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5" r:id="rId2"/>
    <p:sldId id="346" r:id="rId3"/>
    <p:sldId id="347" r:id="rId4"/>
    <p:sldId id="348" r:id="rId5"/>
    <p:sldId id="349" r:id="rId6"/>
    <p:sldId id="257" r:id="rId7"/>
    <p:sldId id="313" r:id="rId8"/>
    <p:sldId id="258" r:id="rId9"/>
    <p:sldId id="314" r:id="rId10"/>
    <p:sldId id="391" r:id="rId11"/>
    <p:sldId id="259" r:id="rId12"/>
    <p:sldId id="315" r:id="rId13"/>
    <p:sldId id="260" r:id="rId14"/>
    <p:sldId id="316" r:id="rId15"/>
    <p:sldId id="261" r:id="rId16"/>
    <p:sldId id="317" r:id="rId17"/>
    <p:sldId id="262" r:id="rId18"/>
    <p:sldId id="318" r:id="rId19"/>
    <p:sldId id="263" r:id="rId20"/>
    <p:sldId id="319" r:id="rId21"/>
    <p:sldId id="264" r:id="rId22"/>
    <p:sldId id="320" r:id="rId23"/>
    <p:sldId id="392" r:id="rId24"/>
    <p:sldId id="265" r:id="rId25"/>
    <p:sldId id="321" r:id="rId26"/>
    <p:sldId id="266" r:id="rId27"/>
    <p:sldId id="322" r:id="rId28"/>
    <p:sldId id="267" r:id="rId29"/>
    <p:sldId id="323" r:id="rId30"/>
    <p:sldId id="268" r:id="rId31"/>
    <p:sldId id="269" r:id="rId32"/>
    <p:sldId id="270" r:id="rId33"/>
    <p:sldId id="271" r:id="rId34"/>
    <p:sldId id="324" r:id="rId35"/>
    <p:sldId id="272" r:id="rId36"/>
    <p:sldId id="325" r:id="rId37"/>
    <p:sldId id="273" r:id="rId38"/>
    <p:sldId id="274" r:id="rId39"/>
    <p:sldId id="326" r:id="rId40"/>
    <p:sldId id="275" r:id="rId41"/>
    <p:sldId id="276" r:id="rId42"/>
    <p:sldId id="277" r:id="rId43"/>
    <p:sldId id="278" r:id="rId44"/>
    <p:sldId id="327" r:id="rId45"/>
    <p:sldId id="279" r:id="rId46"/>
    <p:sldId id="280" r:id="rId47"/>
    <p:sldId id="328" r:id="rId48"/>
    <p:sldId id="281" r:id="rId49"/>
    <p:sldId id="282" r:id="rId50"/>
    <p:sldId id="283" r:id="rId51"/>
    <p:sldId id="329" r:id="rId52"/>
    <p:sldId id="330" r:id="rId53"/>
    <p:sldId id="331" r:id="rId54"/>
    <p:sldId id="284" r:id="rId55"/>
    <p:sldId id="285" r:id="rId56"/>
    <p:sldId id="332" r:id="rId57"/>
    <p:sldId id="286" r:id="rId58"/>
    <p:sldId id="287" r:id="rId59"/>
    <p:sldId id="333" r:id="rId60"/>
    <p:sldId id="288" r:id="rId61"/>
    <p:sldId id="289" r:id="rId62"/>
    <p:sldId id="294" r:id="rId63"/>
    <p:sldId id="299" r:id="rId64"/>
    <p:sldId id="300" r:id="rId65"/>
    <p:sldId id="301" r:id="rId66"/>
    <p:sldId id="307" r:id="rId67"/>
    <p:sldId id="312" r:id="rId68"/>
    <p:sldId id="302" r:id="rId69"/>
    <p:sldId id="311" r:id="rId70"/>
    <p:sldId id="305" r:id="rId71"/>
    <p:sldId id="306" r:id="rId72"/>
    <p:sldId id="310" r:id="rId73"/>
    <p:sldId id="309" r:id="rId74"/>
    <p:sldId id="342" r:id="rId75"/>
    <p:sldId id="343" r:id="rId76"/>
    <p:sldId id="344" r:id="rId77"/>
    <p:sldId id="353" r:id="rId78"/>
    <p:sldId id="354" r:id="rId79"/>
    <p:sldId id="356" r:id="rId80"/>
    <p:sldId id="357" r:id="rId81"/>
    <p:sldId id="358" r:id="rId82"/>
    <p:sldId id="359" r:id="rId83"/>
    <p:sldId id="360" r:id="rId84"/>
    <p:sldId id="361" r:id="rId85"/>
    <p:sldId id="362" r:id="rId86"/>
    <p:sldId id="363" r:id="rId87"/>
    <p:sldId id="364" r:id="rId88"/>
    <p:sldId id="365" r:id="rId89"/>
    <p:sldId id="366" r:id="rId90"/>
    <p:sldId id="371" r:id="rId91"/>
    <p:sldId id="372" r:id="rId92"/>
    <p:sldId id="373" r:id="rId93"/>
    <p:sldId id="374" r:id="rId94"/>
    <p:sldId id="375" r:id="rId95"/>
    <p:sldId id="376" r:id="rId96"/>
    <p:sldId id="377" r:id="rId97"/>
    <p:sldId id="378" r:id="rId98"/>
    <p:sldId id="379" r:id="rId99"/>
    <p:sldId id="369" r:id="rId100"/>
    <p:sldId id="370" r:id="rId101"/>
    <p:sldId id="367" r:id="rId102"/>
    <p:sldId id="368" r:id="rId103"/>
    <p:sldId id="352" r:id="rId104"/>
    <p:sldId id="350" r:id="rId105"/>
    <p:sldId id="351" r:id="rId106"/>
    <p:sldId id="380" r:id="rId107"/>
    <p:sldId id="381" r:id="rId108"/>
    <p:sldId id="382" r:id="rId109"/>
    <p:sldId id="387" r:id="rId110"/>
    <p:sldId id="383" r:id="rId111"/>
    <p:sldId id="389" r:id="rId112"/>
    <p:sldId id="384" r:id="rId113"/>
    <p:sldId id="385" r:id="rId114"/>
    <p:sldId id="388" r:id="rId115"/>
    <p:sldId id="386" r:id="rId116"/>
    <p:sldId id="390" r:id="rId1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7E75454-E697-4C36-9277-A62149D98DD6}"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3547498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E75454-E697-4C36-9277-A62149D98DD6}"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1714183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E75454-E697-4C36-9277-A62149D98DD6}"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1825051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GB" dirty="0" smtClean="0"/>
              <a:t>VHK 22 January 2015</a:t>
            </a:r>
            <a:endParaRPr lang="en-GB" dirty="0"/>
          </a:p>
        </p:txBody>
      </p:sp>
      <p:sp>
        <p:nvSpPr>
          <p:cNvPr id="5" name="Footer Placeholder 4"/>
          <p:cNvSpPr>
            <a:spLocks noGrp="1"/>
          </p:cNvSpPr>
          <p:nvPr>
            <p:ph type="ftr" sz="quarter" idx="11"/>
          </p:nvPr>
        </p:nvSpPr>
        <p:spPr/>
        <p:txBody>
          <a:bodyPr/>
          <a:lstStyle/>
          <a:p>
            <a:endParaRPr lang="en-GB" dirty="0" smtClean="0"/>
          </a:p>
          <a:p>
            <a:r>
              <a:rPr lang="en-GB" dirty="0" smtClean="0"/>
              <a:t>2nd Stakeholder meeting -  Fan review</a:t>
            </a:r>
          </a:p>
          <a:p>
            <a:endParaRPr lang="en-GB" dirty="0"/>
          </a:p>
        </p:txBody>
      </p:sp>
      <p:sp>
        <p:nvSpPr>
          <p:cNvPr id="6" name="Slide Number Placeholder 5"/>
          <p:cNvSpPr>
            <a:spLocks noGrp="1"/>
          </p:cNvSpPr>
          <p:nvPr>
            <p:ph type="sldNum" sz="quarter" idx="12"/>
          </p:nvPr>
        </p:nvSpPr>
        <p:spPr/>
        <p:txBody>
          <a:bodyPr/>
          <a:lstStyle/>
          <a:p>
            <a:fld id="{F4818AB5-CACC-4E4A-A58B-42A2F5500464}" type="slidenum">
              <a:rPr lang="nl-NL" smtClean="0"/>
              <a:t>‹#›</a:t>
            </a:fld>
            <a:endParaRPr lang="en-GB" dirty="0"/>
          </a:p>
        </p:txBody>
      </p:sp>
    </p:spTree>
    <p:extLst>
      <p:ext uri="{BB962C8B-B14F-4D97-AF65-F5344CB8AC3E}">
        <p14:creationId xmlns:p14="http://schemas.microsoft.com/office/powerpoint/2010/main" val="662868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E75454-E697-4C36-9277-A62149D98DD6}"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1E8BA0-B3F7-4F21-B827-A23DC486D00B}" type="slidenum">
              <a:rPr lang="nl-NL" smtClean="0"/>
              <a:pPr/>
              <a:t>‹#›</a:t>
            </a:fld>
            <a:endParaRPr lang="en-GB" dirty="0"/>
          </a:p>
        </p:txBody>
      </p:sp>
    </p:spTree>
    <p:extLst>
      <p:ext uri="{BB962C8B-B14F-4D97-AF65-F5344CB8AC3E}">
        <p14:creationId xmlns:p14="http://schemas.microsoft.com/office/powerpoint/2010/main" val="3616633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7E75454-E697-4C36-9277-A62149D98DD6}"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3737616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7E75454-E697-4C36-9277-A62149D98DD6}" type="datetimeFigureOut">
              <a:rPr lang="en-GB" smtClean="0"/>
              <a:t>23/01/2015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1926479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nl-NL" dirty="0" smtClean="0"/>
              <a:t>VHK 22 </a:t>
            </a:r>
            <a:r>
              <a:rPr lang="nl-NL" dirty="0" err="1" smtClean="0"/>
              <a:t>January</a:t>
            </a:r>
            <a:r>
              <a:rPr lang="nl-NL" dirty="0" smtClean="0"/>
              <a:t> 2015</a:t>
            </a:r>
            <a:endParaRPr lang="nl-NL" dirty="0"/>
          </a:p>
        </p:txBody>
      </p:sp>
      <p:sp>
        <p:nvSpPr>
          <p:cNvPr id="4" name="Footer Placeholder 3"/>
          <p:cNvSpPr>
            <a:spLocks noGrp="1"/>
          </p:cNvSpPr>
          <p:nvPr>
            <p:ph type="ftr" sz="quarter" idx="11"/>
          </p:nvPr>
        </p:nvSpPr>
        <p:spPr/>
        <p:txBody>
          <a:bodyPr/>
          <a:lstStyle/>
          <a:p>
            <a:r>
              <a:rPr lang="en-GB" dirty="0" smtClean="0"/>
              <a:t>2nd Stakeholder meeting -  Fan review</a:t>
            </a:r>
            <a:endParaRPr lang="en-GB" dirty="0"/>
          </a:p>
        </p:txBody>
      </p:sp>
      <p:sp>
        <p:nvSpPr>
          <p:cNvPr id="5" name="Slide Number Placeholder 4"/>
          <p:cNvSpPr>
            <a:spLocks noGrp="1"/>
          </p:cNvSpPr>
          <p:nvPr>
            <p:ph type="sldNum" sz="quarter" idx="12"/>
          </p:nvPr>
        </p:nvSpPr>
        <p:spPr/>
        <p:txBody>
          <a:bodyPr/>
          <a:lstStyle/>
          <a:p>
            <a:fld id="{441E8BA0-B3F7-4F21-B827-A23DC486D00B}" type="slidenum">
              <a:rPr lang="nl-NL" smtClean="0"/>
              <a:pPr/>
              <a:t>‹#›</a:t>
            </a:fld>
            <a:endParaRPr lang="nl-NL" dirty="0"/>
          </a:p>
        </p:txBody>
      </p:sp>
    </p:spTree>
    <p:extLst>
      <p:ext uri="{BB962C8B-B14F-4D97-AF65-F5344CB8AC3E}">
        <p14:creationId xmlns:p14="http://schemas.microsoft.com/office/powerpoint/2010/main" val="3621803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dirty="0" smtClean="0"/>
              <a:t>VHK 22 </a:t>
            </a:r>
            <a:r>
              <a:rPr lang="nl-NL" dirty="0" err="1" smtClean="0"/>
              <a:t>January</a:t>
            </a:r>
            <a:r>
              <a:rPr lang="nl-NL" dirty="0" smtClean="0"/>
              <a:t> 2015</a:t>
            </a:r>
            <a:endParaRPr lang="nl-NL" dirty="0"/>
          </a:p>
        </p:txBody>
      </p:sp>
      <p:sp>
        <p:nvSpPr>
          <p:cNvPr id="3" name="Footer Placeholder 2"/>
          <p:cNvSpPr>
            <a:spLocks noGrp="1"/>
          </p:cNvSpPr>
          <p:nvPr>
            <p:ph type="ftr" sz="quarter" idx="11"/>
          </p:nvPr>
        </p:nvSpPr>
        <p:spPr/>
        <p:txBody>
          <a:bodyPr/>
          <a:lstStyle/>
          <a:p>
            <a:r>
              <a:rPr lang="en-GB" dirty="0" smtClean="0"/>
              <a:t>2nd Stakeholder meeting -  Fan review</a:t>
            </a:r>
            <a:endParaRPr lang="en-GB" dirty="0"/>
          </a:p>
        </p:txBody>
      </p:sp>
      <p:sp>
        <p:nvSpPr>
          <p:cNvPr id="4" name="Slide Number Placeholder 3"/>
          <p:cNvSpPr>
            <a:spLocks noGrp="1"/>
          </p:cNvSpPr>
          <p:nvPr>
            <p:ph type="sldNum" sz="quarter" idx="12"/>
          </p:nvPr>
        </p:nvSpPr>
        <p:spPr/>
        <p:txBody>
          <a:bodyPr/>
          <a:lstStyle/>
          <a:p>
            <a:fld id="{441E8BA0-B3F7-4F21-B827-A23DC486D00B}" type="slidenum">
              <a:rPr lang="nl-NL" smtClean="0"/>
              <a:pPr/>
              <a:t>‹#›</a:t>
            </a:fld>
            <a:endParaRPr lang="en-GB" dirty="0"/>
          </a:p>
        </p:txBody>
      </p:sp>
    </p:spTree>
    <p:extLst>
      <p:ext uri="{BB962C8B-B14F-4D97-AF65-F5344CB8AC3E}">
        <p14:creationId xmlns:p14="http://schemas.microsoft.com/office/powerpoint/2010/main" val="136277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E75454-E697-4C36-9277-A62149D98DD6}"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3347576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E75454-E697-4C36-9277-A62149D98DD6}"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D938E0-060D-4572-A00B-E545E7030FF6}" type="slidenum">
              <a:rPr lang="en-GB" smtClean="0"/>
              <a:t>‹#›</a:t>
            </a:fld>
            <a:endParaRPr lang="en-GB"/>
          </a:p>
        </p:txBody>
      </p:sp>
    </p:spTree>
    <p:extLst>
      <p:ext uri="{BB962C8B-B14F-4D97-AF65-F5344CB8AC3E}">
        <p14:creationId xmlns:p14="http://schemas.microsoft.com/office/powerpoint/2010/main" val="1862102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en-GB" dirty="0" smtClean="0"/>
              <a:t>VHK 22 January 2015</a:t>
            </a:r>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2nd Stakeholder meeting -  Fan review</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4F871-C839-46C8-A99C-9A6E4B30033F}" type="slidenum">
              <a:rPr lang="en-GB" smtClean="0"/>
              <a:t>‹#›</a:t>
            </a:fld>
            <a:endParaRPr lang="en-GB" dirty="0"/>
          </a:p>
        </p:txBody>
      </p:sp>
    </p:spTree>
    <p:extLst>
      <p:ext uri="{BB962C8B-B14F-4D97-AF65-F5344CB8AC3E}">
        <p14:creationId xmlns:p14="http://schemas.microsoft.com/office/powerpoint/2010/main" val="3444155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fanreview.eu/"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www.fanreview.eu/"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5"/>
            <a:ext cx="7772400" cy="2115666"/>
          </a:xfrm>
        </p:spPr>
        <p:txBody>
          <a:bodyPr>
            <a:normAutofit/>
          </a:bodyPr>
          <a:lstStyle/>
          <a:p>
            <a:r>
              <a:rPr lang="nl-NL" dirty="0" smtClean="0"/>
              <a:t>Background </a:t>
            </a:r>
            <a:r>
              <a:rPr lang="nl-NL" dirty="0" err="1" smtClean="0"/>
              <a:t>study</a:t>
            </a:r>
            <a:r>
              <a:rPr lang="nl-NL" dirty="0" smtClean="0"/>
              <a:t> </a:t>
            </a:r>
            <a:r>
              <a:rPr lang="nl-NL" dirty="0" err="1" smtClean="0"/>
              <a:t>for</a:t>
            </a:r>
            <a:r>
              <a:rPr lang="nl-NL" dirty="0" smtClean="0"/>
              <a:t> review of Fan </a:t>
            </a:r>
            <a:r>
              <a:rPr lang="nl-NL" dirty="0" err="1" smtClean="0"/>
              <a:t>Regulation</a:t>
            </a:r>
            <a:r>
              <a:rPr lang="nl-NL" dirty="0" smtClean="0"/>
              <a:t> 327/2011</a:t>
            </a:r>
            <a:br>
              <a:rPr lang="nl-NL" dirty="0" smtClean="0"/>
            </a:br>
            <a:r>
              <a:rPr lang="nl-NL" sz="3200" i="1" dirty="0" smtClean="0">
                <a:solidFill>
                  <a:schemeClr val="tx1">
                    <a:lumMod val="50000"/>
                    <a:lumOff val="50000"/>
                  </a:schemeClr>
                </a:solidFill>
              </a:rPr>
              <a:t>2nd </a:t>
            </a:r>
            <a:r>
              <a:rPr lang="nl-NL" sz="3200" i="1" dirty="0">
                <a:solidFill>
                  <a:schemeClr val="tx1">
                    <a:lumMod val="50000"/>
                    <a:lumOff val="50000"/>
                  </a:schemeClr>
                </a:solidFill>
              </a:rPr>
              <a:t>stakeholder </a:t>
            </a:r>
            <a:r>
              <a:rPr lang="nl-NL" sz="3200" i="1" dirty="0" smtClean="0">
                <a:solidFill>
                  <a:schemeClr val="tx1">
                    <a:lumMod val="50000"/>
                    <a:lumOff val="50000"/>
                  </a:schemeClr>
                </a:solidFill>
              </a:rPr>
              <a:t>meeting</a:t>
            </a:r>
            <a:endParaRPr lang="nl-NL" sz="3200" i="1" dirty="0"/>
          </a:p>
        </p:txBody>
      </p:sp>
      <p:sp>
        <p:nvSpPr>
          <p:cNvPr id="3" name="Subtitle 2"/>
          <p:cNvSpPr>
            <a:spLocks noGrp="1"/>
          </p:cNvSpPr>
          <p:nvPr>
            <p:ph type="subTitle" idx="1"/>
          </p:nvPr>
        </p:nvSpPr>
        <p:spPr/>
        <p:txBody>
          <a:bodyPr>
            <a:normAutofit/>
          </a:bodyPr>
          <a:lstStyle/>
          <a:p>
            <a:endParaRPr lang="nl-NL" dirty="0" smtClean="0">
              <a:solidFill>
                <a:schemeClr val="tx1"/>
              </a:solidFill>
            </a:endParaRPr>
          </a:p>
          <a:p>
            <a:r>
              <a:rPr lang="nl-NL" sz="2400" dirty="0" smtClean="0">
                <a:solidFill>
                  <a:schemeClr val="tx1"/>
                </a:solidFill>
              </a:rPr>
              <a:t>René Kemna/ VHK</a:t>
            </a:r>
          </a:p>
          <a:p>
            <a:r>
              <a:rPr lang="nl-NL" sz="2400" dirty="0" smtClean="0"/>
              <a:t>Brussels, 22 </a:t>
            </a:r>
            <a:r>
              <a:rPr lang="nl-NL" sz="2400" dirty="0" err="1" smtClean="0"/>
              <a:t>January</a:t>
            </a:r>
            <a:r>
              <a:rPr lang="nl-NL" sz="2400" dirty="0" smtClean="0"/>
              <a:t> 2015</a:t>
            </a:r>
            <a:endParaRPr lang="nl-NL" sz="2400" dirty="0"/>
          </a:p>
        </p:txBody>
      </p:sp>
      <p:sp>
        <p:nvSpPr>
          <p:cNvPr id="4" name="Date Placeholder 3"/>
          <p:cNvSpPr>
            <a:spLocks noGrp="1"/>
          </p:cNvSpPr>
          <p:nvPr>
            <p:ph type="dt" sz="half" idx="10"/>
          </p:nvPr>
        </p:nvSpPr>
        <p:spPr/>
        <p:txBody>
          <a:bodyPr/>
          <a:lstStyle/>
          <a:p>
            <a:r>
              <a:rPr lang="nl-NL" dirty="0" smtClean="0"/>
              <a:t>22 </a:t>
            </a:r>
            <a:r>
              <a:rPr lang="nl-NL" dirty="0" err="1" smtClean="0"/>
              <a:t>January</a:t>
            </a:r>
            <a:r>
              <a:rPr lang="nl-NL" dirty="0" smtClean="0"/>
              <a:t> 2015</a:t>
            </a:r>
            <a:endParaRPr lang="nl-NL" dirty="0"/>
          </a:p>
        </p:txBody>
      </p:sp>
      <p:sp>
        <p:nvSpPr>
          <p:cNvPr id="5" name="Footer Placeholder 4"/>
          <p:cNvSpPr>
            <a:spLocks noGrp="1"/>
          </p:cNvSpPr>
          <p:nvPr>
            <p:ph type="ftr" sz="quarter" idx="11"/>
          </p:nvPr>
        </p:nvSpPr>
        <p:spPr/>
        <p:txBody>
          <a:bodyPr/>
          <a:lstStyle/>
          <a:p>
            <a:r>
              <a:rPr lang="en-GB" dirty="0" smtClean="0"/>
              <a:t>2nd Stakeholder meeting -  fan review</a:t>
            </a:r>
            <a:endParaRPr lang="nl-NL" dirty="0"/>
          </a:p>
        </p:txBody>
      </p:sp>
      <p:sp>
        <p:nvSpPr>
          <p:cNvPr id="6" name="Slide Number Placeholder 5"/>
          <p:cNvSpPr>
            <a:spLocks noGrp="1"/>
          </p:cNvSpPr>
          <p:nvPr>
            <p:ph type="sldNum" sz="quarter" idx="12"/>
          </p:nvPr>
        </p:nvSpPr>
        <p:spPr/>
        <p:txBody>
          <a:bodyPr/>
          <a:lstStyle/>
          <a:p>
            <a:fld id="{441E8BA0-B3F7-4F21-B827-A23DC486D00B}" type="slidenum">
              <a:rPr lang="nl-NL" smtClean="0"/>
              <a:t>1</a:t>
            </a:fld>
            <a:endParaRPr lang="nl-NL" dirty="0"/>
          </a:p>
        </p:txBody>
      </p:sp>
    </p:spTree>
    <p:extLst>
      <p:ext uri="{BB962C8B-B14F-4D97-AF65-F5344CB8AC3E}">
        <p14:creationId xmlns:p14="http://schemas.microsoft.com/office/powerpoint/2010/main" val="397971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103188"/>
            <a:ext cx="8229600" cy="1143000"/>
          </a:xfrm>
        </p:spPr>
        <p:txBody>
          <a:bodyPr>
            <a:normAutofit/>
          </a:bodyPr>
          <a:lstStyle/>
          <a:p>
            <a:r>
              <a:rPr lang="nl-NL" sz="2400" dirty="0" err="1" smtClean="0"/>
              <a:t>Article</a:t>
            </a:r>
            <a:r>
              <a:rPr lang="nl-NL" sz="2400" dirty="0" smtClean="0"/>
              <a:t> 1.2 </a:t>
            </a:r>
            <a:r>
              <a:rPr lang="nl-NL" sz="2400" dirty="0" err="1" smtClean="0"/>
              <a:t>alternative</a:t>
            </a:r>
            <a:r>
              <a:rPr lang="nl-NL" sz="2400" dirty="0" smtClean="0"/>
              <a:t> test (default </a:t>
            </a:r>
            <a:r>
              <a:rPr lang="nl-NL" sz="2400" dirty="0" err="1" smtClean="0"/>
              <a:t>stator</a:t>
            </a:r>
            <a:r>
              <a:rPr lang="nl-NL" sz="2400" dirty="0" smtClean="0"/>
              <a:t>)</a:t>
            </a: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10</a:t>
            </a:fld>
            <a:endParaRPr lang="nl-NL" dirty="0"/>
          </a:p>
        </p:txBody>
      </p:sp>
      <p:pic>
        <p:nvPicPr>
          <p:cNvPr id="634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164" y="1552575"/>
            <a:ext cx="3456328"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34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851" y="4143375"/>
            <a:ext cx="2236570" cy="1995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349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1200" y="1295400"/>
            <a:ext cx="3008313" cy="2436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349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1250" y="4049714"/>
            <a:ext cx="3587987" cy="2208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749230" y="3882509"/>
            <a:ext cx="2085827" cy="307777"/>
          </a:xfrm>
          <a:prstGeom prst="rect">
            <a:avLst/>
          </a:prstGeom>
        </p:spPr>
        <p:txBody>
          <a:bodyPr wrap="none">
            <a:spAutoFit/>
          </a:bodyPr>
          <a:lstStyle/>
          <a:p>
            <a:r>
              <a:rPr lang="nl-NL" sz="1400" dirty="0" err="1" smtClean="0"/>
              <a:t>Orifice</a:t>
            </a:r>
            <a:r>
              <a:rPr lang="nl-NL" sz="1400" dirty="0" smtClean="0"/>
              <a:t> panel (</a:t>
            </a:r>
            <a:r>
              <a:rPr lang="nl-NL" sz="1400" dirty="0" err="1" smtClean="0"/>
              <a:t>cf</a:t>
            </a:r>
            <a:r>
              <a:rPr lang="nl-NL" sz="1400" dirty="0" smtClean="0"/>
              <a:t> ISO 5801)</a:t>
            </a:r>
            <a:endParaRPr lang="en-GB" sz="1400" dirty="0"/>
          </a:p>
        </p:txBody>
      </p:sp>
      <p:cxnSp>
        <p:nvCxnSpPr>
          <p:cNvPr id="10" name="Straight Arrow Connector 9"/>
          <p:cNvCxnSpPr/>
          <p:nvPr/>
        </p:nvCxnSpPr>
        <p:spPr>
          <a:xfrm flipV="1">
            <a:off x="5419725" y="3381375"/>
            <a:ext cx="571500" cy="54292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143500" y="4114800"/>
            <a:ext cx="142875" cy="2190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551941" y="1453634"/>
            <a:ext cx="1031757" cy="307777"/>
          </a:xfrm>
          <a:prstGeom prst="rect">
            <a:avLst/>
          </a:prstGeom>
        </p:spPr>
        <p:txBody>
          <a:bodyPr wrap="none">
            <a:spAutoFit/>
          </a:bodyPr>
          <a:lstStyle/>
          <a:p>
            <a:r>
              <a:rPr lang="nl-NL" sz="1400" u="sng" dirty="0" smtClean="0"/>
              <a:t>Direct drive</a:t>
            </a:r>
            <a:endParaRPr lang="en-GB" sz="1400" u="sng" dirty="0"/>
          </a:p>
        </p:txBody>
      </p:sp>
      <p:sp>
        <p:nvSpPr>
          <p:cNvPr id="20" name="Rectangle 19"/>
          <p:cNvSpPr/>
          <p:nvPr/>
        </p:nvSpPr>
        <p:spPr>
          <a:xfrm>
            <a:off x="7780541" y="4349234"/>
            <a:ext cx="883447" cy="307777"/>
          </a:xfrm>
          <a:prstGeom prst="rect">
            <a:avLst/>
          </a:prstGeom>
        </p:spPr>
        <p:txBody>
          <a:bodyPr wrap="none">
            <a:spAutoFit/>
          </a:bodyPr>
          <a:lstStyle/>
          <a:p>
            <a:r>
              <a:rPr lang="nl-NL" sz="1400" u="sng" dirty="0" smtClean="0"/>
              <a:t>Belt drive</a:t>
            </a:r>
            <a:endParaRPr lang="en-GB" sz="1400" u="sng" dirty="0"/>
          </a:p>
        </p:txBody>
      </p:sp>
      <p:sp>
        <p:nvSpPr>
          <p:cNvPr id="14" name="Right Arrow 13"/>
          <p:cNvSpPr/>
          <p:nvPr/>
        </p:nvSpPr>
        <p:spPr>
          <a:xfrm>
            <a:off x="3543300" y="2543175"/>
            <a:ext cx="1190625" cy="148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751216" y="1044059"/>
            <a:ext cx="1245021" cy="369332"/>
          </a:xfrm>
          <a:prstGeom prst="rect">
            <a:avLst/>
          </a:prstGeom>
          <a:solidFill>
            <a:schemeClr val="accent6">
              <a:lumMod val="40000"/>
              <a:lumOff val="60000"/>
            </a:schemeClr>
          </a:solidFill>
        </p:spPr>
        <p:txBody>
          <a:bodyPr wrap="none">
            <a:spAutoFit/>
          </a:bodyPr>
          <a:lstStyle/>
          <a:p>
            <a:r>
              <a:rPr lang="nl-NL" u="sng" dirty="0" smtClean="0"/>
              <a:t>Application</a:t>
            </a:r>
            <a:endParaRPr lang="en-GB" u="sng" dirty="0"/>
          </a:p>
        </p:txBody>
      </p:sp>
      <p:sp>
        <p:nvSpPr>
          <p:cNvPr id="23" name="Rectangle 22"/>
          <p:cNvSpPr/>
          <p:nvPr/>
        </p:nvSpPr>
        <p:spPr>
          <a:xfrm>
            <a:off x="6351791" y="1005959"/>
            <a:ext cx="1694438" cy="369332"/>
          </a:xfrm>
          <a:prstGeom prst="rect">
            <a:avLst/>
          </a:prstGeom>
          <a:solidFill>
            <a:schemeClr val="accent6">
              <a:lumMod val="40000"/>
              <a:lumOff val="60000"/>
            </a:schemeClr>
          </a:solidFill>
        </p:spPr>
        <p:txBody>
          <a:bodyPr wrap="none">
            <a:spAutoFit/>
          </a:bodyPr>
          <a:lstStyle/>
          <a:p>
            <a:r>
              <a:rPr lang="nl-NL" u="sng" dirty="0" smtClean="0"/>
              <a:t>Compliance test</a:t>
            </a:r>
            <a:endParaRPr lang="en-GB" u="sng" dirty="0"/>
          </a:p>
        </p:txBody>
      </p:sp>
      <p:sp>
        <p:nvSpPr>
          <p:cNvPr id="6" name="Footer Placeholder 4"/>
          <p:cNvSpPr>
            <a:spLocks noGrp="1"/>
          </p:cNvSpPr>
          <p:nvPr>
            <p:ph type="ftr" sz="quarter" idx="11"/>
          </p:nvPr>
        </p:nvSpPr>
        <p:spPr>
          <a:xfrm>
            <a:off x="5143500" y="6156325"/>
            <a:ext cx="2895600" cy="625475"/>
          </a:xfrm>
          <a:solidFill>
            <a:schemeClr val="bg1"/>
          </a:solidFill>
        </p:spPr>
        <p:txBody>
          <a:bodyPr/>
          <a:lstStyle/>
          <a:p>
            <a:r>
              <a:rPr lang="en-GB" dirty="0" smtClean="0"/>
              <a:t>Note that the above test pictures (source Multi-Wing) are only illustrations. Actual test rig should be compliant with ISO 5801</a:t>
            </a:r>
            <a:endParaRPr lang="nl-NL" dirty="0"/>
          </a:p>
        </p:txBody>
      </p:sp>
    </p:spTree>
    <p:extLst>
      <p:ext uri="{BB962C8B-B14F-4D97-AF65-F5344CB8AC3E}">
        <p14:creationId xmlns:p14="http://schemas.microsoft.com/office/powerpoint/2010/main" val="224627138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53675" cy="49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4"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100</a:t>
            </a:fld>
            <a:endParaRPr lang="nl-NL" dirty="0"/>
          </a:p>
        </p:txBody>
      </p:sp>
      <p:sp>
        <p:nvSpPr>
          <p:cNvPr id="5"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81675747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50938"/>
            <a:ext cx="8610684" cy="464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343650" y="6257925"/>
            <a:ext cx="1402115" cy="369332"/>
          </a:xfrm>
          <a:prstGeom prst="rect">
            <a:avLst/>
          </a:prstGeom>
          <a:noFill/>
        </p:spPr>
        <p:txBody>
          <a:bodyPr wrap="none" rtlCol="0">
            <a:spAutoFit/>
          </a:bodyPr>
          <a:lstStyle/>
          <a:p>
            <a:r>
              <a:rPr lang="nl-NL" i="1" dirty="0" err="1" smtClean="0"/>
              <a:t>Excluding</a:t>
            </a:r>
            <a:r>
              <a:rPr lang="nl-NL" i="1" dirty="0" smtClean="0"/>
              <a:t> FC </a:t>
            </a:r>
            <a:endParaRPr lang="en-GB" i="1" dirty="0"/>
          </a:p>
        </p:txBody>
      </p:sp>
    </p:spTree>
    <p:extLst>
      <p:ext uri="{BB962C8B-B14F-4D97-AF65-F5344CB8AC3E}">
        <p14:creationId xmlns:p14="http://schemas.microsoft.com/office/powerpoint/2010/main" val="153909008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5038" y="1474788"/>
            <a:ext cx="7645567" cy="454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343650" y="6257925"/>
            <a:ext cx="1402115" cy="369332"/>
          </a:xfrm>
          <a:prstGeom prst="rect">
            <a:avLst/>
          </a:prstGeom>
          <a:noFill/>
        </p:spPr>
        <p:txBody>
          <a:bodyPr wrap="none" rtlCol="0">
            <a:spAutoFit/>
          </a:bodyPr>
          <a:lstStyle/>
          <a:p>
            <a:r>
              <a:rPr lang="nl-NL" i="1" dirty="0" err="1" smtClean="0"/>
              <a:t>Excluding</a:t>
            </a:r>
            <a:r>
              <a:rPr lang="nl-NL" i="1" dirty="0" smtClean="0"/>
              <a:t> FC </a:t>
            </a:r>
            <a:endParaRPr lang="en-GB" i="1" dirty="0"/>
          </a:p>
        </p:txBody>
      </p:sp>
    </p:spTree>
    <p:extLst>
      <p:ext uri="{BB962C8B-B14F-4D97-AF65-F5344CB8AC3E}">
        <p14:creationId xmlns:p14="http://schemas.microsoft.com/office/powerpoint/2010/main" val="55135164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Slides 1 </a:t>
            </a:r>
            <a:r>
              <a:rPr lang="nl-NL" dirty="0" err="1" smtClean="0"/>
              <a:t>Oct</a:t>
            </a:r>
            <a:r>
              <a:rPr lang="nl-NL" dirty="0" smtClean="0"/>
              <a:t>. 2014 (1st SH meeting)</a:t>
            </a:r>
            <a:endParaRPr lang="en-GB" dirty="0"/>
          </a:p>
        </p:txBody>
      </p:sp>
    </p:spTree>
    <p:extLst>
      <p:ext uri="{BB962C8B-B14F-4D97-AF65-F5344CB8AC3E}">
        <p14:creationId xmlns:p14="http://schemas.microsoft.com/office/powerpoint/2010/main" val="365898745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8.2.</a:t>
            </a:r>
            <a:r>
              <a:rPr lang="en-US" smtClean="0"/>
              <a:t> Ecodesign requirements (2/4)</a:t>
            </a:r>
            <a:endParaRPr lang="nl-NL"/>
          </a:p>
        </p:txBody>
      </p:sp>
      <p:sp>
        <p:nvSpPr>
          <p:cNvPr id="4" name="Date Placeholder 3"/>
          <p:cNvSpPr>
            <a:spLocks noGrp="1"/>
          </p:cNvSpPr>
          <p:nvPr>
            <p:ph type="dt" sz="half" idx="10"/>
          </p:nvPr>
        </p:nvSpPr>
        <p:spPr/>
        <p:txBody>
          <a:bodyPr/>
          <a:lstStyle/>
          <a:p>
            <a:r>
              <a:rPr lang="nl-NL" smtClean="0"/>
              <a:t>1 October 2014</a:t>
            </a:r>
            <a:endParaRPr lang="nl-NL"/>
          </a:p>
        </p:txBody>
      </p:sp>
      <p:sp>
        <p:nvSpPr>
          <p:cNvPr id="5" name="Footer Placeholder 4"/>
          <p:cNvSpPr>
            <a:spLocks noGrp="1"/>
          </p:cNvSpPr>
          <p:nvPr>
            <p:ph type="ftr" sz="quarter" idx="11"/>
          </p:nvPr>
        </p:nvSpPr>
        <p:spPr/>
        <p:txBody>
          <a:bodyPr/>
          <a:lstStyle/>
          <a:p>
            <a:r>
              <a:rPr lang="en-GB" dirty="0" smtClean="0"/>
              <a:t>1st Stakeholder meeting -  review study Regulation 327/2011</a:t>
            </a:r>
            <a:endParaRPr lang="nl-NL"/>
          </a:p>
        </p:txBody>
      </p:sp>
      <p:sp>
        <p:nvSpPr>
          <p:cNvPr id="6" name="Slide Number Placeholder 5"/>
          <p:cNvSpPr>
            <a:spLocks noGrp="1"/>
          </p:cNvSpPr>
          <p:nvPr>
            <p:ph type="sldNum" sz="quarter" idx="12"/>
          </p:nvPr>
        </p:nvSpPr>
        <p:spPr/>
        <p:txBody>
          <a:bodyPr/>
          <a:lstStyle/>
          <a:p>
            <a:fld id="{441E8BA0-B3F7-4F21-B827-A23DC486D00B}" type="slidenum">
              <a:rPr lang="nl-NL" smtClean="0"/>
              <a:t>104</a:t>
            </a:fld>
            <a:endParaRPr lang="nl-NL"/>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1187028"/>
            <a:ext cx="8424863" cy="519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347864" y="5373216"/>
            <a:ext cx="4786888" cy="369332"/>
          </a:xfrm>
          <a:prstGeom prst="rect">
            <a:avLst/>
          </a:prstGeom>
          <a:solidFill>
            <a:schemeClr val="bg1"/>
          </a:solidFill>
        </p:spPr>
        <p:txBody>
          <a:bodyPr wrap="none" rtlCol="0">
            <a:spAutoFit/>
          </a:bodyPr>
          <a:lstStyle/>
          <a:p>
            <a:r>
              <a:rPr lang="en-US" smtClean="0"/>
              <a:t>Graph by: Harry Keller, Helios Ventilatoren GmbH</a:t>
            </a:r>
            <a:endParaRPr lang="nl-NL"/>
          </a:p>
        </p:txBody>
      </p:sp>
      <p:cxnSp>
        <p:nvCxnSpPr>
          <p:cNvPr id="7" name="Straight Connector 6"/>
          <p:cNvCxnSpPr/>
          <p:nvPr/>
        </p:nvCxnSpPr>
        <p:spPr>
          <a:xfrm>
            <a:off x="1475656" y="5229200"/>
            <a:ext cx="21602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80822" y="4653136"/>
            <a:ext cx="0" cy="576064"/>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615267" y="4758266"/>
            <a:ext cx="551754" cy="338554"/>
          </a:xfrm>
          <a:prstGeom prst="rect">
            <a:avLst/>
          </a:prstGeom>
          <a:noFill/>
        </p:spPr>
        <p:txBody>
          <a:bodyPr wrap="none" rtlCol="0">
            <a:spAutoFit/>
          </a:bodyPr>
          <a:lstStyle/>
          <a:p>
            <a:r>
              <a:rPr lang="nl-NL" sz="1600" b="1" dirty="0" smtClean="0">
                <a:solidFill>
                  <a:schemeClr val="accent1"/>
                </a:solidFill>
              </a:rPr>
              <a:t>0.10</a:t>
            </a:r>
            <a:endParaRPr lang="en-GB" sz="1600" b="1" dirty="0">
              <a:solidFill>
                <a:schemeClr val="accent1"/>
              </a:solidFill>
            </a:endParaRPr>
          </a:p>
        </p:txBody>
      </p:sp>
      <p:cxnSp>
        <p:nvCxnSpPr>
          <p:cNvPr id="14" name="Straight Connector 13"/>
          <p:cNvCxnSpPr/>
          <p:nvPr/>
        </p:nvCxnSpPr>
        <p:spPr>
          <a:xfrm flipV="1">
            <a:off x="3609256" y="4665133"/>
            <a:ext cx="2393611" cy="52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926089" y="4162070"/>
            <a:ext cx="0" cy="511531"/>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918200" y="4224866"/>
            <a:ext cx="551754" cy="338554"/>
          </a:xfrm>
          <a:prstGeom prst="rect">
            <a:avLst/>
          </a:prstGeom>
          <a:noFill/>
        </p:spPr>
        <p:txBody>
          <a:bodyPr wrap="none" rtlCol="0">
            <a:spAutoFit/>
          </a:bodyPr>
          <a:lstStyle/>
          <a:p>
            <a:r>
              <a:rPr lang="nl-NL" sz="1600" b="1" dirty="0" smtClean="0">
                <a:solidFill>
                  <a:schemeClr val="accent1"/>
                </a:solidFill>
              </a:rPr>
              <a:t>0.08</a:t>
            </a:r>
            <a:endParaRPr lang="en-GB" sz="1600" b="1" dirty="0">
              <a:solidFill>
                <a:schemeClr val="accent1"/>
              </a:solidFill>
            </a:endParaRPr>
          </a:p>
        </p:txBody>
      </p:sp>
      <p:cxnSp>
        <p:nvCxnSpPr>
          <p:cNvPr id="19" name="Straight Connector 18"/>
          <p:cNvCxnSpPr/>
          <p:nvPr/>
        </p:nvCxnSpPr>
        <p:spPr>
          <a:xfrm flipV="1">
            <a:off x="5920656" y="4191000"/>
            <a:ext cx="2393611"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339666" y="3911600"/>
            <a:ext cx="551754" cy="338554"/>
          </a:xfrm>
          <a:prstGeom prst="rect">
            <a:avLst/>
          </a:prstGeom>
          <a:noFill/>
        </p:spPr>
        <p:txBody>
          <a:bodyPr wrap="none" rtlCol="0">
            <a:spAutoFit/>
          </a:bodyPr>
          <a:lstStyle/>
          <a:p>
            <a:r>
              <a:rPr lang="nl-NL" sz="1600" b="1" dirty="0" smtClean="0">
                <a:solidFill>
                  <a:schemeClr val="accent1"/>
                </a:solidFill>
              </a:rPr>
              <a:t>0.04</a:t>
            </a:r>
            <a:endParaRPr lang="en-GB" sz="1600" b="1" dirty="0">
              <a:solidFill>
                <a:schemeClr val="accent1"/>
              </a:solidFill>
            </a:endParaRPr>
          </a:p>
        </p:txBody>
      </p:sp>
      <p:cxnSp>
        <p:nvCxnSpPr>
          <p:cNvPr id="21" name="Straight Arrow Connector 20"/>
          <p:cNvCxnSpPr/>
          <p:nvPr/>
        </p:nvCxnSpPr>
        <p:spPr>
          <a:xfrm flipH="1">
            <a:off x="8297334" y="3962400"/>
            <a:ext cx="0" cy="245533"/>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56456" y="5229200"/>
            <a:ext cx="123367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56456" y="4873600"/>
            <a:ext cx="123367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719089" y="4856336"/>
            <a:ext cx="578" cy="392997"/>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69333" y="4876799"/>
            <a:ext cx="551754" cy="338554"/>
          </a:xfrm>
          <a:prstGeom prst="rect">
            <a:avLst/>
          </a:prstGeom>
          <a:noFill/>
        </p:spPr>
        <p:txBody>
          <a:bodyPr wrap="none" rtlCol="0">
            <a:spAutoFit/>
          </a:bodyPr>
          <a:lstStyle/>
          <a:p>
            <a:r>
              <a:rPr lang="nl-NL" sz="1600" b="1" dirty="0" smtClean="0">
                <a:solidFill>
                  <a:srgbClr val="FF0000"/>
                </a:solidFill>
              </a:rPr>
              <a:t>0.06</a:t>
            </a:r>
            <a:endParaRPr lang="en-GB" sz="1600" b="1" dirty="0">
              <a:solidFill>
                <a:srgbClr val="FF0000"/>
              </a:solidFill>
            </a:endParaRPr>
          </a:p>
        </p:txBody>
      </p:sp>
    </p:spTree>
    <p:extLst>
      <p:ext uri="{BB962C8B-B14F-4D97-AF65-F5344CB8AC3E}">
        <p14:creationId xmlns:p14="http://schemas.microsoft.com/office/powerpoint/2010/main" val="20547314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Other issues - sales</a:t>
            </a:r>
            <a:endParaRPr lang="nl-NL" dirty="0"/>
          </a:p>
        </p:txBody>
      </p:sp>
      <p:sp>
        <p:nvSpPr>
          <p:cNvPr id="3" name="Content Placeholder 2"/>
          <p:cNvSpPr>
            <a:spLocks noGrp="1"/>
          </p:cNvSpPr>
          <p:nvPr>
            <p:ph idx="1"/>
          </p:nvPr>
        </p:nvSpPr>
        <p:spPr>
          <a:xfrm>
            <a:off x="457200" y="1600201"/>
            <a:ext cx="8229600" cy="532656"/>
          </a:xfrm>
        </p:spPr>
        <p:txBody>
          <a:bodyPr>
            <a:normAutofit lnSpcReduction="10000"/>
          </a:bodyPr>
          <a:lstStyle/>
          <a:p>
            <a:r>
              <a:rPr lang="nl-NL" smtClean="0"/>
              <a:t>sales (based on prep.study)</a:t>
            </a:r>
            <a:endParaRPr lang="nl-NL" dirty="0" smtClean="0"/>
          </a:p>
        </p:txBody>
      </p:sp>
      <p:sp>
        <p:nvSpPr>
          <p:cNvPr id="4" name="Date Placeholder 3"/>
          <p:cNvSpPr>
            <a:spLocks noGrp="1"/>
          </p:cNvSpPr>
          <p:nvPr>
            <p:ph type="dt" sz="half" idx="10"/>
          </p:nvPr>
        </p:nvSpPr>
        <p:spPr/>
        <p:txBody>
          <a:bodyPr/>
          <a:lstStyle/>
          <a:p>
            <a:r>
              <a:rPr lang="nl-NL" smtClean="0"/>
              <a:t>1 October 2014</a:t>
            </a:r>
            <a:endParaRPr lang="nl-NL"/>
          </a:p>
        </p:txBody>
      </p:sp>
      <p:sp>
        <p:nvSpPr>
          <p:cNvPr id="5" name="Footer Placeholder 4"/>
          <p:cNvSpPr>
            <a:spLocks noGrp="1"/>
          </p:cNvSpPr>
          <p:nvPr>
            <p:ph type="ftr" sz="quarter" idx="11"/>
          </p:nvPr>
        </p:nvSpPr>
        <p:spPr/>
        <p:txBody>
          <a:bodyPr/>
          <a:lstStyle/>
          <a:p>
            <a:r>
              <a:rPr lang="en-GB" dirty="0" smtClean="0"/>
              <a:t>1st Stakeholder meeting -  review study Regulation 327/2011</a:t>
            </a:r>
            <a:endParaRPr lang="nl-NL"/>
          </a:p>
        </p:txBody>
      </p:sp>
      <p:sp>
        <p:nvSpPr>
          <p:cNvPr id="6" name="Slide Number Placeholder 5"/>
          <p:cNvSpPr>
            <a:spLocks noGrp="1"/>
          </p:cNvSpPr>
          <p:nvPr>
            <p:ph type="sldNum" sz="quarter" idx="12"/>
          </p:nvPr>
        </p:nvSpPr>
        <p:spPr/>
        <p:txBody>
          <a:bodyPr/>
          <a:lstStyle/>
          <a:p>
            <a:fld id="{441E8BA0-B3F7-4F21-B827-A23DC486D00B}" type="slidenum">
              <a:rPr lang="nl-NL" smtClean="0"/>
              <a:t>105</a:t>
            </a:fld>
            <a:endParaRPr lang="nl-NL"/>
          </a:p>
        </p:txBody>
      </p:sp>
      <p:graphicFrame>
        <p:nvGraphicFramePr>
          <p:cNvPr id="7" name="Table 6"/>
          <p:cNvGraphicFramePr>
            <a:graphicFrameLocks noGrp="1"/>
          </p:cNvGraphicFramePr>
          <p:nvPr>
            <p:extLst>
              <p:ext uri="{D42A27DB-BD31-4B8C-83A1-F6EECF244321}">
                <p14:modId xmlns:p14="http://schemas.microsoft.com/office/powerpoint/2010/main" val="2240652981"/>
              </p:ext>
            </p:extLst>
          </p:nvPr>
        </p:nvGraphicFramePr>
        <p:xfrm>
          <a:off x="467544" y="2132855"/>
          <a:ext cx="8424936" cy="3720633"/>
        </p:xfrm>
        <a:graphic>
          <a:graphicData uri="http://schemas.openxmlformats.org/drawingml/2006/table">
            <a:tbl>
              <a:tblPr>
                <a:tableStyleId>{5C22544A-7EE6-4342-B048-85BDC9FD1C3A}</a:tableStyleId>
              </a:tblPr>
              <a:tblGrid>
                <a:gridCol w="2664296"/>
                <a:gridCol w="792088"/>
                <a:gridCol w="936104"/>
                <a:gridCol w="864096"/>
                <a:gridCol w="864096"/>
                <a:gridCol w="792088"/>
                <a:gridCol w="720080"/>
                <a:gridCol w="792088"/>
              </a:tblGrid>
              <a:tr h="325004">
                <a:tc>
                  <a:txBody>
                    <a:bodyPr/>
                    <a:lstStyle/>
                    <a:p>
                      <a:pPr algn="l" fontAlgn="b"/>
                      <a:r>
                        <a:rPr lang="nl-NL" sz="2000" b="1" u="none" strike="noStrike">
                          <a:effectLst/>
                        </a:rPr>
                        <a:t>Fan type </a:t>
                      </a:r>
                      <a:endParaRPr lang="nl-NL" sz="2000" b="1" i="0" u="none" strike="noStrike">
                        <a:solidFill>
                          <a:srgbClr val="000000"/>
                        </a:solidFill>
                        <a:effectLst/>
                        <a:latin typeface="Calibri"/>
                      </a:endParaRPr>
                    </a:p>
                  </a:txBody>
                  <a:tcPr marL="9525" marR="9525" marT="9525" marB="0" anchor="b"/>
                </a:tc>
                <a:tc gridSpan="7">
                  <a:txBody>
                    <a:bodyPr/>
                    <a:lstStyle/>
                    <a:p>
                      <a:pPr algn="l" fontAlgn="b"/>
                      <a:r>
                        <a:rPr lang="nl-NL" sz="2000" b="1" u="none" strike="noStrike">
                          <a:effectLst/>
                        </a:rPr>
                        <a:t>sales [mio units]</a:t>
                      </a:r>
                      <a:endParaRPr lang="nl-NL" sz="2000" b="1" i="0" u="none" strike="noStrike">
                        <a:solidFill>
                          <a:srgbClr val="000000"/>
                        </a:solidFill>
                        <a:effectLst/>
                        <a:latin typeface="Calibri"/>
                      </a:endParaRPr>
                    </a:p>
                  </a:txBody>
                  <a:tcPr marL="9525" marR="9525" marT="9525" marB="0" anchor="b"/>
                </a:tc>
                <a:tc hMerge="1">
                  <a:txBody>
                    <a:bodyPr/>
                    <a:lstStyle/>
                    <a:p>
                      <a:endParaRPr lang="nl-NL"/>
                    </a:p>
                  </a:txBody>
                  <a:tcPr/>
                </a:tc>
                <a:tc hMerge="1">
                  <a:txBody>
                    <a:bodyPr/>
                    <a:lstStyle/>
                    <a:p>
                      <a:pPr algn="l" fontAlgn="b"/>
                      <a:endParaRPr lang="nl-NL" sz="2000" b="1" i="0" u="none" strike="noStrike">
                        <a:solidFill>
                          <a:srgbClr val="000000"/>
                        </a:solidFill>
                        <a:effectLst/>
                        <a:latin typeface="Calibri"/>
                      </a:endParaRPr>
                    </a:p>
                  </a:txBody>
                  <a:tcPr marL="9525" marR="9525" marT="9525" marB="0" anchor="b"/>
                </a:tc>
                <a:tc hMerge="1">
                  <a:txBody>
                    <a:bodyPr/>
                    <a:lstStyle/>
                    <a:p>
                      <a:pPr algn="l" fontAlgn="b"/>
                      <a:endParaRPr lang="nl-NL" sz="2000" b="1" i="0" u="none" strike="noStrike">
                        <a:solidFill>
                          <a:srgbClr val="000000"/>
                        </a:solidFill>
                        <a:effectLst/>
                        <a:latin typeface="Calibri"/>
                      </a:endParaRPr>
                    </a:p>
                  </a:txBody>
                  <a:tcPr marL="9525" marR="9525" marT="9525" marB="0" anchor="b"/>
                </a:tc>
                <a:tc hMerge="1">
                  <a:txBody>
                    <a:bodyPr/>
                    <a:lstStyle/>
                    <a:p>
                      <a:pPr algn="l" fontAlgn="b"/>
                      <a:endParaRPr lang="nl-NL" sz="2000" b="1" i="0" u="none" strike="noStrike">
                        <a:solidFill>
                          <a:srgbClr val="000000"/>
                        </a:solidFill>
                        <a:effectLst/>
                        <a:latin typeface="Calibri"/>
                      </a:endParaRPr>
                    </a:p>
                  </a:txBody>
                  <a:tcPr marL="9525" marR="9525" marT="9525" marB="0" anchor="b"/>
                </a:tc>
                <a:tc hMerge="1">
                  <a:txBody>
                    <a:bodyPr/>
                    <a:lstStyle/>
                    <a:p>
                      <a:pPr algn="l" fontAlgn="b"/>
                      <a:endParaRPr lang="nl-NL" sz="2000" b="1" i="0" u="none" strike="noStrike">
                        <a:solidFill>
                          <a:srgbClr val="000000"/>
                        </a:solidFill>
                        <a:effectLst/>
                        <a:latin typeface="Calibri"/>
                      </a:endParaRPr>
                    </a:p>
                  </a:txBody>
                  <a:tcPr marL="9525" marR="9525" marT="9525" marB="0" anchor="b"/>
                </a:tc>
                <a:tc hMerge="1">
                  <a:txBody>
                    <a:bodyPr/>
                    <a:lstStyle/>
                    <a:p>
                      <a:pPr algn="l" fontAlgn="b"/>
                      <a:endParaRPr lang="nl-NL" sz="2000" b="1" i="0" u="none" strike="noStrike">
                        <a:solidFill>
                          <a:srgbClr val="000000"/>
                        </a:solidFill>
                        <a:effectLst/>
                        <a:latin typeface="Calibri"/>
                      </a:endParaRPr>
                    </a:p>
                  </a:txBody>
                  <a:tcPr marL="9525" marR="9525" marT="9525" marB="0" anchor="b"/>
                </a:tc>
              </a:tr>
              <a:tr h="325004">
                <a:tc>
                  <a:txBody>
                    <a:bodyPr/>
                    <a:lstStyle/>
                    <a:p>
                      <a:pPr algn="l" fontAlgn="b"/>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1995</a:t>
                      </a:r>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2000</a:t>
                      </a:r>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2005</a:t>
                      </a:r>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2010</a:t>
                      </a:r>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2015</a:t>
                      </a:r>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2020</a:t>
                      </a:r>
                      <a:endParaRPr lang="nl-NL" sz="2000" b="1" i="0" u="none" strike="noStrike">
                        <a:solidFill>
                          <a:srgbClr val="000000"/>
                        </a:solidFill>
                        <a:effectLst/>
                        <a:latin typeface="Calibri"/>
                      </a:endParaRPr>
                    </a:p>
                  </a:txBody>
                  <a:tcPr marL="9525" marR="9525" marT="9525" marB="0" anchor="b"/>
                </a:tc>
                <a:tc>
                  <a:txBody>
                    <a:bodyPr/>
                    <a:lstStyle/>
                    <a:p>
                      <a:pPr algn="r" fontAlgn="b"/>
                      <a:r>
                        <a:rPr lang="nl-NL" sz="2000" b="1" u="none" strike="noStrike">
                          <a:effectLst/>
                        </a:rPr>
                        <a:t>2025</a:t>
                      </a:r>
                      <a:endParaRPr lang="nl-NL" sz="2000" b="1" i="0" u="none" strike="noStrike">
                        <a:solidFill>
                          <a:srgbClr val="000000"/>
                        </a:solidFill>
                        <a:effectLst/>
                        <a:latin typeface="Calibri"/>
                      </a:endParaRPr>
                    </a:p>
                  </a:txBody>
                  <a:tcPr marL="9525" marR="9525" marT="9525" marB="0" anchor="b"/>
                </a:tc>
              </a:tr>
              <a:tr h="502630">
                <a:tc>
                  <a:txBody>
                    <a:bodyPr/>
                    <a:lstStyle/>
                    <a:p>
                      <a:pPr algn="l" fontAlgn="b"/>
                      <a:r>
                        <a:rPr lang="nl-NL" sz="2000" u="none" strike="noStrike">
                          <a:effectLst/>
                        </a:rPr>
                        <a:t>Axial&lt;300Pa</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0.9</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2.25</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2.4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2.62</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3.39</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3.78</a:t>
                      </a:r>
                      <a:endParaRPr lang="nl-NL" sz="2000" b="0" i="0" u="none" strike="noStrike">
                        <a:solidFill>
                          <a:srgbClr val="000000"/>
                        </a:solidFill>
                        <a:effectLst/>
                        <a:latin typeface="Calibri"/>
                      </a:endParaRPr>
                    </a:p>
                  </a:txBody>
                  <a:tcPr marL="9525" marR="9525" marT="9525" marB="0" anchor="b"/>
                </a:tc>
              </a:tr>
              <a:tr h="215515">
                <a:tc>
                  <a:txBody>
                    <a:bodyPr/>
                    <a:lstStyle/>
                    <a:p>
                      <a:pPr algn="l" fontAlgn="b"/>
                      <a:r>
                        <a:rPr lang="nl-NL" sz="2000" u="none" strike="noStrike">
                          <a:effectLst/>
                        </a:rPr>
                        <a:t>Axial&gt;300Pa</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0.93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2.51</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2.7</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2.86</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3.01</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3.17</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3.33</a:t>
                      </a:r>
                      <a:endParaRPr lang="nl-NL" sz="2000" b="0" i="0" u="none" strike="noStrike">
                        <a:solidFill>
                          <a:srgbClr val="000000"/>
                        </a:solidFill>
                        <a:effectLst/>
                        <a:latin typeface="Calibri"/>
                      </a:endParaRPr>
                    </a:p>
                  </a:txBody>
                  <a:tcPr marL="9525" marR="9525" marT="9525" marB="0" anchor="b"/>
                </a:tc>
              </a:tr>
              <a:tr h="325004">
                <a:tc>
                  <a:txBody>
                    <a:bodyPr/>
                    <a:lstStyle/>
                    <a:p>
                      <a:pPr algn="l" fontAlgn="b"/>
                      <a:r>
                        <a:rPr lang="nl-NL" sz="2000" u="none" strike="noStrike">
                          <a:effectLst/>
                        </a:rPr>
                        <a:t>Centr.FC</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0.46</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0.66</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1.12</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1.04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1.2</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1.36</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1.52</a:t>
                      </a:r>
                      <a:endParaRPr lang="nl-NL" sz="2000" b="0" i="0" u="none" strike="noStrike">
                        <a:solidFill>
                          <a:srgbClr val="000000"/>
                        </a:solidFill>
                        <a:effectLst/>
                        <a:latin typeface="Calibri"/>
                      </a:endParaRPr>
                    </a:p>
                  </a:txBody>
                  <a:tcPr marL="9525" marR="9525" marT="9525" marB="0" anchor="b"/>
                </a:tc>
              </a:tr>
              <a:tr h="251977">
                <a:tc>
                  <a:txBody>
                    <a:bodyPr/>
                    <a:lstStyle/>
                    <a:p>
                      <a:pPr algn="l" fontAlgn="b"/>
                      <a:r>
                        <a:rPr lang="nl-NL" sz="2000" u="none" strike="noStrike" smtClean="0">
                          <a:effectLst/>
                        </a:rPr>
                        <a:t>Centr.BC/no</a:t>
                      </a:r>
                      <a:r>
                        <a:rPr lang="nl-NL" sz="2000" u="none" strike="noStrike" baseline="0" smtClean="0">
                          <a:effectLst/>
                        </a:rPr>
                        <a:t> housing</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0.14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0.21</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0.31</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0.35</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0.39</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0.43</a:t>
                      </a:r>
                      <a:endParaRPr lang="nl-NL" sz="2000" b="0" i="0" u="none" strike="noStrike">
                        <a:solidFill>
                          <a:srgbClr val="000000"/>
                        </a:solidFill>
                        <a:effectLst/>
                        <a:latin typeface="Calibri"/>
                      </a:endParaRPr>
                    </a:p>
                  </a:txBody>
                  <a:tcPr marL="9525" marR="9525" marT="9525" marB="0" anchor="b"/>
                </a:tc>
              </a:tr>
              <a:tr h="325004">
                <a:tc>
                  <a:txBody>
                    <a:bodyPr/>
                    <a:lstStyle/>
                    <a:p>
                      <a:pPr algn="l" fontAlgn="b"/>
                      <a:r>
                        <a:rPr lang="nl-NL" sz="2000" u="none" strike="noStrike">
                          <a:effectLst/>
                        </a:rPr>
                        <a:t>Centr.BC</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0.14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0.23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0.37</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0.39</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0.44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0.49</a:t>
                      </a:r>
                      <a:endParaRPr lang="nl-NL" sz="2000" b="0" i="0" u="none" strike="noStrike">
                        <a:solidFill>
                          <a:srgbClr val="000000"/>
                        </a:solidFill>
                        <a:effectLst/>
                        <a:latin typeface="Calibri"/>
                      </a:endParaRPr>
                    </a:p>
                  </a:txBody>
                  <a:tcPr marL="9525" marR="9525" marT="9525" marB="0" anchor="b"/>
                </a:tc>
              </a:tr>
              <a:tr h="188712">
                <a:tc>
                  <a:txBody>
                    <a:bodyPr/>
                    <a:lstStyle/>
                    <a:p>
                      <a:pPr algn="l" fontAlgn="b"/>
                      <a:r>
                        <a:rPr lang="nl-NL" sz="2000" u="none" strike="noStrike">
                          <a:effectLst/>
                        </a:rPr>
                        <a:t>Cross-flow</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0.13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0.23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0.19</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0.26</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0.37</a:t>
                      </a:r>
                      <a:endParaRPr lang="nl-NL" sz="2000" b="0" i="0" u="none" strike="noStrike">
                        <a:solidFill>
                          <a:srgbClr val="000000"/>
                        </a:solidFill>
                        <a:effectLst/>
                        <a:latin typeface="Calibri"/>
                      </a:endParaRPr>
                    </a:p>
                  </a:txBody>
                  <a:tcPr marL="9525" marR="9525" marT="9525" marB="0" anchor="b"/>
                </a:tc>
              </a:tr>
              <a:tr h="325004">
                <a:tc>
                  <a:txBody>
                    <a:bodyPr/>
                    <a:lstStyle/>
                    <a:p>
                      <a:pPr algn="l" fontAlgn="b"/>
                      <a:r>
                        <a:rPr lang="nl-NL" sz="2000" u="none" strike="noStrike">
                          <a:solidFill>
                            <a:schemeClr val="bg1">
                              <a:lumMod val="50000"/>
                            </a:schemeClr>
                          </a:solidFill>
                          <a:effectLst/>
                        </a:rPr>
                        <a:t>Box</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1.53</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2.58</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2.3</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2.91</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3.13</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3.35</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3.57</a:t>
                      </a:r>
                      <a:endParaRPr lang="nl-NL" sz="2000" b="0" i="0" u="none" strike="noStrike">
                        <a:solidFill>
                          <a:schemeClr val="bg1">
                            <a:lumMod val="50000"/>
                          </a:schemeClr>
                        </a:solidFill>
                        <a:effectLst/>
                        <a:latin typeface="Calibri"/>
                      </a:endParaRPr>
                    </a:p>
                  </a:txBody>
                  <a:tcPr marL="9525" marR="9525" marT="9525" marB="0" anchor="b"/>
                </a:tc>
              </a:tr>
              <a:tr h="325004">
                <a:tc>
                  <a:txBody>
                    <a:bodyPr/>
                    <a:lstStyle/>
                    <a:p>
                      <a:pPr algn="l" fontAlgn="b"/>
                      <a:r>
                        <a:rPr lang="nl-NL" sz="2000" u="none" strike="noStrike">
                          <a:solidFill>
                            <a:schemeClr val="bg1">
                              <a:lumMod val="50000"/>
                            </a:schemeClr>
                          </a:solidFill>
                          <a:effectLst/>
                        </a:rPr>
                        <a:t>Roof_all</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1.99</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3.87</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3.4</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4.1</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4.33</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4.55</a:t>
                      </a:r>
                      <a:endParaRPr lang="nl-NL" sz="2000" b="0" i="0" u="none" strike="noStrike">
                        <a:solidFill>
                          <a:schemeClr val="bg1">
                            <a:lumMod val="50000"/>
                          </a:schemeClr>
                        </a:solidFill>
                        <a:effectLst/>
                        <a:latin typeface="Calibri"/>
                      </a:endParaRPr>
                    </a:p>
                  </a:txBody>
                  <a:tcPr marL="9525" marR="9525" marT="9525" marB="0" anchor="b"/>
                </a:tc>
                <a:tc>
                  <a:txBody>
                    <a:bodyPr/>
                    <a:lstStyle/>
                    <a:p>
                      <a:pPr algn="r" fontAlgn="b"/>
                      <a:r>
                        <a:rPr lang="nl-NL" sz="2000" u="none" strike="noStrike">
                          <a:solidFill>
                            <a:schemeClr val="bg1">
                              <a:lumMod val="50000"/>
                            </a:schemeClr>
                          </a:solidFill>
                          <a:effectLst/>
                        </a:rPr>
                        <a:t>4.78</a:t>
                      </a:r>
                      <a:endParaRPr lang="nl-NL" sz="2000" b="0" i="0" u="none" strike="noStrike">
                        <a:solidFill>
                          <a:schemeClr val="bg1">
                            <a:lumMod val="50000"/>
                          </a:schemeClr>
                        </a:solidFill>
                        <a:effectLst/>
                        <a:latin typeface="Calibri"/>
                      </a:endParaRPr>
                    </a:p>
                  </a:txBody>
                  <a:tcPr marL="9525" marR="9525" marT="9525" marB="0" anchor="b"/>
                </a:tc>
              </a:tr>
              <a:tr h="325004">
                <a:tc>
                  <a:txBody>
                    <a:bodyPr/>
                    <a:lstStyle/>
                    <a:p>
                      <a:pPr algn="l" fontAlgn="b"/>
                      <a:r>
                        <a:rPr lang="nl-NL" sz="2000" u="none" strike="noStrike">
                          <a:effectLst/>
                        </a:rPr>
                        <a:t>TOTAL</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6.23</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12.54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12.81</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14.44</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15.72</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16.99</a:t>
                      </a:r>
                      <a:endParaRPr lang="nl-NL" sz="2000" b="0" i="0" u="none" strike="noStrike">
                        <a:solidFill>
                          <a:srgbClr val="000000"/>
                        </a:solidFill>
                        <a:effectLst/>
                        <a:latin typeface="Calibri"/>
                      </a:endParaRPr>
                    </a:p>
                  </a:txBody>
                  <a:tcPr marL="9525" marR="9525" marT="9525" marB="0" anchor="b"/>
                </a:tc>
                <a:tc>
                  <a:txBody>
                    <a:bodyPr/>
                    <a:lstStyle/>
                    <a:p>
                      <a:pPr algn="r" fontAlgn="b"/>
                      <a:r>
                        <a:rPr lang="nl-NL" sz="2000" u="none" strike="noStrike">
                          <a:effectLst/>
                        </a:rPr>
                        <a:t>18.27</a:t>
                      </a:r>
                      <a:endParaRPr lang="nl-NL" sz="2000" b="0" i="0" u="none" strike="noStrike">
                        <a:solidFill>
                          <a:srgbClr val="000000"/>
                        </a:solidFill>
                        <a:effectLst/>
                        <a:latin typeface="Calibri"/>
                      </a:endParaRPr>
                    </a:p>
                  </a:txBody>
                  <a:tcPr marL="9525" marR="9525" marT="9525" marB="0" anchor="b"/>
                </a:tc>
              </a:tr>
            </a:tbl>
          </a:graphicData>
        </a:graphic>
      </p:graphicFrame>
      <p:sp>
        <p:nvSpPr>
          <p:cNvPr id="8" name="Rectangle 7"/>
          <p:cNvSpPr/>
          <p:nvPr/>
        </p:nvSpPr>
        <p:spPr>
          <a:xfrm>
            <a:off x="467544" y="5949280"/>
            <a:ext cx="5041380" cy="369332"/>
          </a:xfrm>
          <a:prstGeom prst="rect">
            <a:avLst/>
          </a:prstGeom>
        </p:spPr>
        <p:txBody>
          <a:bodyPr wrap="none">
            <a:spAutoFit/>
          </a:bodyPr>
          <a:lstStyle/>
          <a:p>
            <a:r>
              <a:rPr lang="nl-NL" smtClean="0"/>
              <a:t>for stock / installed base: lifetime </a:t>
            </a:r>
            <a:r>
              <a:rPr lang="nl-NL"/>
              <a:t>assumed </a:t>
            </a:r>
            <a:r>
              <a:rPr lang="nl-NL" smtClean="0"/>
              <a:t> is 15 </a:t>
            </a:r>
            <a:r>
              <a:rPr lang="nl-NL"/>
              <a:t>yrs</a:t>
            </a:r>
          </a:p>
        </p:txBody>
      </p:sp>
    </p:spTree>
    <p:extLst>
      <p:ext uri="{BB962C8B-B14F-4D97-AF65-F5344CB8AC3E}">
        <p14:creationId xmlns:p14="http://schemas.microsoft.com/office/powerpoint/2010/main" val="426886973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Increasing</a:t>
            </a:r>
            <a:r>
              <a:rPr lang="nl-NL" dirty="0" smtClean="0"/>
              <a:t> levels (</a:t>
            </a:r>
            <a:r>
              <a:rPr lang="nl-NL" dirty="0" err="1" smtClean="0"/>
              <a:t>repeat</a:t>
            </a:r>
            <a:r>
              <a:rPr lang="nl-NL" dirty="0" smtClean="0"/>
              <a:t> slides)</a:t>
            </a:r>
            <a:endParaRPr lang="en-GB" dirty="0"/>
          </a:p>
        </p:txBody>
      </p:sp>
    </p:spTree>
    <p:extLst>
      <p:ext uri="{BB962C8B-B14F-4D97-AF65-F5344CB8AC3E}">
        <p14:creationId xmlns:p14="http://schemas.microsoft.com/office/powerpoint/2010/main" val="127168417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01259"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12"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107</a:t>
            </a:fld>
            <a:endParaRPr lang="nl-NL" dirty="0"/>
          </a:p>
        </p:txBody>
      </p:sp>
      <p:sp>
        <p:nvSpPr>
          <p:cNvPr id="13"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62351240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01259"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7"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108</a:t>
            </a:fld>
            <a:endParaRPr lang="nl-NL" dirty="0"/>
          </a:p>
        </p:txBody>
      </p:sp>
      <p:sp>
        <p:nvSpPr>
          <p:cNvPr id="8"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5427072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12232" cy="49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4"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109</a:t>
            </a:fld>
            <a:endParaRPr lang="nl-NL" dirty="0"/>
          </a:p>
        </p:txBody>
      </p:sp>
      <p:sp>
        <p:nvSpPr>
          <p:cNvPr id="5"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735474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1.3 a), b)</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4031377454"/>
              </p:ext>
            </p:extLst>
          </p:nvPr>
        </p:nvGraphicFramePr>
        <p:xfrm>
          <a:off x="457200" y="2423891"/>
          <a:ext cx="8229600" cy="3609503"/>
        </p:xfrm>
        <a:graphic>
          <a:graphicData uri="http://schemas.openxmlformats.org/drawingml/2006/table">
            <a:tbl>
              <a:tblPr firstRow="1" firstCol="1" bandRow="1">
                <a:tableStyleId>{5C22544A-7EE6-4342-B048-85BDC9FD1C3A}</a:tableStyleId>
              </a:tblPr>
              <a:tblGrid>
                <a:gridCol w="4041756"/>
                <a:gridCol w="4187844"/>
              </a:tblGrid>
              <a:tr h="301543">
                <a:tc>
                  <a:txBody>
                    <a:bodyPr/>
                    <a:lstStyle/>
                    <a:p>
                      <a:pPr algn="just">
                        <a:lnSpc>
                          <a:spcPct val="115000"/>
                        </a:lnSpc>
                        <a:spcAft>
                          <a:spcPts val="0"/>
                        </a:spcAft>
                      </a:pPr>
                      <a:r>
                        <a:rPr lang="en-GB" sz="1600" dirty="0">
                          <a:effectLst/>
                        </a:rPr>
                        <a:t>3.      This Regulation shall not apply to fans which are:</a:t>
                      </a:r>
                      <a:endParaRPr lang="en-GB" sz="1600" dirty="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b="1" dirty="0">
                          <a:solidFill>
                            <a:schemeClr val="tx1"/>
                          </a:solidFill>
                          <a:effectLst/>
                        </a:rPr>
                        <a:t>3.      This Regulation shall not apply to fans which are specified to </a:t>
                      </a:r>
                      <a:r>
                        <a:rPr lang="en-GB" sz="1600" b="1" dirty="0" smtClean="0">
                          <a:solidFill>
                            <a:srgbClr val="FF0000"/>
                          </a:solidFill>
                          <a:effectLst/>
                        </a:rPr>
                        <a:t>operate exclusively</a:t>
                      </a:r>
                      <a:r>
                        <a:rPr lang="en-GB" sz="1600" b="1" dirty="0">
                          <a:solidFill>
                            <a:schemeClr val="tx1"/>
                          </a:solidFill>
                          <a:effectLst/>
                        </a:rPr>
                        <a:t>:</a:t>
                      </a:r>
                      <a:endParaRPr lang="en-GB" sz="1600" b="1" dirty="0">
                        <a:solidFill>
                          <a:schemeClr val="tx1"/>
                        </a:solidFill>
                        <a:effectLst/>
                        <a:latin typeface="Calibri"/>
                        <a:ea typeface="Calibri"/>
                        <a:cs typeface="Times New Roman"/>
                      </a:endParaRPr>
                    </a:p>
                  </a:txBody>
                  <a:tcPr marL="67847" marR="67847" marT="0" marB="0">
                    <a:solidFill>
                      <a:schemeClr val="bg1">
                        <a:lumMod val="95000"/>
                      </a:schemeClr>
                    </a:solidFill>
                  </a:tcPr>
                </a:tc>
              </a:tr>
              <a:tr h="603085">
                <a:tc>
                  <a:txBody>
                    <a:bodyPr/>
                    <a:lstStyle/>
                    <a:p>
                      <a:pPr algn="just">
                        <a:lnSpc>
                          <a:spcPct val="115000"/>
                        </a:lnSpc>
                        <a:spcAft>
                          <a:spcPts val="0"/>
                        </a:spcAft>
                      </a:pPr>
                      <a:r>
                        <a:rPr lang="en-GB" sz="1600">
                          <a:effectLst/>
                        </a:rPr>
                        <a:t>(a) designed  specifically to  operate  in  potentially  explosive atmospheres as defined in Directive 94/9/EC of the European Parliament and of the Council (1);</a:t>
                      </a:r>
                      <a:endParaRPr lang="en-GB" sz="1600">
                        <a:effectLst/>
                        <a:latin typeface="Calibri"/>
                        <a:ea typeface="Calibri"/>
                        <a:cs typeface="Times New Roman"/>
                      </a:endParaRPr>
                    </a:p>
                  </a:txBody>
                  <a:tcPr marL="67847" marR="67847" marT="0" marB="0"/>
                </a:tc>
                <a:tc>
                  <a:txBody>
                    <a:bodyPr/>
                    <a:lstStyle/>
                    <a:p>
                      <a:pPr>
                        <a:lnSpc>
                          <a:spcPct val="115000"/>
                        </a:lnSpc>
                        <a:spcAft>
                          <a:spcPts val="0"/>
                        </a:spcAft>
                      </a:pPr>
                      <a:r>
                        <a:rPr lang="en-GB" sz="1600" i="1" dirty="0">
                          <a:effectLst/>
                        </a:rPr>
                        <a:t> </a:t>
                      </a:r>
                      <a:r>
                        <a:rPr lang="en-GB" sz="1600" i="1" dirty="0" smtClean="0">
                          <a:effectLst/>
                        </a:rPr>
                        <a:t>(moved to later in Art. 3)</a:t>
                      </a:r>
                      <a:endParaRPr lang="en-GB" sz="1600" i="1" dirty="0">
                        <a:effectLst/>
                        <a:latin typeface="Calibri"/>
                        <a:ea typeface="Calibri"/>
                        <a:cs typeface="Times New Roman"/>
                      </a:endParaRPr>
                    </a:p>
                  </a:txBody>
                  <a:tcPr marL="67847" marR="67847" marT="0" marB="0"/>
                </a:tc>
              </a:tr>
              <a:tr h="1507713">
                <a:tc>
                  <a:txBody>
                    <a:bodyPr/>
                    <a:lstStyle/>
                    <a:p>
                      <a:pPr algn="just">
                        <a:lnSpc>
                          <a:spcPct val="115000"/>
                        </a:lnSpc>
                        <a:spcAft>
                          <a:spcPts val="0"/>
                        </a:spcAft>
                      </a:pPr>
                      <a:r>
                        <a:rPr lang="en-GB" sz="1600">
                          <a:effectLst/>
                        </a:rPr>
                        <a:t>(b) designed for emergency use only, at short-time duty, with regard to fire safety requirements set out in Council Directive 89/106/EC (2);</a:t>
                      </a:r>
                      <a:endParaRPr lang="en-GB" sz="160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dirty="0">
                          <a:effectLst/>
                        </a:rPr>
                        <a:t>(a) for emergency use only, at short-time duty </a:t>
                      </a:r>
                      <a:r>
                        <a:rPr lang="en-GB" sz="1600" i="1" dirty="0">
                          <a:solidFill>
                            <a:srgbClr val="FF0000"/>
                          </a:solidFill>
                          <a:effectLst/>
                        </a:rPr>
                        <a:t>of 1 hour or more</a:t>
                      </a:r>
                      <a:r>
                        <a:rPr lang="en-GB" sz="1600" dirty="0">
                          <a:effectLst/>
                        </a:rPr>
                        <a:t>, with regard to fire safety requirements for temperatures of 300°C and above set out in Regulation (EU) No 305/2011 of the </a:t>
                      </a:r>
                      <a:r>
                        <a:rPr lang="en-GB" sz="1600" dirty="0" smtClean="0">
                          <a:effectLst/>
                        </a:rPr>
                        <a:t>Council </a:t>
                      </a:r>
                      <a:r>
                        <a:rPr lang="en-GB" sz="1600" dirty="0">
                          <a:effectLst/>
                        </a:rPr>
                        <a:t>and the Parliament.</a:t>
                      </a:r>
                      <a:endParaRPr lang="en-GB" sz="1600" dirty="0">
                        <a:effectLst/>
                        <a:latin typeface="Calibri"/>
                        <a:ea typeface="Calibri"/>
                        <a:cs typeface="Times New Roman"/>
                      </a:endParaRPr>
                    </a:p>
                  </a:txBody>
                  <a:tcPr marL="67847" marR="67847" marT="0" marB="0"/>
                </a:tc>
              </a:tr>
              <a:tr h="452314">
                <a:tc>
                  <a:txBody>
                    <a:bodyPr/>
                    <a:lstStyle/>
                    <a:p>
                      <a:pPr algn="just">
                        <a:lnSpc>
                          <a:spcPct val="115000"/>
                        </a:lnSpc>
                        <a:spcAft>
                          <a:spcPts val="0"/>
                        </a:spcAft>
                      </a:pPr>
                      <a:r>
                        <a:rPr lang="en-GB" sz="1600" dirty="0">
                          <a:effectLst/>
                        </a:rPr>
                        <a:t> </a:t>
                      </a:r>
                      <a:endParaRPr lang="en-GB" sz="1600" dirty="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dirty="0">
                          <a:effectLst/>
                        </a:rPr>
                        <a:t>(b) in nuclear power plants</a:t>
                      </a:r>
                      <a:endParaRPr lang="en-GB" sz="1600" dirty="0">
                        <a:effectLst/>
                        <a:latin typeface="Calibri"/>
                        <a:ea typeface="Calibri"/>
                        <a:cs typeface="Times New Roman"/>
                      </a:endParaRPr>
                    </a:p>
                  </a:txBody>
                  <a:tcPr marL="67847" marR="67847"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11</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30192301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01259"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7"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110</a:t>
            </a:fld>
            <a:endParaRPr lang="nl-NL" dirty="0"/>
          </a:p>
        </p:txBody>
      </p:sp>
      <p:sp>
        <p:nvSpPr>
          <p:cNvPr id="8"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93295059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12232" cy="49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343650" y="6257925"/>
            <a:ext cx="1402115" cy="369332"/>
          </a:xfrm>
          <a:prstGeom prst="rect">
            <a:avLst/>
          </a:prstGeom>
          <a:noFill/>
        </p:spPr>
        <p:txBody>
          <a:bodyPr wrap="none" rtlCol="0">
            <a:spAutoFit/>
          </a:bodyPr>
          <a:lstStyle/>
          <a:p>
            <a:r>
              <a:rPr lang="nl-NL" i="1" dirty="0" err="1" smtClean="0"/>
              <a:t>Excluding</a:t>
            </a:r>
            <a:r>
              <a:rPr lang="nl-NL" i="1" dirty="0" smtClean="0"/>
              <a:t> FC </a:t>
            </a:r>
            <a:endParaRPr lang="en-GB" i="1" dirty="0"/>
          </a:p>
        </p:txBody>
      </p:sp>
    </p:spTree>
    <p:extLst>
      <p:ext uri="{BB962C8B-B14F-4D97-AF65-F5344CB8AC3E}">
        <p14:creationId xmlns:p14="http://schemas.microsoft.com/office/powerpoint/2010/main" val="402088950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28988"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9"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112</a:t>
            </a:fld>
            <a:endParaRPr lang="nl-NL" dirty="0"/>
          </a:p>
        </p:txBody>
      </p:sp>
      <p:sp>
        <p:nvSpPr>
          <p:cNvPr id="10"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02495272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28988"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113</a:t>
            </a:fld>
            <a:endParaRPr lang="nl-NL" dirty="0"/>
          </a:p>
        </p:txBody>
      </p:sp>
      <p:sp>
        <p:nvSpPr>
          <p:cNvPr id="7"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93024248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53675" cy="49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4"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114</a:t>
            </a:fld>
            <a:endParaRPr lang="nl-NL" dirty="0"/>
          </a:p>
        </p:txBody>
      </p:sp>
      <p:sp>
        <p:nvSpPr>
          <p:cNvPr id="5"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035798197"/>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28988"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115</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48414890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59160" cy="49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343650" y="6257925"/>
            <a:ext cx="1402115" cy="369332"/>
          </a:xfrm>
          <a:prstGeom prst="rect">
            <a:avLst/>
          </a:prstGeom>
          <a:noFill/>
        </p:spPr>
        <p:txBody>
          <a:bodyPr wrap="none" rtlCol="0">
            <a:spAutoFit/>
          </a:bodyPr>
          <a:lstStyle/>
          <a:p>
            <a:r>
              <a:rPr lang="nl-NL" i="1" dirty="0" err="1" smtClean="0"/>
              <a:t>Excluding</a:t>
            </a:r>
            <a:r>
              <a:rPr lang="nl-NL" i="1" dirty="0" smtClean="0"/>
              <a:t> FC </a:t>
            </a:r>
            <a:endParaRPr lang="en-GB" i="1" dirty="0"/>
          </a:p>
        </p:txBody>
      </p:sp>
    </p:spTree>
    <p:extLst>
      <p:ext uri="{BB962C8B-B14F-4D97-AF65-F5344CB8AC3E}">
        <p14:creationId xmlns:p14="http://schemas.microsoft.com/office/powerpoint/2010/main" val="1991772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1.3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exemptions</a:t>
            </a:r>
            <a:endParaRPr lang="en-GB" sz="2400" dirty="0"/>
          </a:p>
        </p:txBody>
      </p:sp>
      <p:sp>
        <p:nvSpPr>
          <p:cNvPr id="3" name="Content Placeholder 2"/>
          <p:cNvSpPr>
            <a:spLocks noGrp="1"/>
          </p:cNvSpPr>
          <p:nvPr>
            <p:ph idx="1"/>
          </p:nvPr>
        </p:nvSpPr>
        <p:spPr/>
        <p:txBody>
          <a:bodyPr>
            <a:normAutofit/>
          </a:bodyPr>
          <a:lstStyle/>
          <a:p>
            <a:r>
              <a:rPr lang="nl-NL" sz="2400" b="1" dirty="0" smtClean="0">
                <a:solidFill>
                  <a:schemeClr val="accent1"/>
                </a:solidFill>
              </a:rPr>
              <a:t>3 a)</a:t>
            </a:r>
            <a:r>
              <a:rPr lang="nl-NL" sz="2400" dirty="0" smtClean="0"/>
              <a:t>  As </a:t>
            </a:r>
            <a:r>
              <a:rPr lang="nl-NL" sz="2400" dirty="0" err="1" smtClean="0"/>
              <a:t>discussed</a:t>
            </a:r>
            <a:r>
              <a:rPr lang="nl-NL" sz="2400" dirty="0" smtClean="0"/>
              <a:t> in 1st SH meeting: </a:t>
            </a:r>
            <a:r>
              <a:rPr lang="nl-NL" sz="2400" dirty="0" err="1" smtClean="0"/>
              <a:t>only</a:t>
            </a:r>
            <a:r>
              <a:rPr lang="nl-NL" sz="2400" dirty="0" smtClean="0"/>
              <a:t> F300 and </a:t>
            </a:r>
            <a:r>
              <a:rPr lang="nl-NL" sz="2400" dirty="0" err="1" smtClean="0"/>
              <a:t>above</a:t>
            </a:r>
            <a:r>
              <a:rPr lang="nl-NL" sz="2400" dirty="0" smtClean="0"/>
              <a:t> (</a:t>
            </a:r>
            <a:r>
              <a:rPr lang="nl-NL" sz="2400" dirty="0" err="1" smtClean="0"/>
              <a:t>not</a:t>
            </a:r>
            <a:r>
              <a:rPr lang="nl-NL" sz="2400" dirty="0" smtClean="0"/>
              <a:t> F200). ‘</a:t>
            </a:r>
            <a:r>
              <a:rPr lang="nl-NL" sz="2400" i="1" dirty="0" smtClean="0"/>
              <a:t>1 </a:t>
            </a:r>
            <a:r>
              <a:rPr lang="nl-NL" sz="2400" i="1" dirty="0" err="1" smtClean="0"/>
              <a:t>hour</a:t>
            </a:r>
            <a:r>
              <a:rPr lang="nl-NL" sz="2400" i="1" dirty="0" smtClean="0"/>
              <a:t> or </a:t>
            </a:r>
            <a:r>
              <a:rPr lang="nl-NL" sz="2400" i="1" dirty="0" err="1" smtClean="0"/>
              <a:t>above</a:t>
            </a:r>
            <a:r>
              <a:rPr lang="nl-NL" sz="2400" i="1" dirty="0" smtClean="0"/>
              <a:t>’ </a:t>
            </a:r>
            <a:r>
              <a:rPr lang="nl-NL" sz="2400" dirty="0" err="1" smtClean="0"/>
              <a:t>to</a:t>
            </a:r>
            <a:r>
              <a:rPr lang="nl-NL" sz="2400" dirty="0" smtClean="0"/>
              <a:t> </a:t>
            </a:r>
            <a:r>
              <a:rPr lang="nl-NL" sz="2400" dirty="0" err="1" smtClean="0"/>
              <a:t>be</a:t>
            </a:r>
            <a:r>
              <a:rPr lang="nl-NL" sz="2400" dirty="0" smtClean="0"/>
              <a:t> </a:t>
            </a:r>
            <a:r>
              <a:rPr lang="nl-NL" sz="2400" dirty="0" err="1" smtClean="0"/>
              <a:t>stricken</a:t>
            </a:r>
            <a:r>
              <a:rPr lang="nl-NL" sz="2400" dirty="0" smtClean="0"/>
              <a:t>?</a:t>
            </a:r>
          </a:p>
          <a:p>
            <a:r>
              <a:rPr lang="nl-NL" sz="2400" b="1" dirty="0" smtClean="0">
                <a:solidFill>
                  <a:schemeClr val="accent1"/>
                </a:solidFill>
              </a:rPr>
              <a:t>New </a:t>
            </a:r>
            <a:r>
              <a:rPr lang="nl-NL" sz="2400" b="1" dirty="0" err="1" smtClean="0">
                <a:solidFill>
                  <a:schemeClr val="accent1"/>
                </a:solidFill>
              </a:rPr>
              <a:t>exemption</a:t>
            </a:r>
            <a:r>
              <a:rPr lang="nl-NL" sz="2400" b="1" dirty="0" smtClean="0">
                <a:solidFill>
                  <a:schemeClr val="accent1"/>
                </a:solidFill>
              </a:rPr>
              <a:t>: </a:t>
            </a:r>
            <a:r>
              <a:rPr lang="nl-NL" sz="2400" dirty="0" err="1" smtClean="0"/>
              <a:t>Nuclear</a:t>
            </a:r>
            <a:r>
              <a:rPr lang="nl-NL" sz="2400" dirty="0" smtClean="0"/>
              <a:t> power </a:t>
            </a:r>
            <a:r>
              <a:rPr lang="nl-NL" sz="2400" dirty="0" err="1" smtClean="0"/>
              <a:t>plants</a:t>
            </a:r>
            <a:r>
              <a:rPr lang="nl-NL" sz="2400" dirty="0" smtClean="0"/>
              <a:t> (</a:t>
            </a:r>
            <a:r>
              <a:rPr lang="nl-NL" sz="2400" dirty="0" err="1" smtClean="0"/>
              <a:t>reference</a:t>
            </a:r>
            <a:r>
              <a:rPr lang="nl-NL" sz="2400" dirty="0" smtClean="0"/>
              <a:t> </a:t>
            </a:r>
            <a:r>
              <a:rPr lang="nl-NL" sz="2400" dirty="0" err="1" smtClean="0"/>
              <a:t>to</a:t>
            </a:r>
            <a:r>
              <a:rPr lang="nl-NL" sz="2400" dirty="0" smtClean="0"/>
              <a:t> </a:t>
            </a:r>
            <a:r>
              <a:rPr lang="nl-NL" sz="2400" dirty="0" err="1" smtClean="0"/>
              <a:t>specific</a:t>
            </a:r>
            <a:r>
              <a:rPr lang="nl-NL" sz="2400" dirty="0" smtClean="0"/>
              <a:t> </a:t>
            </a:r>
            <a:r>
              <a:rPr lang="nl-NL" sz="2400" dirty="0" err="1" smtClean="0"/>
              <a:t>legislation</a:t>
            </a:r>
            <a:r>
              <a:rPr lang="nl-NL" sz="2400" dirty="0" smtClean="0"/>
              <a:t> </a:t>
            </a:r>
            <a:r>
              <a:rPr lang="nl-NL" sz="2400" dirty="0" err="1" smtClean="0"/>
              <a:t>to</a:t>
            </a:r>
            <a:r>
              <a:rPr lang="nl-NL" sz="2400" dirty="0" smtClean="0"/>
              <a:t> </a:t>
            </a:r>
            <a:r>
              <a:rPr lang="nl-NL" sz="2400" dirty="0" err="1" smtClean="0"/>
              <a:t>be</a:t>
            </a:r>
            <a:r>
              <a:rPr lang="nl-NL" sz="2400" dirty="0" smtClean="0"/>
              <a:t> </a:t>
            </a:r>
            <a:r>
              <a:rPr lang="nl-NL" sz="2400" dirty="0" err="1" smtClean="0"/>
              <a:t>added</a:t>
            </a:r>
            <a:r>
              <a:rPr lang="nl-NL" sz="2400" dirty="0" smtClean="0"/>
              <a:t>)</a:t>
            </a:r>
          </a:p>
          <a:p>
            <a:r>
              <a:rPr lang="nl-NL" sz="2400" i="1" dirty="0" smtClean="0"/>
              <a:t>ATEX </a:t>
            </a:r>
            <a:r>
              <a:rPr lang="nl-NL" sz="2400" i="1" dirty="0" smtClean="0">
                <a:sym typeface="Wingdings" panose="05000000000000000000" pitchFamily="2" charset="2"/>
              </a:rPr>
              <a:t> </a:t>
            </a:r>
            <a:r>
              <a:rPr lang="nl-NL" sz="2400" i="1" dirty="0" err="1" smtClean="0">
                <a:sym typeface="Wingdings" panose="05000000000000000000" pitchFamily="2" charset="2"/>
              </a:rPr>
              <a:t>see</a:t>
            </a:r>
            <a:r>
              <a:rPr lang="nl-NL" sz="2400" i="1" dirty="0" smtClean="0">
                <a:sym typeface="Wingdings" panose="05000000000000000000" pitchFamily="2" charset="2"/>
              </a:rPr>
              <a:t> Art. 3.4</a:t>
            </a:r>
            <a:endParaRPr lang="nl-NL" sz="2400" i="1" dirty="0" smtClean="0"/>
          </a:p>
          <a:p>
            <a:endParaRPr lang="nl-NL" sz="2400" dirty="0" smtClean="0"/>
          </a:p>
          <a:p>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12</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719142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1.3 c) </a:t>
            </a:r>
            <a:r>
              <a:rPr lang="nl-NL" dirty="0" err="1" smtClean="0"/>
              <a:t>to</a:t>
            </a:r>
            <a:r>
              <a:rPr lang="nl-NL" dirty="0" smtClean="0"/>
              <a:t> g)</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4258425893"/>
              </p:ext>
            </p:extLst>
          </p:nvPr>
        </p:nvGraphicFramePr>
        <p:xfrm>
          <a:off x="457200" y="1821838"/>
          <a:ext cx="8229600" cy="4448124"/>
        </p:xfrm>
        <a:graphic>
          <a:graphicData uri="http://schemas.openxmlformats.org/drawingml/2006/table">
            <a:tbl>
              <a:tblPr firstRow="1" firstCol="1" bandRow="1">
                <a:tableStyleId>{5C22544A-7EE6-4342-B048-85BDC9FD1C3A}</a:tableStyleId>
              </a:tblPr>
              <a:tblGrid>
                <a:gridCol w="4041756"/>
                <a:gridCol w="4187844"/>
              </a:tblGrid>
              <a:tr h="190726">
                <a:tc>
                  <a:txBody>
                    <a:bodyPr/>
                    <a:lstStyle/>
                    <a:p>
                      <a:pPr algn="just">
                        <a:lnSpc>
                          <a:spcPct val="115000"/>
                        </a:lnSpc>
                        <a:spcAft>
                          <a:spcPts val="0"/>
                        </a:spcAft>
                      </a:pPr>
                      <a:r>
                        <a:rPr lang="en-GB" sz="1600" dirty="0">
                          <a:effectLst/>
                        </a:rPr>
                        <a:t>(c) designed specifically to operate:</a:t>
                      </a:r>
                      <a:endParaRPr lang="en-GB" sz="1600" dirty="0">
                        <a:effectLst/>
                        <a:latin typeface="Calibri"/>
                        <a:ea typeface="Calibri"/>
                        <a:cs typeface="Times New Roman"/>
                      </a:endParaRPr>
                    </a:p>
                  </a:txBody>
                  <a:tcPr marL="67847" marR="67847" marT="0" marB="0"/>
                </a:tc>
                <a:tc>
                  <a:txBody>
                    <a:bodyPr/>
                    <a:lstStyle/>
                    <a:p>
                      <a:pPr>
                        <a:lnSpc>
                          <a:spcPct val="115000"/>
                        </a:lnSpc>
                      </a:pPr>
                      <a:endParaRPr lang="en-GB" sz="1600" dirty="0">
                        <a:effectLst/>
                        <a:latin typeface="Calibri"/>
                      </a:endParaRPr>
                    </a:p>
                  </a:txBody>
                  <a:tcPr marL="67847" marR="67847" marT="0" marB="0">
                    <a:solidFill>
                      <a:schemeClr val="bg1">
                        <a:lumMod val="95000"/>
                      </a:schemeClr>
                    </a:solidFill>
                  </a:tcPr>
                </a:tc>
              </a:tr>
              <a:tr h="301543">
                <a:tc>
                  <a:txBody>
                    <a:bodyPr/>
                    <a:lstStyle/>
                    <a:p>
                      <a:pPr>
                        <a:lnSpc>
                          <a:spcPct val="115000"/>
                        </a:lnSpc>
                        <a:spcAft>
                          <a:spcPts val="0"/>
                        </a:spcAft>
                      </a:pPr>
                      <a:r>
                        <a:rPr lang="en-GB" sz="1600">
                          <a:effectLst/>
                        </a:rPr>
                        <a:t>(i)  (a) where  operating  temperatures  of  the  gas  being moved exceed 100 °C;</a:t>
                      </a:r>
                      <a:endParaRPr lang="en-GB" sz="1600">
                        <a:effectLst/>
                        <a:latin typeface="Calibri"/>
                        <a:ea typeface="Calibri"/>
                        <a:cs typeface="Times New Roman"/>
                      </a:endParaRPr>
                    </a:p>
                  </a:txBody>
                  <a:tcPr marL="67847" marR="67847" marT="0" marB="0"/>
                </a:tc>
                <a:tc>
                  <a:txBody>
                    <a:bodyPr/>
                    <a:lstStyle/>
                    <a:p>
                      <a:pPr>
                        <a:lnSpc>
                          <a:spcPct val="115000"/>
                        </a:lnSpc>
                        <a:spcAft>
                          <a:spcPts val="0"/>
                        </a:spcAft>
                      </a:pPr>
                      <a:r>
                        <a:rPr lang="en-GB" sz="1600">
                          <a:effectLst/>
                        </a:rPr>
                        <a:t>(c) where  operating  temperatures  of  the  gas  being moved exceed 100 °C;</a:t>
                      </a:r>
                      <a:endParaRPr lang="en-GB" sz="1600">
                        <a:effectLst/>
                        <a:latin typeface="Calibri"/>
                        <a:ea typeface="Calibri"/>
                        <a:cs typeface="Times New Roman"/>
                      </a:endParaRPr>
                    </a:p>
                  </a:txBody>
                  <a:tcPr marL="67847" marR="67847" marT="0" marB="0"/>
                </a:tc>
              </a:tr>
              <a:tr h="452314">
                <a:tc>
                  <a:txBody>
                    <a:bodyPr/>
                    <a:lstStyle/>
                    <a:p>
                      <a:pPr algn="just">
                        <a:lnSpc>
                          <a:spcPct val="115000"/>
                        </a:lnSpc>
                        <a:spcAft>
                          <a:spcPts val="0"/>
                        </a:spcAft>
                      </a:pPr>
                      <a:r>
                        <a:rPr lang="en-GB" sz="1600">
                          <a:effectLst/>
                        </a:rPr>
                        <a:t>(b) where   operating   ambient   temperature   for   the motor,  if located outside the  gas stream, driving the fan exceeds 65 °C;</a:t>
                      </a:r>
                      <a:endParaRPr lang="en-GB" sz="160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dirty="0">
                          <a:effectLst/>
                        </a:rPr>
                        <a:t>(d) where   operating   ambient   temperature   for   the motor,  if located outside the  gas stream, driving the fan exceeds </a:t>
                      </a:r>
                      <a:r>
                        <a:rPr lang="en-GB" sz="1600" b="1" dirty="0">
                          <a:solidFill>
                            <a:srgbClr val="FF0000"/>
                          </a:solidFill>
                          <a:effectLst/>
                        </a:rPr>
                        <a:t>60 °C</a:t>
                      </a:r>
                      <a:r>
                        <a:rPr lang="en-GB" sz="1600" dirty="0">
                          <a:effectLst/>
                        </a:rPr>
                        <a:t>;</a:t>
                      </a:r>
                      <a:endParaRPr lang="en-GB" sz="1600" dirty="0">
                        <a:effectLst/>
                        <a:latin typeface="Calibri"/>
                        <a:ea typeface="Calibri"/>
                        <a:cs typeface="Times New Roman"/>
                      </a:endParaRPr>
                    </a:p>
                  </a:txBody>
                  <a:tcPr marL="67847" marR="67847" marT="0" marB="0"/>
                </a:tc>
              </a:tr>
              <a:tr h="1176016">
                <a:tc>
                  <a:txBody>
                    <a:bodyPr/>
                    <a:lstStyle/>
                    <a:p>
                      <a:pPr algn="just">
                        <a:lnSpc>
                          <a:spcPct val="115000"/>
                        </a:lnSpc>
                        <a:spcAft>
                          <a:spcPts val="0"/>
                        </a:spcAft>
                      </a:pPr>
                      <a:r>
                        <a:rPr lang="en-GB" sz="1600">
                          <a:effectLst/>
                        </a:rPr>
                        <a:t>(ii)  where the annual average temperature of the gas being moved and/or  the  operating ambient temperature for the motor, if located outside the gas stream, are lower than – 40 °C;</a:t>
                      </a:r>
                      <a:endParaRPr lang="en-GB" sz="160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dirty="0">
                          <a:effectLst/>
                        </a:rPr>
                        <a:t>(e)  where the annual average temperature of the gas being moved and/or  the  operating ambient temperature for the motor, if located outside the gas stream, are lower than </a:t>
                      </a:r>
                      <a:r>
                        <a:rPr lang="en-GB" sz="1600" b="1" dirty="0">
                          <a:solidFill>
                            <a:srgbClr val="FF0000"/>
                          </a:solidFill>
                          <a:effectLst/>
                        </a:rPr>
                        <a:t>– 30 °C</a:t>
                      </a:r>
                      <a:r>
                        <a:rPr lang="en-GB" sz="1600" dirty="0">
                          <a:effectLst/>
                        </a:rPr>
                        <a:t>;</a:t>
                      </a:r>
                      <a:endParaRPr lang="en-GB" sz="1600" dirty="0">
                        <a:effectLst/>
                        <a:latin typeface="Calibri"/>
                        <a:ea typeface="Calibri"/>
                        <a:cs typeface="Times New Roman"/>
                      </a:endParaRPr>
                    </a:p>
                  </a:txBody>
                  <a:tcPr marL="67847" marR="67847" marT="0" marB="0"/>
                </a:tc>
              </a:tr>
              <a:tr h="604850">
                <a:tc>
                  <a:txBody>
                    <a:bodyPr/>
                    <a:lstStyle/>
                    <a:p>
                      <a:pPr>
                        <a:lnSpc>
                          <a:spcPct val="115000"/>
                        </a:lnSpc>
                        <a:spcAft>
                          <a:spcPts val="0"/>
                        </a:spcAft>
                      </a:pPr>
                      <a:r>
                        <a:rPr lang="en-GB" sz="1600" dirty="0">
                          <a:effectLst/>
                        </a:rPr>
                        <a:t>(iii) with a supply voltage &gt; 1 000 V AC or </a:t>
                      </a:r>
                      <a:r>
                        <a:rPr lang="en-GB" sz="1600" dirty="0" smtClean="0">
                          <a:effectLst/>
                        </a:rPr>
                        <a:t>         &gt; </a:t>
                      </a:r>
                      <a:r>
                        <a:rPr lang="en-GB" sz="1600" dirty="0">
                          <a:effectLst/>
                        </a:rPr>
                        <a:t>1 500 V DC;</a:t>
                      </a:r>
                      <a:endParaRPr lang="en-GB" sz="1600" dirty="0">
                        <a:effectLst/>
                        <a:latin typeface="Calibri"/>
                        <a:ea typeface="Calibri"/>
                        <a:cs typeface="Times New Roman"/>
                      </a:endParaRPr>
                    </a:p>
                  </a:txBody>
                  <a:tcPr marL="67847" marR="67847" marT="0" marB="0"/>
                </a:tc>
                <a:tc>
                  <a:txBody>
                    <a:bodyPr/>
                    <a:lstStyle/>
                    <a:p>
                      <a:pPr>
                        <a:lnSpc>
                          <a:spcPct val="115000"/>
                        </a:lnSpc>
                        <a:spcAft>
                          <a:spcPts val="0"/>
                        </a:spcAft>
                      </a:pPr>
                      <a:r>
                        <a:rPr lang="en-GB" sz="1600" dirty="0">
                          <a:effectLst/>
                        </a:rPr>
                        <a:t>(f) with a supply voltage &gt; 1 000 V AC or        </a:t>
                      </a:r>
                      <a:r>
                        <a:rPr lang="en-GB" sz="1600" dirty="0" smtClean="0">
                          <a:effectLst/>
                        </a:rPr>
                        <a:t>       &gt; </a:t>
                      </a:r>
                      <a:r>
                        <a:rPr lang="en-GB" sz="1600" dirty="0">
                          <a:effectLst/>
                        </a:rPr>
                        <a:t>1 500 V DC;</a:t>
                      </a:r>
                      <a:endParaRPr lang="en-GB" sz="1600" dirty="0">
                        <a:effectLst/>
                        <a:latin typeface="Calibri"/>
                        <a:ea typeface="Calibri"/>
                        <a:cs typeface="Times New Roman"/>
                      </a:endParaRPr>
                    </a:p>
                  </a:txBody>
                  <a:tcPr marL="67847" marR="67847" marT="0" marB="0"/>
                </a:tc>
              </a:tr>
              <a:tr h="603085">
                <a:tc>
                  <a:txBody>
                    <a:bodyPr/>
                    <a:lstStyle/>
                    <a:p>
                      <a:pPr algn="just">
                        <a:lnSpc>
                          <a:spcPct val="115000"/>
                        </a:lnSpc>
                        <a:spcAft>
                          <a:spcPts val="0"/>
                        </a:spcAft>
                      </a:pPr>
                      <a:r>
                        <a:rPr lang="en-GB" sz="1600" dirty="0">
                          <a:effectLst/>
                        </a:rPr>
                        <a:t>(iv) in toxic, highly corrosive or flammable environments or in environments with abrasive substances;</a:t>
                      </a:r>
                      <a:endParaRPr lang="en-GB" sz="1600" dirty="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dirty="0">
                          <a:effectLst/>
                        </a:rPr>
                        <a:t>(g) handling toxic, highly corrosive or flammable gases or vapours as set out in </a:t>
                      </a:r>
                      <a:r>
                        <a:rPr lang="en-GB" sz="1600" b="1" dirty="0">
                          <a:solidFill>
                            <a:srgbClr val="FF0000"/>
                          </a:solidFill>
                          <a:effectLst/>
                        </a:rPr>
                        <a:t>Regulation (EC) No 1272/2008 and its adaptations</a:t>
                      </a:r>
                      <a:r>
                        <a:rPr lang="en-GB" sz="1600" dirty="0">
                          <a:effectLst/>
                        </a:rPr>
                        <a:t>;</a:t>
                      </a:r>
                      <a:endParaRPr lang="en-GB" sz="1600" dirty="0">
                        <a:effectLst/>
                        <a:latin typeface="Calibri"/>
                        <a:ea typeface="Calibri"/>
                        <a:cs typeface="Times New Roman"/>
                      </a:endParaRPr>
                    </a:p>
                  </a:txBody>
                  <a:tcPr marL="67847" marR="67847"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13</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279277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1.3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exemptions</a:t>
            </a:r>
            <a:endParaRPr lang="en-GB" sz="2400" dirty="0"/>
          </a:p>
        </p:txBody>
      </p:sp>
      <p:sp>
        <p:nvSpPr>
          <p:cNvPr id="3" name="Content Placeholder 2"/>
          <p:cNvSpPr>
            <a:spLocks noGrp="1"/>
          </p:cNvSpPr>
          <p:nvPr>
            <p:ph idx="1"/>
          </p:nvPr>
        </p:nvSpPr>
        <p:spPr/>
        <p:txBody>
          <a:bodyPr>
            <a:normAutofit/>
          </a:bodyPr>
          <a:lstStyle/>
          <a:p>
            <a:pPr>
              <a:spcBef>
                <a:spcPts val="1800"/>
              </a:spcBef>
            </a:pPr>
            <a:r>
              <a:rPr lang="nl-NL" sz="2400" b="1" dirty="0" smtClean="0">
                <a:solidFill>
                  <a:schemeClr val="accent1"/>
                </a:solidFill>
              </a:rPr>
              <a:t>3 d) &amp; e)  </a:t>
            </a:r>
            <a:r>
              <a:rPr lang="nl-NL" sz="2400" dirty="0" err="1" smtClean="0"/>
              <a:t>temperatures</a:t>
            </a:r>
            <a:r>
              <a:rPr lang="nl-NL" sz="2400" dirty="0" smtClean="0"/>
              <a:t> consistent </a:t>
            </a:r>
            <a:r>
              <a:rPr lang="nl-NL" sz="2400" dirty="0" err="1" smtClean="0"/>
              <a:t>with</a:t>
            </a:r>
            <a:r>
              <a:rPr lang="nl-NL" sz="2400" dirty="0" smtClean="0"/>
              <a:t> draft motor </a:t>
            </a:r>
            <a:r>
              <a:rPr lang="nl-NL" sz="2400" dirty="0" err="1" smtClean="0"/>
              <a:t>regulation</a:t>
            </a:r>
            <a:r>
              <a:rPr lang="nl-NL" sz="2400" dirty="0" smtClean="0"/>
              <a:t>. </a:t>
            </a:r>
            <a:r>
              <a:rPr lang="nl-NL" sz="2400" dirty="0" err="1" smtClean="0"/>
              <a:t>Ebmpapst</a:t>
            </a:r>
            <a:r>
              <a:rPr lang="nl-NL" sz="2400" dirty="0" smtClean="0"/>
              <a:t> </a:t>
            </a:r>
            <a:r>
              <a:rPr lang="nl-NL" sz="2400" dirty="0" err="1" smtClean="0"/>
              <a:t>likes</a:t>
            </a:r>
            <a:r>
              <a:rPr lang="nl-NL" sz="2400" dirty="0" smtClean="0"/>
              <a:t> </a:t>
            </a:r>
            <a:r>
              <a:rPr lang="nl-NL" sz="2400" dirty="0" err="1" smtClean="0"/>
              <a:t>to</a:t>
            </a:r>
            <a:r>
              <a:rPr lang="nl-NL" sz="2400" dirty="0" smtClean="0"/>
              <a:t> keep 65</a:t>
            </a:r>
            <a:r>
              <a:rPr lang="nl-NL" sz="2400" dirty="0" smtClean="0">
                <a:latin typeface="Tahoma"/>
                <a:ea typeface="Tahoma"/>
                <a:cs typeface="Tahoma"/>
              </a:rPr>
              <a:t>° </a:t>
            </a:r>
            <a:r>
              <a:rPr lang="nl-NL" sz="2400" dirty="0"/>
              <a:t>and </a:t>
            </a:r>
            <a:r>
              <a:rPr lang="nl-NL" sz="2400" dirty="0" err="1"/>
              <a:t>not</a:t>
            </a:r>
            <a:r>
              <a:rPr lang="nl-NL" sz="2400" dirty="0"/>
              <a:t> </a:t>
            </a:r>
            <a:r>
              <a:rPr lang="nl-NL" sz="2400" dirty="0" smtClean="0"/>
              <a:t>60</a:t>
            </a:r>
            <a:r>
              <a:rPr lang="nl-NL" sz="2400" dirty="0" smtClean="0">
                <a:latin typeface="Tahoma"/>
                <a:ea typeface="Tahoma"/>
                <a:cs typeface="Tahoma"/>
              </a:rPr>
              <a:t>°</a:t>
            </a:r>
            <a:r>
              <a:rPr lang="nl-NL" sz="2400" dirty="0" smtClean="0"/>
              <a:t>(</a:t>
            </a:r>
            <a:r>
              <a:rPr lang="nl-NL" sz="2400" dirty="0"/>
              <a:t>keep more </a:t>
            </a:r>
            <a:r>
              <a:rPr lang="nl-NL" sz="2400" dirty="0" err="1"/>
              <a:t>cooling</a:t>
            </a:r>
            <a:r>
              <a:rPr lang="nl-NL" sz="2400" dirty="0"/>
              <a:t> fans in the scope)</a:t>
            </a:r>
          </a:p>
          <a:p>
            <a:pPr>
              <a:spcBef>
                <a:spcPts val="1800"/>
              </a:spcBef>
            </a:pPr>
            <a:r>
              <a:rPr lang="nl-NL" sz="2400" b="1" dirty="0" smtClean="0">
                <a:solidFill>
                  <a:schemeClr val="accent1"/>
                </a:solidFill>
              </a:rPr>
              <a:t>3 f)</a:t>
            </a:r>
            <a:r>
              <a:rPr lang="nl-NL" sz="2400" dirty="0" smtClean="0"/>
              <a:t> </a:t>
            </a:r>
            <a:r>
              <a:rPr lang="en-GB" sz="2400" dirty="0"/>
              <a:t>Regulation (EC) No 1272/2008 and its </a:t>
            </a:r>
            <a:r>
              <a:rPr lang="en-GB" sz="2400" dirty="0" smtClean="0"/>
              <a:t>adaptations</a:t>
            </a:r>
            <a:r>
              <a:rPr lang="nl-NL" sz="2400" dirty="0" smtClean="0"/>
              <a:t> (CLP) </a:t>
            </a:r>
            <a:r>
              <a:rPr lang="nl-NL" sz="2400" dirty="0" err="1" smtClean="0"/>
              <a:t>gives</a:t>
            </a:r>
            <a:r>
              <a:rPr lang="nl-NL" sz="2400" dirty="0" smtClean="0"/>
              <a:t> a </a:t>
            </a:r>
            <a:r>
              <a:rPr lang="nl-NL" sz="2400" dirty="0" err="1" smtClean="0"/>
              <a:t>comprehensive</a:t>
            </a:r>
            <a:r>
              <a:rPr lang="nl-NL" sz="2400" dirty="0" smtClean="0"/>
              <a:t> </a:t>
            </a:r>
            <a:r>
              <a:rPr lang="nl-NL" sz="2400" dirty="0" err="1" smtClean="0"/>
              <a:t>overview</a:t>
            </a:r>
            <a:r>
              <a:rPr lang="nl-NL" sz="2400" dirty="0" smtClean="0"/>
              <a:t> of 1353 pages, making </a:t>
            </a:r>
            <a:r>
              <a:rPr lang="nl-NL" sz="2400" dirty="0" err="1" smtClean="0"/>
              <a:t>absolutely</a:t>
            </a:r>
            <a:r>
              <a:rPr lang="nl-NL" sz="2400" dirty="0" smtClean="0"/>
              <a:t> </a:t>
            </a:r>
            <a:r>
              <a:rPr lang="nl-NL" sz="2400" dirty="0" err="1" smtClean="0"/>
              <a:t>clear</a:t>
            </a:r>
            <a:r>
              <a:rPr lang="nl-NL" sz="2400" dirty="0" smtClean="0"/>
              <a:t> (in a </a:t>
            </a:r>
            <a:r>
              <a:rPr lang="nl-NL" sz="2400" dirty="0" err="1" smtClean="0"/>
              <a:t>dispute</a:t>
            </a:r>
            <a:r>
              <a:rPr lang="nl-NL" sz="2400" dirty="0" smtClean="0"/>
              <a:t>) </a:t>
            </a:r>
            <a:r>
              <a:rPr lang="nl-NL" sz="2400" dirty="0" err="1" smtClean="0"/>
              <a:t>what</a:t>
            </a:r>
            <a:r>
              <a:rPr lang="nl-NL" sz="2400" dirty="0" smtClean="0"/>
              <a:t> are ‘</a:t>
            </a:r>
            <a:r>
              <a:rPr lang="en-GB" sz="2400" i="1" dirty="0" smtClean="0">
                <a:effectLst/>
              </a:rPr>
              <a:t>toxic, highly corrosive or flammable gases or vapours’ </a:t>
            </a:r>
            <a:r>
              <a:rPr lang="en-GB" sz="2400" dirty="0" smtClean="0">
                <a:effectLst/>
              </a:rPr>
              <a:t>and at what concentrations</a:t>
            </a:r>
          </a:p>
          <a:p>
            <a:pPr>
              <a:spcBef>
                <a:spcPts val="1800"/>
              </a:spcBef>
            </a:pPr>
            <a:r>
              <a:rPr lang="nl-NL" sz="2400" dirty="0" smtClean="0"/>
              <a:t>Eurovent </a:t>
            </a:r>
            <a:r>
              <a:rPr lang="nl-NL" sz="2400" dirty="0" err="1" smtClean="0"/>
              <a:t>feels</a:t>
            </a:r>
            <a:r>
              <a:rPr lang="nl-NL" sz="2400" dirty="0" smtClean="0"/>
              <a:t> </a:t>
            </a:r>
            <a:r>
              <a:rPr lang="nl-NL" sz="2400" dirty="0" err="1" smtClean="0"/>
              <a:t>that</a:t>
            </a:r>
            <a:r>
              <a:rPr lang="nl-NL" sz="2400" dirty="0" smtClean="0"/>
              <a:t> the </a:t>
            </a:r>
            <a:r>
              <a:rPr lang="nl-NL" sz="2400" dirty="0" err="1" smtClean="0"/>
              <a:t>reference</a:t>
            </a:r>
            <a:r>
              <a:rPr lang="nl-NL" sz="2400" dirty="0" smtClean="0"/>
              <a:t> </a:t>
            </a:r>
            <a:r>
              <a:rPr lang="nl-NL" sz="2400" dirty="0" err="1" smtClean="0"/>
              <a:t>to</a:t>
            </a:r>
            <a:r>
              <a:rPr lang="nl-NL" sz="2400" dirty="0" smtClean="0"/>
              <a:t> </a:t>
            </a:r>
            <a:r>
              <a:rPr lang="nl-NL" sz="2400" b="1" dirty="0" smtClean="0">
                <a:solidFill>
                  <a:schemeClr val="accent1"/>
                </a:solidFill>
              </a:rPr>
              <a:t>CLP </a:t>
            </a:r>
            <a:r>
              <a:rPr lang="nl-NL" sz="2400" b="1" dirty="0" err="1" smtClean="0">
                <a:solidFill>
                  <a:schemeClr val="accent1"/>
                </a:solidFill>
              </a:rPr>
              <a:t>regulation</a:t>
            </a:r>
            <a:r>
              <a:rPr lang="nl-NL" sz="2400" b="1" dirty="0" smtClean="0">
                <a:solidFill>
                  <a:schemeClr val="accent1"/>
                </a:solidFill>
              </a:rPr>
              <a:t> </a:t>
            </a:r>
            <a:r>
              <a:rPr lang="nl-NL" sz="2400" dirty="0" smtClean="0"/>
              <a:t>does </a:t>
            </a:r>
            <a:r>
              <a:rPr lang="nl-NL" sz="2400" dirty="0" err="1" smtClean="0"/>
              <a:t>not</a:t>
            </a:r>
            <a:r>
              <a:rPr lang="nl-NL" sz="2400" dirty="0" smtClean="0"/>
              <a:t> help…</a:t>
            </a:r>
          </a:p>
          <a:p>
            <a:pPr marL="0" indent="0">
              <a:spcBef>
                <a:spcPts val="1800"/>
              </a:spcBef>
              <a:buNone/>
            </a:pPr>
            <a:endParaRPr lang="nl-NL" sz="2400" dirty="0"/>
          </a:p>
          <a:p>
            <a:pPr>
              <a:spcBef>
                <a:spcPts val="1800"/>
              </a:spcBef>
            </a:pPr>
            <a:endParaRPr lang="nl-NL" sz="2400" dirty="0" smtClean="0"/>
          </a:p>
          <a:p>
            <a:pPr>
              <a:spcBef>
                <a:spcPts val="1800"/>
              </a:spcBef>
            </a:pPr>
            <a:endParaRPr lang="nl-NL" sz="2400" dirty="0" smtClean="0"/>
          </a:p>
          <a:p>
            <a:pPr>
              <a:spcBef>
                <a:spcPts val="18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14</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407330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1.3 h) </a:t>
            </a:r>
            <a:r>
              <a:rPr lang="nl-NL" dirty="0" err="1" smtClean="0"/>
              <a:t>to</a:t>
            </a:r>
            <a:r>
              <a:rPr lang="nl-NL" dirty="0" smtClean="0"/>
              <a:t> m)</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397057328"/>
              </p:ext>
            </p:extLst>
          </p:nvPr>
        </p:nvGraphicFramePr>
        <p:xfrm>
          <a:off x="395536" y="1340768"/>
          <a:ext cx="8352928" cy="5255297"/>
        </p:xfrm>
        <a:graphic>
          <a:graphicData uri="http://schemas.openxmlformats.org/drawingml/2006/table">
            <a:tbl>
              <a:tblPr firstRow="1" firstCol="1" bandRow="1">
                <a:tableStyleId>{5C22544A-7EE6-4342-B048-85BDC9FD1C3A}</a:tableStyleId>
              </a:tblPr>
              <a:tblGrid>
                <a:gridCol w="4102325"/>
                <a:gridCol w="4250603"/>
              </a:tblGrid>
              <a:tr h="1184807">
                <a:tc>
                  <a:txBody>
                    <a:bodyPr/>
                    <a:lstStyle/>
                    <a:p>
                      <a:pPr algn="just">
                        <a:lnSpc>
                          <a:spcPct val="115000"/>
                        </a:lnSpc>
                        <a:spcAft>
                          <a:spcPts val="0"/>
                        </a:spcAft>
                      </a:pPr>
                      <a:r>
                        <a:rPr lang="en-GB" sz="1600">
                          <a:effectLst/>
                        </a:rPr>
                        <a:t> </a:t>
                      </a:r>
                      <a:endParaRPr lang="en-GB" sz="1600">
                        <a:effectLst/>
                        <a:latin typeface="Calibri"/>
                        <a:ea typeface="Calibri"/>
                        <a:cs typeface="Times New Roman"/>
                      </a:endParaRPr>
                    </a:p>
                  </a:txBody>
                  <a:tcPr marL="53316" marR="53316" marT="0" marB="0"/>
                </a:tc>
                <a:tc>
                  <a:txBody>
                    <a:bodyPr/>
                    <a:lstStyle/>
                    <a:p>
                      <a:pPr algn="just">
                        <a:lnSpc>
                          <a:spcPct val="115000"/>
                        </a:lnSpc>
                        <a:spcAft>
                          <a:spcPts val="0"/>
                        </a:spcAft>
                      </a:pPr>
                      <a:r>
                        <a:rPr lang="en-GB" sz="1600" b="0" dirty="0">
                          <a:effectLst/>
                        </a:rPr>
                        <a:t>(</a:t>
                      </a:r>
                      <a:r>
                        <a:rPr lang="en-GB" sz="1600" b="0" kern="1200" dirty="0">
                          <a:solidFill>
                            <a:schemeClr val="dk1"/>
                          </a:solidFill>
                          <a:effectLst/>
                          <a:latin typeface="+mn-lt"/>
                          <a:ea typeface="+mn-ea"/>
                          <a:cs typeface="+mn-cs"/>
                        </a:rPr>
                        <a:t>h) handling abrasive substances with a hardness of at least 5 </a:t>
                      </a:r>
                      <a:r>
                        <a:rPr lang="en-GB" sz="1600" b="0" kern="1200" dirty="0" err="1">
                          <a:solidFill>
                            <a:schemeClr val="dk1"/>
                          </a:solidFill>
                          <a:effectLst/>
                          <a:latin typeface="+mn-lt"/>
                          <a:ea typeface="+mn-ea"/>
                          <a:cs typeface="+mn-cs"/>
                        </a:rPr>
                        <a:t>Mohs</a:t>
                      </a:r>
                      <a:r>
                        <a:rPr lang="en-GB" sz="1600" b="0" kern="1200" dirty="0">
                          <a:solidFill>
                            <a:schemeClr val="dk1"/>
                          </a:solidFill>
                          <a:effectLst/>
                          <a:latin typeface="+mn-lt"/>
                          <a:ea typeface="+mn-ea"/>
                          <a:cs typeface="+mn-cs"/>
                        </a:rPr>
                        <a:t> with a concentration of at least 100 mg/m³; </a:t>
                      </a:r>
                    </a:p>
                  </a:txBody>
                  <a:tcPr marL="53316" marR="53316" marT="0" marB="0">
                    <a:solidFill>
                      <a:schemeClr val="bg1">
                        <a:lumMod val="95000"/>
                      </a:schemeClr>
                    </a:solidFill>
                  </a:tcPr>
                </a:tc>
              </a:tr>
              <a:tr h="1018934">
                <a:tc>
                  <a:txBody>
                    <a:bodyPr/>
                    <a:lstStyle/>
                    <a:p>
                      <a:pPr>
                        <a:lnSpc>
                          <a:spcPct val="115000"/>
                        </a:lnSpc>
                      </a:pPr>
                      <a:endParaRPr lang="en-GB" sz="1600">
                        <a:effectLst/>
                        <a:latin typeface="Calibri"/>
                      </a:endParaRPr>
                    </a:p>
                  </a:txBody>
                  <a:tcPr marL="53316" marR="53316" marT="0" marB="0"/>
                </a:tc>
                <a:tc>
                  <a:txBody>
                    <a:bodyPr/>
                    <a:lstStyle/>
                    <a:p>
                      <a:pPr algn="just">
                        <a:lnSpc>
                          <a:spcPct val="115000"/>
                        </a:lnSpc>
                        <a:spcAft>
                          <a:spcPts val="0"/>
                        </a:spcAft>
                      </a:pPr>
                      <a:r>
                        <a:rPr lang="en-GB" sz="1600" dirty="0">
                          <a:effectLst/>
                        </a:rPr>
                        <a:t>(</a:t>
                      </a:r>
                      <a:r>
                        <a:rPr lang="en-GB" sz="1600" dirty="0" err="1">
                          <a:effectLst/>
                        </a:rPr>
                        <a:t>i</a:t>
                      </a:r>
                      <a:r>
                        <a:rPr lang="en-GB" sz="1600" dirty="0">
                          <a:effectLst/>
                        </a:rPr>
                        <a:t>) handling gases containing </a:t>
                      </a:r>
                      <a:r>
                        <a:rPr lang="en-GB" sz="1600" dirty="0" err="1">
                          <a:effectLst/>
                        </a:rPr>
                        <a:t>biohazardous</a:t>
                      </a:r>
                      <a:r>
                        <a:rPr lang="en-GB" sz="1600" dirty="0">
                          <a:effectLst/>
                        </a:rPr>
                        <a:t> substances of risk groups 2, 3 and 4 as set out in Regulation (EC) 2000/54/EC</a:t>
                      </a:r>
                      <a:endParaRPr lang="en-GB" sz="1600" dirty="0">
                        <a:effectLst/>
                        <a:latin typeface="Calibri"/>
                        <a:ea typeface="Calibri"/>
                        <a:cs typeface="Times New Roman"/>
                      </a:endParaRPr>
                    </a:p>
                  </a:txBody>
                  <a:tcPr marL="53316" marR="53316" marT="0" marB="0"/>
                </a:tc>
              </a:tr>
              <a:tr h="1054478">
                <a:tc>
                  <a:txBody>
                    <a:bodyPr/>
                    <a:lstStyle/>
                    <a:p>
                      <a:pPr algn="just">
                        <a:lnSpc>
                          <a:spcPct val="115000"/>
                        </a:lnSpc>
                        <a:spcAft>
                          <a:spcPts val="0"/>
                        </a:spcAft>
                      </a:pPr>
                      <a:r>
                        <a:rPr lang="en-GB" sz="1600">
                          <a:effectLst/>
                        </a:rPr>
                        <a:t>Art. 3, 4, (c) [ ..shall not apply to…] as conveying fans used for the  transport  of non-gaseous substances in industrial process applications.</a:t>
                      </a:r>
                      <a:endParaRPr lang="en-GB" sz="1600">
                        <a:effectLst/>
                        <a:latin typeface="Calibri"/>
                        <a:ea typeface="Calibri"/>
                        <a:cs typeface="Times New Roman"/>
                      </a:endParaRPr>
                    </a:p>
                  </a:txBody>
                  <a:tcPr marL="53316" marR="53316" marT="0" marB="0"/>
                </a:tc>
                <a:tc>
                  <a:txBody>
                    <a:bodyPr/>
                    <a:lstStyle/>
                    <a:p>
                      <a:pPr algn="just">
                        <a:lnSpc>
                          <a:spcPct val="115000"/>
                        </a:lnSpc>
                        <a:spcAft>
                          <a:spcPts val="0"/>
                        </a:spcAft>
                      </a:pPr>
                      <a:r>
                        <a:rPr lang="en-GB" sz="1600" dirty="0" smtClean="0">
                          <a:effectLst/>
                        </a:rPr>
                        <a:t>(j) </a:t>
                      </a:r>
                      <a:r>
                        <a:rPr lang="en-GB" sz="1600" dirty="0">
                          <a:effectLst/>
                        </a:rPr>
                        <a:t>handling gases with a solid particle concentration of more than 200 mg/m³ and/or particles with an average diameter of 1 mm;</a:t>
                      </a:r>
                      <a:endParaRPr lang="en-GB" sz="1600" dirty="0">
                        <a:effectLst/>
                        <a:latin typeface="Calibri"/>
                        <a:ea typeface="Calibri"/>
                        <a:cs typeface="Times New Roman"/>
                      </a:endParaRPr>
                    </a:p>
                  </a:txBody>
                  <a:tcPr marL="53316" marR="53316" marT="0" marB="0"/>
                </a:tc>
              </a:tr>
              <a:tr h="888605">
                <a:tc>
                  <a:txBody>
                    <a:bodyPr/>
                    <a:lstStyle/>
                    <a:p>
                      <a:pPr algn="just">
                        <a:lnSpc>
                          <a:spcPct val="115000"/>
                        </a:lnSpc>
                        <a:spcAft>
                          <a:spcPts val="0"/>
                        </a:spcAft>
                      </a:pPr>
                      <a:r>
                        <a:rPr lang="en-GB" sz="1600" dirty="0">
                          <a:effectLst/>
                        </a:rPr>
                        <a:t> </a:t>
                      </a:r>
                      <a:endParaRPr lang="en-GB" sz="1600" dirty="0">
                        <a:effectLst/>
                        <a:latin typeface="Calibri"/>
                        <a:ea typeface="Calibri"/>
                        <a:cs typeface="Times New Roman"/>
                      </a:endParaRPr>
                    </a:p>
                  </a:txBody>
                  <a:tcPr marL="53316" marR="53316" marT="0" marB="0"/>
                </a:tc>
                <a:tc>
                  <a:txBody>
                    <a:bodyPr/>
                    <a:lstStyle/>
                    <a:p>
                      <a:pPr algn="just">
                        <a:lnSpc>
                          <a:spcPct val="115000"/>
                        </a:lnSpc>
                        <a:spcAft>
                          <a:spcPts val="0"/>
                        </a:spcAft>
                      </a:pPr>
                      <a:r>
                        <a:rPr lang="en-GB" sz="1600" dirty="0" smtClean="0">
                          <a:effectLst/>
                        </a:rPr>
                        <a:t>(k) </a:t>
                      </a:r>
                      <a:r>
                        <a:rPr lang="en-GB" sz="1600" dirty="0">
                          <a:effectLst/>
                        </a:rPr>
                        <a:t>handling gases with a compressibility factor, rounded to the nearest 2 decimal places, in the designated pressure and temperature range of the scope that is not equal to 1,00;</a:t>
                      </a:r>
                      <a:endParaRPr lang="en-GB" sz="1600" dirty="0">
                        <a:effectLst/>
                        <a:latin typeface="Calibri"/>
                        <a:ea typeface="Calibri"/>
                        <a:cs typeface="Times New Roman"/>
                      </a:endParaRPr>
                    </a:p>
                  </a:txBody>
                  <a:tcPr marL="53316" marR="53316" marT="0" marB="0"/>
                </a:tc>
              </a:tr>
              <a:tr h="142177">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53316" marR="53316" marT="0" marB="0"/>
                </a:tc>
                <a:tc>
                  <a:txBody>
                    <a:bodyPr/>
                    <a:lstStyle/>
                    <a:p>
                      <a:pPr algn="just">
                        <a:lnSpc>
                          <a:spcPct val="115000"/>
                        </a:lnSpc>
                        <a:spcAft>
                          <a:spcPts val="0"/>
                        </a:spcAft>
                      </a:pPr>
                      <a:r>
                        <a:rPr lang="en-GB" sz="1600" dirty="0" smtClean="0">
                          <a:effectLst/>
                        </a:rPr>
                        <a:t>(l) </a:t>
                      </a:r>
                      <a:r>
                        <a:rPr lang="en-GB" sz="1600" dirty="0">
                          <a:effectLst/>
                        </a:rPr>
                        <a:t>in cordless or battery operated equipment;</a:t>
                      </a:r>
                      <a:endParaRPr lang="en-GB" sz="1600" dirty="0">
                        <a:effectLst/>
                        <a:latin typeface="Calibri"/>
                        <a:ea typeface="Calibri"/>
                        <a:cs typeface="Times New Roman"/>
                      </a:endParaRPr>
                    </a:p>
                  </a:txBody>
                  <a:tcPr marL="53316" marR="53316" marT="0" marB="0"/>
                </a:tc>
              </a:tr>
              <a:tr h="236961">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53316" marR="53316" marT="0" marB="0"/>
                </a:tc>
                <a:tc>
                  <a:txBody>
                    <a:bodyPr/>
                    <a:lstStyle/>
                    <a:p>
                      <a:pPr algn="just">
                        <a:lnSpc>
                          <a:spcPct val="115000"/>
                        </a:lnSpc>
                        <a:spcAft>
                          <a:spcPts val="0"/>
                        </a:spcAft>
                      </a:pPr>
                      <a:r>
                        <a:rPr lang="en-GB" sz="1600" dirty="0" smtClean="0">
                          <a:effectLst/>
                        </a:rPr>
                        <a:t>(m) </a:t>
                      </a:r>
                      <a:r>
                        <a:rPr lang="en-GB" sz="1600" dirty="0">
                          <a:effectLst/>
                        </a:rPr>
                        <a:t>in hand-held equipment whose weight is supported by hand during operation;</a:t>
                      </a:r>
                      <a:endParaRPr lang="en-GB" sz="1600" dirty="0">
                        <a:effectLst/>
                        <a:latin typeface="Calibri"/>
                        <a:ea typeface="Calibri"/>
                        <a:cs typeface="Times New Roman"/>
                      </a:endParaRPr>
                    </a:p>
                  </a:txBody>
                  <a:tcPr marL="53316" marR="53316" marT="0" marB="0"/>
                </a:tc>
              </a:tr>
            </a:tbl>
          </a:graphicData>
        </a:graphic>
      </p:graphicFrame>
    </p:spTree>
    <p:extLst>
      <p:ext uri="{BB962C8B-B14F-4D97-AF65-F5344CB8AC3E}">
        <p14:creationId xmlns:p14="http://schemas.microsoft.com/office/powerpoint/2010/main" val="3031974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1.3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exemptions</a:t>
            </a:r>
            <a:endParaRPr lang="en-GB" sz="2400" dirty="0"/>
          </a:p>
        </p:txBody>
      </p:sp>
      <p:sp>
        <p:nvSpPr>
          <p:cNvPr id="3" name="Content Placeholder 2"/>
          <p:cNvSpPr>
            <a:spLocks noGrp="1"/>
          </p:cNvSpPr>
          <p:nvPr>
            <p:ph idx="1"/>
          </p:nvPr>
        </p:nvSpPr>
        <p:spPr/>
        <p:txBody>
          <a:bodyPr>
            <a:normAutofit/>
          </a:bodyPr>
          <a:lstStyle/>
          <a:p>
            <a:pPr>
              <a:spcBef>
                <a:spcPts val="1800"/>
              </a:spcBef>
            </a:pPr>
            <a:r>
              <a:rPr lang="nl-NL" sz="2400" b="1" dirty="0" smtClean="0">
                <a:solidFill>
                  <a:schemeClr val="accent1"/>
                </a:solidFill>
              </a:rPr>
              <a:t>3 h) </a:t>
            </a:r>
            <a:r>
              <a:rPr lang="nl-NL" sz="2400" b="1" dirty="0" err="1" smtClean="0">
                <a:solidFill>
                  <a:schemeClr val="accent1"/>
                </a:solidFill>
              </a:rPr>
              <a:t>to</a:t>
            </a:r>
            <a:r>
              <a:rPr lang="nl-NL" sz="2400" b="1" dirty="0" smtClean="0">
                <a:solidFill>
                  <a:schemeClr val="accent1"/>
                </a:solidFill>
              </a:rPr>
              <a:t> j) </a:t>
            </a:r>
            <a:r>
              <a:rPr lang="nl-NL" sz="2400" dirty="0" err="1" smtClean="0"/>
              <a:t>clearer</a:t>
            </a:r>
            <a:r>
              <a:rPr lang="nl-NL" sz="2400" dirty="0" smtClean="0"/>
              <a:t> </a:t>
            </a:r>
            <a:r>
              <a:rPr lang="nl-NL" sz="2400" dirty="0" err="1" smtClean="0"/>
              <a:t>define</a:t>
            </a:r>
            <a:r>
              <a:rPr lang="nl-NL" sz="2400" dirty="0" smtClean="0"/>
              <a:t> </a:t>
            </a:r>
            <a:r>
              <a:rPr lang="nl-NL" sz="2400" dirty="0" err="1" smtClean="0"/>
              <a:t>what</a:t>
            </a:r>
            <a:r>
              <a:rPr lang="nl-NL" sz="2400" dirty="0" smtClean="0"/>
              <a:t> is </a:t>
            </a:r>
            <a:r>
              <a:rPr lang="nl-NL" sz="2400" i="1" dirty="0" err="1" smtClean="0"/>
              <a:t>abrasive</a:t>
            </a:r>
            <a:r>
              <a:rPr lang="nl-NL" sz="2400" i="1" dirty="0" smtClean="0"/>
              <a:t>, </a:t>
            </a:r>
            <a:r>
              <a:rPr lang="nl-NL" sz="2400" i="1" dirty="0" err="1" smtClean="0"/>
              <a:t>biohazardous</a:t>
            </a:r>
            <a:r>
              <a:rPr lang="nl-NL" sz="2400" i="1" dirty="0" smtClean="0"/>
              <a:t> </a:t>
            </a:r>
            <a:r>
              <a:rPr lang="nl-NL" sz="2400" dirty="0" smtClean="0"/>
              <a:t>or </a:t>
            </a:r>
            <a:r>
              <a:rPr lang="nl-NL" sz="2400" i="1" dirty="0" err="1" smtClean="0"/>
              <a:t>solids</a:t>
            </a:r>
            <a:r>
              <a:rPr lang="nl-NL" sz="2400" i="1" dirty="0" smtClean="0"/>
              <a:t> </a:t>
            </a:r>
            <a:r>
              <a:rPr lang="nl-NL" sz="2400" dirty="0" smtClean="0"/>
              <a:t>(</a:t>
            </a:r>
            <a:r>
              <a:rPr lang="nl-NL" sz="2400" dirty="0" err="1" smtClean="0"/>
              <a:t>including</a:t>
            </a:r>
            <a:r>
              <a:rPr lang="nl-NL" sz="2400" dirty="0" smtClean="0"/>
              <a:t> </a:t>
            </a:r>
            <a:r>
              <a:rPr lang="nl-NL" sz="2400" dirty="0" err="1" smtClean="0"/>
              <a:t>conveyor</a:t>
            </a:r>
            <a:r>
              <a:rPr lang="nl-NL" sz="2400" dirty="0" smtClean="0"/>
              <a:t> </a:t>
            </a:r>
            <a:r>
              <a:rPr lang="nl-NL" sz="2400" dirty="0" err="1" smtClean="0"/>
              <a:t>functionality</a:t>
            </a:r>
            <a:r>
              <a:rPr lang="nl-NL" sz="2400" dirty="0" smtClean="0"/>
              <a:t>)</a:t>
            </a:r>
          </a:p>
          <a:p>
            <a:pPr>
              <a:spcBef>
                <a:spcPts val="1800"/>
              </a:spcBef>
            </a:pPr>
            <a:r>
              <a:rPr lang="nl-NL" sz="2400" b="1" dirty="0" smtClean="0">
                <a:solidFill>
                  <a:schemeClr val="accent1"/>
                </a:solidFill>
              </a:rPr>
              <a:t>3 k)</a:t>
            </a:r>
            <a:r>
              <a:rPr lang="nl-NL" sz="2400" dirty="0" smtClean="0"/>
              <a:t> Means </a:t>
            </a:r>
            <a:r>
              <a:rPr lang="nl-NL" sz="2400" dirty="0" err="1" smtClean="0"/>
              <a:t>that</a:t>
            </a:r>
            <a:r>
              <a:rPr lang="nl-NL" sz="2400" dirty="0" smtClean="0"/>
              <a:t> the </a:t>
            </a:r>
            <a:r>
              <a:rPr lang="nl-NL" sz="2400" dirty="0" err="1" smtClean="0"/>
              <a:t>compressibility</a:t>
            </a:r>
            <a:r>
              <a:rPr lang="nl-NL" sz="2400" dirty="0" smtClean="0"/>
              <a:t> factor is </a:t>
            </a:r>
            <a:r>
              <a:rPr lang="nl-NL" sz="2400" dirty="0" err="1" smtClean="0"/>
              <a:t>between</a:t>
            </a:r>
            <a:r>
              <a:rPr lang="nl-NL" sz="2400" dirty="0" smtClean="0"/>
              <a:t> 0.995 and 1.005, </a:t>
            </a:r>
            <a:r>
              <a:rPr lang="nl-NL" sz="2400" dirty="0" err="1" smtClean="0"/>
              <a:t>which</a:t>
            </a:r>
            <a:r>
              <a:rPr lang="nl-NL" sz="2400" dirty="0" smtClean="0"/>
              <a:t> means </a:t>
            </a:r>
            <a:r>
              <a:rPr lang="nl-NL" sz="2400" dirty="0" err="1" smtClean="0"/>
              <a:t>that</a:t>
            </a:r>
            <a:r>
              <a:rPr lang="nl-NL" sz="2400" dirty="0" smtClean="0"/>
              <a:t> (as </a:t>
            </a:r>
            <a:r>
              <a:rPr lang="nl-NL" sz="2400" dirty="0" err="1" smtClean="0"/>
              <a:t>opposed</a:t>
            </a:r>
            <a:r>
              <a:rPr lang="nl-NL" sz="2400" dirty="0" smtClean="0"/>
              <a:t> </a:t>
            </a:r>
            <a:r>
              <a:rPr lang="nl-NL" sz="2400" dirty="0" err="1" smtClean="0"/>
              <a:t>to</a:t>
            </a:r>
            <a:r>
              <a:rPr lang="nl-NL" sz="2400" dirty="0" smtClean="0"/>
              <a:t> the </a:t>
            </a:r>
            <a:r>
              <a:rPr lang="nl-NL" sz="2400" dirty="0" err="1" smtClean="0"/>
              <a:t>old</a:t>
            </a:r>
            <a:r>
              <a:rPr lang="nl-NL" sz="2400" dirty="0" smtClean="0"/>
              <a:t> Annex II) the </a:t>
            </a:r>
            <a:r>
              <a:rPr lang="nl-NL" sz="2400" dirty="0" err="1" smtClean="0"/>
              <a:t>compressibility</a:t>
            </a:r>
            <a:r>
              <a:rPr lang="nl-NL" sz="2400" dirty="0" smtClean="0"/>
              <a:t> factor does </a:t>
            </a:r>
            <a:r>
              <a:rPr lang="nl-NL" sz="2400" dirty="0" err="1" smtClean="0"/>
              <a:t>not</a:t>
            </a:r>
            <a:r>
              <a:rPr lang="nl-NL" sz="2400" dirty="0" smtClean="0"/>
              <a:t> </a:t>
            </a:r>
            <a:r>
              <a:rPr lang="nl-NL" sz="2400" dirty="0" err="1" smtClean="0"/>
              <a:t>need</a:t>
            </a:r>
            <a:r>
              <a:rPr lang="nl-NL" sz="2400" dirty="0" smtClean="0"/>
              <a:t> </a:t>
            </a:r>
            <a:r>
              <a:rPr lang="nl-NL" sz="2400" dirty="0" err="1" smtClean="0"/>
              <a:t>to</a:t>
            </a:r>
            <a:r>
              <a:rPr lang="nl-NL" sz="2400" dirty="0" smtClean="0"/>
              <a:t> </a:t>
            </a:r>
            <a:r>
              <a:rPr lang="nl-NL" sz="2400" dirty="0" err="1" smtClean="0"/>
              <a:t>be</a:t>
            </a:r>
            <a:r>
              <a:rPr lang="nl-NL" sz="2400" dirty="0" smtClean="0"/>
              <a:t> taken </a:t>
            </a:r>
            <a:r>
              <a:rPr lang="nl-NL" sz="2400" dirty="0" err="1" smtClean="0"/>
              <a:t>into</a:t>
            </a:r>
            <a:r>
              <a:rPr lang="nl-NL" sz="2400" dirty="0" smtClean="0"/>
              <a:t> account (=1).</a:t>
            </a:r>
          </a:p>
          <a:p>
            <a:pPr>
              <a:spcBef>
                <a:spcPts val="1800"/>
              </a:spcBef>
            </a:pPr>
            <a:r>
              <a:rPr lang="nl-NL" sz="2400" b="1" dirty="0" smtClean="0">
                <a:solidFill>
                  <a:schemeClr val="accent1"/>
                </a:solidFill>
              </a:rPr>
              <a:t>3 l) and m): </a:t>
            </a:r>
            <a:r>
              <a:rPr lang="nl-NL" sz="2400" dirty="0" smtClean="0"/>
              <a:t>taken </a:t>
            </a:r>
            <a:r>
              <a:rPr lang="nl-NL" sz="2400" dirty="0" err="1" smtClean="0"/>
              <a:t>from</a:t>
            </a:r>
            <a:r>
              <a:rPr lang="nl-NL" sz="2400" dirty="0" smtClean="0"/>
              <a:t> the draft motor </a:t>
            </a:r>
            <a:r>
              <a:rPr lang="nl-NL" sz="2400" dirty="0" err="1" smtClean="0"/>
              <a:t>regulation</a:t>
            </a:r>
            <a:r>
              <a:rPr lang="nl-NL" sz="2400" dirty="0"/>
              <a:t> </a:t>
            </a:r>
            <a:r>
              <a:rPr lang="nl-NL" sz="2400" dirty="0" err="1" smtClean="0"/>
              <a:t>for</a:t>
            </a:r>
            <a:r>
              <a:rPr lang="nl-NL" sz="2400" dirty="0" smtClean="0"/>
              <a:t> </a:t>
            </a:r>
            <a:r>
              <a:rPr lang="nl-NL" sz="2400" dirty="0" err="1" smtClean="0"/>
              <a:t>reasons</a:t>
            </a:r>
            <a:r>
              <a:rPr lang="nl-NL" sz="2400" dirty="0" smtClean="0"/>
              <a:t> of </a:t>
            </a:r>
            <a:r>
              <a:rPr lang="nl-NL" sz="2400" dirty="0" err="1" smtClean="0"/>
              <a:t>consistency</a:t>
            </a:r>
            <a:r>
              <a:rPr lang="nl-NL" sz="2400" dirty="0" smtClean="0"/>
              <a:t>.</a:t>
            </a:r>
            <a:endParaRPr lang="nl-NL" sz="2400" dirty="0"/>
          </a:p>
          <a:p>
            <a:pPr>
              <a:spcBef>
                <a:spcPts val="1800"/>
              </a:spcBef>
            </a:pPr>
            <a:endParaRPr lang="nl-NL" sz="2400" dirty="0" smtClean="0"/>
          </a:p>
          <a:p>
            <a:pPr>
              <a:spcBef>
                <a:spcPts val="1800"/>
              </a:spcBef>
            </a:pPr>
            <a:endParaRPr lang="nl-NL" sz="2400" dirty="0" smtClean="0"/>
          </a:p>
          <a:p>
            <a:pPr>
              <a:spcBef>
                <a:spcPts val="18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981603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1.3 n) and </a:t>
            </a:r>
            <a:r>
              <a:rPr lang="nl-NL" dirty="0" err="1" smtClean="0"/>
              <a:t>closing</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951295618"/>
              </p:ext>
            </p:extLst>
          </p:nvPr>
        </p:nvGraphicFramePr>
        <p:xfrm>
          <a:off x="467544" y="1700808"/>
          <a:ext cx="8229600" cy="3331972"/>
        </p:xfrm>
        <a:graphic>
          <a:graphicData uri="http://schemas.openxmlformats.org/drawingml/2006/table">
            <a:tbl>
              <a:tblPr firstRow="1" firstCol="1" bandRow="1">
                <a:tableStyleId>{5C22544A-7EE6-4342-B048-85BDC9FD1C3A}</a:tableStyleId>
              </a:tblPr>
              <a:tblGrid>
                <a:gridCol w="4114800"/>
                <a:gridCol w="4114800"/>
              </a:tblGrid>
              <a:tr h="904628">
                <a:tc rowSpan="2">
                  <a:txBody>
                    <a:bodyPr/>
                    <a:lstStyle/>
                    <a:p>
                      <a:pPr>
                        <a:lnSpc>
                          <a:spcPct val="115000"/>
                        </a:lnSpc>
                        <a:spcAft>
                          <a:spcPts val="0"/>
                        </a:spcAft>
                      </a:pPr>
                      <a:r>
                        <a:rPr lang="en-GB" sz="1600" b="1" dirty="0">
                          <a:solidFill>
                            <a:schemeClr val="bg1"/>
                          </a:solidFill>
                          <a:effectLst/>
                        </a:rPr>
                        <a:t>(d) placed on the market before </a:t>
                      </a:r>
                      <a:r>
                        <a:rPr lang="en-GB" sz="1600" b="1" dirty="0">
                          <a:solidFill>
                            <a:srgbClr val="FFFF00"/>
                          </a:solidFill>
                          <a:effectLst/>
                        </a:rPr>
                        <a:t>1 January 2015 </a:t>
                      </a:r>
                      <a:r>
                        <a:rPr lang="en-GB" sz="1600" b="1" dirty="0">
                          <a:solidFill>
                            <a:schemeClr val="bg1"/>
                          </a:solidFill>
                          <a:effectLst/>
                        </a:rPr>
                        <a:t>as replacement for identical fans integrated in products which were placed on  the  market  before  </a:t>
                      </a:r>
                      <a:r>
                        <a:rPr lang="en-GB" sz="1600" b="1" dirty="0">
                          <a:solidFill>
                            <a:srgbClr val="FFFF00"/>
                          </a:solidFill>
                          <a:effectLst/>
                        </a:rPr>
                        <a:t>1  January 2013</a:t>
                      </a:r>
                      <a:r>
                        <a:rPr lang="en-GB" sz="1600" b="1" dirty="0">
                          <a:solidFill>
                            <a:schemeClr val="bg1"/>
                          </a:solidFill>
                          <a:effectLst/>
                        </a:rPr>
                        <a:t>;  except that  the packaging, the product information and the technical </a:t>
                      </a:r>
                      <a:r>
                        <a:rPr lang="en-GB" sz="1600" b="1" dirty="0" smtClean="0">
                          <a:solidFill>
                            <a:schemeClr val="bg1"/>
                          </a:solidFill>
                          <a:effectLst/>
                        </a:rPr>
                        <a:t>docu­mentation  </a:t>
                      </a:r>
                      <a:r>
                        <a:rPr lang="en-GB" sz="1600" b="1" dirty="0">
                          <a:solidFill>
                            <a:schemeClr val="bg1"/>
                          </a:solidFill>
                          <a:effectLst/>
                        </a:rPr>
                        <a:t>must  clearly indicate regarding (a), (b) and  (c) that the fan shall only be used for the purpose for which it is designed and regarding (d) the product(s) for which it is intended.</a:t>
                      </a:r>
                      <a:endParaRPr lang="en-GB" sz="1600" b="1" dirty="0">
                        <a:solidFill>
                          <a:schemeClr val="bg1"/>
                        </a:solidFill>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b="0" dirty="0" smtClean="0">
                          <a:solidFill>
                            <a:schemeClr val="tx1"/>
                          </a:solidFill>
                          <a:effectLst/>
                        </a:rPr>
                        <a:t>(n) </a:t>
                      </a:r>
                      <a:r>
                        <a:rPr lang="en-GB" sz="1600" b="0" dirty="0">
                          <a:solidFill>
                            <a:schemeClr val="tx1"/>
                          </a:solidFill>
                          <a:effectLst/>
                        </a:rPr>
                        <a:t>as a replacement for identical fans that are no longer compliant with the minimum requirements in this regulation, </a:t>
                      </a:r>
                      <a:r>
                        <a:rPr lang="en-GB" sz="1600" b="1" dirty="0">
                          <a:solidFill>
                            <a:srgbClr val="FF0000"/>
                          </a:solidFill>
                          <a:effectLst/>
                        </a:rPr>
                        <a:t>for a period of 5 years</a:t>
                      </a:r>
                      <a:r>
                        <a:rPr lang="en-GB" sz="1600" b="0" dirty="0">
                          <a:solidFill>
                            <a:srgbClr val="FF0000"/>
                          </a:solidFill>
                          <a:effectLst/>
                        </a:rPr>
                        <a:t> </a:t>
                      </a:r>
                      <a:r>
                        <a:rPr lang="en-GB" sz="1600" b="0" dirty="0">
                          <a:solidFill>
                            <a:schemeClr val="tx1"/>
                          </a:solidFill>
                          <a:effectLst/>
                        </a:rPr>
                        <a:t>after the implementation date of the tier whose requirements could not be met by the identical fan to be replaced;</a:t>
                      </a:r>
                      <a:endParaRPr lang="en-GB" sz="1600" b="0" dirty="0">
                        <a:solidFill>
                          <a:schemeClr val="tx1"/>
                        </a:solidFill>
                        <a:effectLst/>
                        <a:latin typeface="Calibri"/>
                        <a:ea typeface="Calibri"/>
                        <a:cs typeface="Times New Roman"/>
                      </a:endParaRPr>
                    </a:p>
                  </a:txBody>
                  <a:tcPr marL="67847" marR="67847" marT="0" marB="0">
                    <a:solidFill>
                      <a:schemeClr val="bg1">
                        <a:lumMod val="95000"/>
                      </a:schemeClr>
                    </a:solidFill>
                  </a:tcPr>
                </a:tc>
              </a:tr>
              <a:tr h="1115708">
                <a:tc vMerge="1">
                  <a:txBody>
                    <a:bodyPr/>
                    <a:lstStyle/>
                    <a:p>
                      <a:endParaRPr lang="en-GB"/>
                    </a:p>
                  </a:txBody>
                  <a:tcPr/>
                </a:tc>
                <a:tc>
                  <a:txBody>
                    <a:bodyPr/>
                    <a:lstStyle/>
                    <a:p>
                      <a:pPr algn="just">
                        <a:lnSpc>
                          <a:spcPct val="115000"/>
                        </a:lnSpc>
                        <a:spcAft>
                          <a:spcPts val="0"/>
                        </a:spcAft>
                      </a:pPr>
                      <a:r>
                        <a:rPr lang="en-GB" sz="1600" dirty="0">
                          <a:effectLst/>
                        </a:rPr>
                        <a:t>whereby the packaging, the product information and the technical </a:t>
                      </a:r>
                      <a:r>
                        <a:rPr lang="en-GB" sz="1600" dirty="0" smtClean="0">
                          <a:effectLst/>
                        </a:rPr>
                        <a:t>docu­mentation  </a:t>
                      </a:r>
                      <a:r>
                        <a:rPr lang="en-GB" sz="1600" dirty="0">
                          <a:effectLst/>
                        </a:rPr>
                        <a:t>must  clearly indicate regarding (</a:t>
                      </a:r>
                      <a:r>
                        <a:rPr lang="en-GB" sz="1600" b="1" dirty="0">
                          <a:solidFill>
                            <a:srgbClr val="FF0000"/>
                          </a:solidFill>
                          <a:effectLst/>
                        </a:rPr>
                        <a:t>a</a:t>
                      </a:r>
                      <a:r>
                        <a:rPr lang="en-GB" sz="1600" dirty="0">
                          <a:effectLst/>
                        </a:rPr>
                        <a:t>) to </a:t>
                      </a:r>
                      <a:r>
                        <a:rPr lang="en-GB" sz="1600" dirty="0" smtClean="0">
                          <a:effectLst/>
                        </a:rPr>
                        <a:t>(</a:t>
                      </a:r>
                      <a:r>
                        <a:rPr lang="en-GB" sz="1600" b="1" dirty="0" smtClean="0">
                          <a:solidFill>
                            <a:srgbClr val="FF0000"/>
                          </a:solidFill>
                          <a:effectLst/>
                        </a:rPr>
                        <a:t>m</a:t>
                      </a:r>
                      <a:r>
                        <a:rPr lang="en-GB" sz="1600" dirty="0" smtClean="0">
                          <a:effectLst/>
                        </a:rPr>
                        <a:t>) </a:t>
                      </a:r>
                      <a:r>
                        <a:rPr lang="en-GB" sz="1600" dirty="0">
                          <a:effectLst/>
                        </a:rPr>
                        <a:t>that the fan shall only be used for the purpose for which it is specified and regarding </a:t>
                      </a:r>
                      <a:r>
                        <a:rPr lang="en-GB" sz="1600" dirty="0" smtClean="0">
                          <a:effectLst/>
                        </a:rPr>
                        <a:t>(</a:t>
                      </a:r>
                      <a:r>
                        <a:rPr lang="en-GB" sz="1600" b="1" dirty="0" smtClean="0">
                          <a:solidFill>
                            <a:srgbClr val="FF0000"/>
                          </a:solidFill>
                          <a:effectLst/>
                        </a:rPr>
                        <a:t>n</a:t>
                      </a:r>
                      <a:r>
                        <a:rPr lang="en-GB" sz="1600" dirty="0" smtClean="0">
                          <a:effectLst/>
                        </a:rPr>
                        <a:t>) </a:t>
                      </a:r>
                      <a:r>
                        <a:rPr lang="en-GB" sz="1600" dirty="0">
                          <a:effectLst/>
                        </a:rPr>
                        <a:t>the product(s) for which it is intended.</a:t>
                      </a:r>
                      <a:endParaRPr lang="en-GB" sz="1600" dirty="0">
                        <a:effectLst/>
                        <a:latin typeface="Calibri"/>
                        <a:ea typeface="Calibri"/>
                        <a:cs typeface="Times New Roman"/>
                      </a:endParaRPr>
                    </a:p>
                  </a:txBody>
                  <a:tcPr marL="67847" marR="67847" marT="0" marB="0" anchor="b"/>
                </a:tc>
              </a:tr>
            </a:tbl>
          </a:graphicData>
        </a:graphic>
      </p:graphicFrame>
      <p:sp>
        <p:nvSpPr>
          <p:cNvPr id="4" name="Freeform 3"/>
          <p:cNvSpPr>
            <a:spLocks/>
          </p:cNvSpPr>
          <p:nvPr/>
        </p:nvSpPr>
        <p:spPr bwMode="auto">
          <a:xfrm>
            <a:off x="2292350" y="4110038"/>
            <a:ext cx="0" cy="0"/>
          </a:xfrm>
          <a:custGeom>
            <a:avLst/>
            <a:gdLst/>
            <a:ahLst/>
            <a:cxnLst>
              <a:cxn ang="0">
                <a:pos x="0" y="0"/>
              </a:cxn>
              <a:cxn ang="0">
                <a:pos x="0" y="0"/>
              </a:cxn>
            </a:cxnLst>
            <a:rect l="0" t="0" r="r" b="b"/>
            <a:pathLst>
              <a:path>
                <a:moveTo>
                  <a:pt x="0" y="0"/>
                </a:moveTo>
                <a:lnTo>
                  <a:pt x="0" y="0"/>
                </a:lnTo>
              </a:path>
            </a:pathLst>
          </a:custGeom>
          <a:noFill/>
          <a:ln w="1270">
            <a:solidFill>
              <a:srgbClr val="2D2B2D"/>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17</a:t>
            </a:fld>
            <a:endParaRPr lang="nl-NL" dirty="0"/>
          </a:p>
        </p:txBody>
      </p:sp>
      <p:sp>
        <p:nvSpPr>
          <p:cNvPr id="7"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679115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1.3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exemptions</a:t>
            </a:r>
            <a:endParaRPr lang="en-GB" sz="2400" dirty="0"/>
          </a:p>
        </p:txBody>
      </p:sp>
      <p:sp>
        <p:nvSpPr>
          <p:cNvPr id="3" name="Content Placeholder 2"/>
          <p:cNvSpPr>
            <a:spLocks noGrp="1"/>
          </p:cNvSpPr>
          <p:nvPr>
            <p:ph idx="1"/>
          </p:nvPr>
        </p:nvSpPr>
        <p:spPr/>
        <p:txBody>
          <a:bodyPr>
            <a:normAutofit/>
          </a:bodyPr>
          <a:lstStyle/>
          <a:p>
            <a:r>
              <a:rPr lang="nl-NL" sz="2400" b="1" dirty="0" smtClean="0">
                <a:solidFill>
                  <a:schemeClr val="accent1"/>
                </a:solidFill>
              </a:rPr>
              <a:t>3 l) </a:t>
            </a:r>
            <a:r>
              <a:rPr lang="nl-NL" sz="2400" dirty="0" err="1" smtClean="0"/>
              <a:t>to</a:t>
            </a:r>
            <a:r>
              <a:rPr lang="nl-NL" sz="2400" dirty="0" smtClean="0"/>
              <a:t> </a:t>
            </a:r>
            <a:r>
              <a:rPr lang="nl-NL" sz="2400" dirty="0" err="1" smtClean="0"/>
              <a:t>be</a:t>
            </a:r>
            <a:r>
              <a:rPr lang="nl-NL" sz="2400" dirty="0" smtClean="0"/>
              <a:t> </a:t>
            </a:r>
            <a:r>
              <a:rPr lang="nl-NL" sz="2400" dirty="0" err="1" smtClean="0"/>
              <a:t>replaced</a:t>
            </a:r>
            <a:r>
              <a:rPr lang="nl-NL" sz="2400" dirty="0" smtClean="0"/>
              <a:t> </a:t>
            </a:r>
            <a:r>
              <a:rPr lang="nl-NL" sz="2400" dirty="0" err="1" smtClean="0"/>
              <a:t>by</a:t>
            </a:r>
            <a:r>
              <a:rPr lang="nl-NL" sz="2400" dirty="0" smtClean="0"/>
              <a:t> new </a:t>
            </a:r>
            <a:r>
              <a:rPr lang="nl-NL" sz="2400" dirty="0" err="1" smtClean="0"/>
              <a:t>exemption</a:t>
            </a:r>
            <a:r>
              <a:rPr lang="nl-NL" sz="2400" dirty="0" smtClean="0"/>
              <a:t>: ‘</a:t>
            </a:r>
            <a:r>
              <a:rPr lang="nl-NL" sz="2400" i="1" dirty="0" smtClean="0"/>
              <a:t>handling </a:t>
            </a:r>
            <a:r>
              <a:rPr lang="nl-NL" sz="2400" i="1" dirty="0" err="1" smtClean="0"/>
              <a:t>gases</a:t>
            </a:r>
            <a:r>
              <a:rPr lang="nl-NL" sz="2400" i="1" dirty="0" smtClean="0"/>
              <a:t> and </a:t>
            </a:r>
            <a:r>
              <a:rPr lang="nl-NL" sz="2400" i="1" dirty="0" err="1" smtClean="0"/>
              <a:t>vapours</a:t>
            </a:r>
            <a:r>
              <a:rPr lang="nl-NL" sz="2400" i="1" dirty="0" smtClean="0"/>
              <a:t> </a:t>
            </a:r>
            <a:r>
              <a:rPr lang="nl-NL" sz="2400" i="1" dirty="0" err="1" smtClean="0"/>
              <a:t>with</a:t>
            </a:r>
            <a:r>
              <a:rPr lang="nl-NL" sz="2400" i="1" dirty="0" smtClean="0"/>
              <a:t> a </a:t>
            </a:r>
            <a:r>
              <a:rPr lang="nl-NL" sz="2400" i="1" dirty="0" err="1" smtClean="0"/>
              <a:t>relative</a:t>
            </a:r>
            <a:r>
              <a:rPr lang="nl-NL" sz="2400" i="1" dirty="0" smtClean="0"/>
              <a:t> </a:t>
            </a:r>
            <a:r>
              <a:rPr lang="nl-NL" sz="2400" i="1" dirty="0" err="1" smtClean="0"/>
              <a:t>humidity</a:t>
            </a:r>
            <a:r>
              <a:rPr lang="nl-NL" sz="2400" i="1" dirty="0" smtClean="0"/>
              <a:t> </a:t>
            </a:r>
            <a:r>
              <a:rPr lang="nl-NL" sz="2400" i="1" dirty="0" err="1" smtClean="0"/>
              <a:t>larger</a:t>
            </a:r>
            <a:r>
              <a:rPr lang="nl-NL" sz="2400" i="1" dirty="0" smtClean="0"/>
              <a:t> </a:t>
            </a:r>
            <a:r>
              <a:rPr lang="nl-NL" sz="2400" i="1" dirty="0" err="1" smtClean="0"/>
              <a:t>than</a:t>
            </a:r>
            <a:r>
              <a:rPr lang="nl-NL" sz="2400" i="1" dirty="0" smtClean="0"/>
              <a:t> 90%’  </a:t>
            </a:r>
            <a:r>
              <a:rPr lang="nl-NL" sz="2400" dirty="0" smtClean="0"/>
              <a:t>(</a:t>
            </a:r>
            <a:r>
              <a:rPr lang="nl-NL" sz="2400" dirty="0" err="1" smtClean="0"/>
              <a:t>to</a:t>
            </a:r>
            <a:r>
              <a:rPr lang="nl-NL" sz="2400" dirty="0" smtClean="0"/>
              <a:t> </a:t>
            </a:r>
            <a:r>
              <a:rPr lang="nl-NL" sz="2400" dirty="0" err="1" smtClean="0"/>
              <a:t>accomodate</a:t>
            </a:r>
            <a:r>
              <a:rPr lang="nl-NL" sz="2400" dirty="0" smtClean="0"/>
              <a:t> </a:t>
            </a:r>
            <a:r>
              <a:rPr lang="nl-NL" sz="2400" dirty="0" err="1" smtClean="0"/>
              <a:t>extraction</a:t>
            </a:r>
            <a:r>
              <a:rPr lang="nl-NL" sz="2400" dirty="0" smtClean="0"/>
              <a:t> fans </a:t>
            </a:r>
            <a:r>
              <a:rPr lang="nl-NL" sz="2400" dirty="0" err="1" smtClean="0"/>
              <a:t>from</a:t>
            </a:r>
            <a:r>
              <a:rPr lang="nl-NL" sz="2400" dirty="0" smtClean="0"/>
              <a:t> </a:t>
            </a:r>
            <a:r>
              <a:rPr lang="nl-NL" sz="2400" dirty="0" err="1" smtClean="0"/>
              <a:t>evaporative</a:t>
            </a:r>
            <a:r>
              <a:rPr lang="nl-NL" sz="2400" dirty="0" smtClean="0"/>
              <a:t> </a:t>
            </a:r>
            <a:r>
              <a:rPr lang="nl-NL" sz="2400" dirty="0" err="1" smtClean="0"/>
              <a:t>cooling</a:t>
            </a:r>
            <a:r>
              <a:rPr lang="nl-NL" sz="2400" dirty="0" smtClean="0"/>
              <a:t> </a:t>
            </a:r>
            <a:r>
              <a:rPr lang="nl-NL" sz="2400" dirty="0" err="1" smtClean="0"/>
              <a:t>towers</a:t>
            </a:r>
            <a:r>
              <a:rPr lang="nl-NL" sz="2400" dirty="0" smtClean="0"/>
              <a:t>)</a:t>
            </a:r>
          </a:p>
          <a:p>
            <a:pPr marL="0" indent="0">
              <a:buNone/>
            </a:pPr>
            <a:endParaRPr lang="nl-NL" sz="2400" dirty="0" smtClean="0"/>
          </a:p>
          <a:p>
            <a:r>
              <a:rPr lang="nl-NL" sz="2400" dirty="0" err="1" smtClean="0"/>
              <a:t>All</a:t>
            </a:r>
            <a:r>
              <a:rPr lang="nl-NL" sz="2400" dirty="0" smtClean="0"/>
              <a:t> the rest </a:t>
            </a:r>
            <a:r>
              <a:rPr lang="nl-NL" sz="2400" dirty="0" err="1" smtClean="0"/>
              <a:t>shifts</a:t>
            </a:r>
            <a:r>
              <a:rPr lang="nl-NL" sz="2400" dirty="0" smtClean="0"/>
              <a:t> </a:t>
            </a:r>
            <a:r>
              <a:rPr lang="nl-NL" sz="2400" dirty="0" smtClean="0">
                <a:sym typeface="Wingdings" panose="05000000000000000000" pitchFamily="2" charset="2"/>
              </a:rPr>
              <a:t> </a:t>
            </a:r>
            <a:r>
              <a:rPr lang="nl-NL" sz="2400" b="1" dirty="0" smtClean="0">
                <a:solidFill>
                  <a:schemeClr val="accent1"/>
                </a:solidFill>
              </a:rPr>
              <a:t>3 n) </a:t>
            </a:r>
            <a:r>
              <a:rPr lang="nl-NL" sz="2400" b="1" dirty="0" err="1" smtClean="0">
                <a:solidFill>
                  <a:schemeClr val="accent1"/>
                </a:solidFill>
              </a:rPr>
              <a:t>becomes</a:t>
            </a:r>
            <a:r>
              <a:rPr lang="nl-NL" sz="2400" b="1" dirty="0" smtClean="0">
                <a:solidFill>
                  <a:schemeClr val="accent1"/>
                </a:solidFill>
              </a:rPr>
              <a:t> 3 o): </a:t>
            </a:r>
          </a:p>
          <a:p>
            <a:pPr marL="0" indent="0">
              <a:buNone/>
            </a:pPr>
            <a:r>
              <a:rPr lang="nl-NL" sz="2400" dirty="0" smtClean="0"/>
              <a:t>The </a:t>
            </a:r>
            <a:r>
              <a:rPr lang="nl-NL" sz="2400" dirty="0" err="1" smtClean="0"/>
              <a:t>period</a:t>
            </a:r>
            <a:r>
              <a:rPr lang="nl-NL" sz="2400" dirty="0" smtClean="0"/>
              <a:t> of 5 </a:t>
            </a:r>
            <a:r>
              <a:rPr lang="nl-NL" sz="2400" dirty="0" err="1" smtClean="0"/>
              <a:t>years</a:t>
            </a:r>
            <a:r>
              <a:rPr lang="nl-NL" sz="2400" dirty="0" smtClean="0"/>
              <a:t> </a:t>
            </a:r>
            <a:r>
              <a:rPr lang="nl-NL" sz="2400" dirty="0" err="1" smtClean="0"/>
              <a:t>to</a:t>
            </a:r>
            <a:r>
              <a:rPr lang="nl-NL" sz="2400" dirty="0" smtClean="0"/>
              <a:t> </a:t>
            </a:r>
            <a:r>
              <a:rPr lang="nl-NL" sz="2400" dirty="0" err="1" smtClean="0"/>
              <a:t>be</a:t>
            </a:r>
            <a:r>
              <a:rPr lang="nl-NL" sz="2400" dirty="0" smtClean="0"/>
              <a:t> </a:t>
            </a:r>
            <a:r>
              <a:rPr lang="nl-NL" sz="2400" dirty="0" err="1" smtClean="0"/>
              <a:t>able</a:t>
            </a:r>
            <a:r>
              <a:rPr lang="nl-NL" sz="2400" dirty="0" smtClean="0"/>
              <a:t> </a:t>
            </a:r>
            <a:r>
              <a:rPr lang="nl-NL" sz="2400" dirty="0" err="1" smtClean="0"/>
              <a:t>to</a:t>
            </a:r>
            <a:r>
              <a:rPr lang="nl-NL" sz="2400" dirty="0" smtClean="0"/>
              <a:t> </a:t>
            </a:r>
            <a:r>
              <a:rPr lang="nl-NL" sz="2400" dirty="0" err="1" smtClean="0"/>
              <a:t>replace</a:t>
            </a:r>
            <a:r>
              <a:rPr lang="nl-NL" sz="2400" dirty="0" smtClean="0"/>
              <a:t> fans, </a:t>
            </a:r>
            <a:r>
              <a:rPr lang="nl-NL" sz="2400" dirty="0" err="1" smtClean="0"/>
              <a:t>after</a:t>
            </a:r>
            <a:r>
              <a:rPr lang="nl-NL" sz="2400" dirty="0" smtClean="0"/>
              <a:t> </a:t>
            </a:r>
            <a:r>
              <a:rPr lang="nl-NL" sz="2400" dirty="0" err="1" smtClean="0"/>
              <a:t>they</a:t>
            </a:r>
            <a:r>
              <a:rPr lang="nl-NL" sz="2400" dirty="0" smtClean="0"/>
              <a:t> are </a:t>
            </a:r>
            <a:r>
              <a:rPr lang="nl-NL" sz="2400" dirty="0" err="1" smtClean="0"/>
              <a:t>phased</a:t>
            </a:r>
            <a:r>
              <a:rPr lang="nl-NL" sz="2400" dirty="0" smtClean="0"/>
              <a:t> out, is in line </a:t>
            </a:r>
            <a:r>
              <a:rPr lang="nl-NL" sz="2400" dirty="0" err="1" smtClean="0"/>
              <a:t>with</a:t>
            </a:r>
            <a:r>
              <a:rPr lang="nl-NL" sz="2400" dirty="0" smtClean="0"/>
              <a:t> the </a:t>
            </a:r>
            <a:r>
              <a:rPr lang="nl-NL" sz="2400" dirty="0" err="1" smtClean="0"/>
              <a:t>period</a:t>
            </a:r>
            <a:r>
              <a:rPr lang="nl-NL" sz="2400" dirty="0" smtClean="0"/>
              <a:t> in </a:t>
            </a:r>
            <a:r>
              <a:rPr lang="nl-NL" sz="2400" dirty="0" err="1" smtClean="0"/>
              <a:t>existing</a:t>
            </a:r>
            <a:r>
              <a:rPr lang="nl-NL" sz="2400" dirty="0" smtClean="0"/>
              <a:t> Ecodesign </a:t>
            </a:r>
            <a:r>
              <a:rPr lang="nl-NL" sz="2400" dirty="0" err="1" smtClean="0"/>
              <a:t>regulations</a:t>
            </a:r>
            <a:r>
              <a:rPr lang="nl-NL" sz="2400" dirty="0" smtClean="0"/>
              <a:t> (regulators, </a:t>
            </a:r>
            <a:r>
              <a:rPr lang="nl-NL" sz="2400" dirty="0" err="1" smtClean="0"/>
              <a:t>circulators</a:t>
            </a:r>
            <a:r>
              <a:rPr lang="nl-NL" sz="2400" dirty="0" smtClean="0"/>
              <a:t>). </a:t>
            </a:r>
          </a:p>
          <a:p>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18</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894275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2.1</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536001245"/>
              </p:ext>
            </p:extLst>
          </p:nvPr>
        </p:nvGraphicFramePr>
        <p:xfrm>
          <a:off x="467544" y="1484784"/>
          <a:ext cx="8229600" cy="4701032"/>
        </p:xfrm>
        <a:graphic>
          <a:graphicData uri="http://schemas.openxmlformats.org/drawingml/2006/table">
            <a:tbl>
              <a:tblPr firstRow="1" firstCol="1" bandRow="1">
                <a:tableStyleId>{5C22544A-7EE6-4342-B048-85BDC9FD1C3A}</a:tableStyleId>
              </a:tblPr>
              <a:tblGrid>
                <a:gridCol w="4114800"/>
                <a:gridCol w="4114800"/>
              </a:tblGrid>
              <a:tr h="170375">
                <a:tc>
                  <a:txBody>
                    <a:bodyPr/>
                    <a:lstStyle/>
                    <a:p>
                      <a:pPr algn="ctr">
                        <a:lnSpc>
                          <a:spcPct val="115000"/>
                        </a:lnSpc>
                        <a:spcAft>
                          <a:spcPts val="0"/>
                        </a:spcAft>
                      </a:pPr>
                      <a:r>
                        <a:rPr lang="en-GB" sz="1600" dirty="0">
                          <a:effectLst/>
                        </a:rPr>
                        <a:t>Article 2</a:t>
                      </a:r>
                      <a:endParaRPr lang="en-GB" sz="1600" dirty="0">
                        <a:effectLst/>
                        <a:latin typeface="Calibri"/>
                        <a:ea typeface="Calibri"/>
                        <a:cs typeface="Times New Roman"/>
                      </a:endParaRPr>
                    </a:p>
                  </a:txBody>
                  <a:tcPr marL="58046" marR="58046" marT="0" marB="0" anchor="b"/>
                </a:tc>
                <a:tc>
                  <a:txBody>
                    <a:bodyPr/>
                    <a:lstStyle/>
                    <a:p>
                      <a:pPr algn="ctr">
                        <a:lnSpc>
                          <a:spcPct val="115000"/>
                        </a:lnSpc>
                        <a:spcAft>
                          <a:spcPts val="0"/>
                        </a:spcAft>
                      </a:pPr>
                      <a:r>
                        <a:rPr lang="en-GB" sz="1600" dirty="0">
                          <a:solidFill>
                            <a:schemeClr val="tx1"/>
                          </a:solidFill>
                          <a:effectLst/>
                        </a:rPr>
                        <a:t>Article 2</a:t>
                      </a:r>
                      <a:endParaRPr lang="en-GB" sz="1600" dirty="0">
                        <a:solidFill>
                          <a:schemeClr val="tx1"/>
                        </a:solidFill>
                        <a:effectLst/>
                        <a:latin typeface="Calibri"/>
                        <a:ea typeface="Calibri"/>
                        <a:cs typeface="Times New Roman"/>
                      </a:endParaRPr>
                    </a:p>
                  </a:txBody>
                  <a:tcPr marL="58046" marR="58046" marT="0" marB="0" anchor="b">
                    <a:solidFill>
                      <a:schemeClr val="bg1">
                        <a:lumMod val="95000"/>
                      </a:schemeClr>
                    </a:solidFill>
                  </a:tcPr>
                </a:tc>
              </a:tr>
              <a:tr h="133505">
                <a:tc>
                  <a:txBody>
                    <a:bodyPr/>
                    <a:lstStyle/>
                    <a:p>
                      <a:pPr algn="ctr">
                        <a:lnSpc>
                          <a:spcPct val="115000"/>
                        </a:lnSpc>
                        <a:spcAft>
                          <a:spcPts val="0"/>
                        </a:spcAft>
                      </a:pPr>
                      <a:r>
                        <a:rPr lang="en-GB" sz="1600">
                          <a:effectLst/>
                        </a:rPr>
                        <a:t>Definitions</a:t>
                      </a:r>
                      <a:endParaRPr lang="en-GB" sz="1600">
                        <a:effectLst/>
                        <a:latin typeface="Calibri"/>
                        <a:ea typeface="Calibri"/>
                        <a:cs typeface="Times New Roman"/>
                      </a:endParaRPr>
                    </a:p>
                  </a:txBody>
                  <a:tcPr marL="58046" marR="58046" marT="0" marB="0"/>
                </a:tc>
                <a:tc>
                  <a:txBody>
                    <a:bodyPr/>
                    <a:lstStyle/>
                    <a:p>
                      <a:pPr algn="ctr">
                        <a:lnSpc>
                          <a:spcPct val="115000"/>
                        </a:lnSpc>
                        <a:spcAft>
                          <a:spcPts val="0"/>
                        </a:spcAft>
                      </a:pPr>
                      <a:r>
                        <a:rPr lang="en-GB" sz="1600">
                          <a:effectLst/>
                        </a:rPr>
                        <a:t>Definitions</a:t>
                      </a:r>
                      <a:endParaRPr lang="en-GB" sz="1600">
                        <a:effectLst/>
                        <a:latin typeface="Calibri"/>
                        <a:ea typeface="Calibri"/>
                        <a:cs typeface="Times New Roman"/>
                      </a:endParaRPr>
                    </a:p>
                  </a:txBody>
                  <a:tcPr marL="58046" marR="58046" marT="0" marB="0"/>
                </a:tc>
              </a:tr>
              <a:tr h="163173">
                <a:tc>
                  <a:txBody>
                    <a:bodyPr/>
                    <a:lstStyle/>
                    <a:p>
                      <a:pPr>
                        <a:lnSpc>
                          <a:spcPct val="115000"/>
                        </a:lnSpc>
                      </a:pPr>
                      <a:endParaRPr lang="en-GB" sz="1600">
                        <a:effectLst/>
                        <a:latin typeface="Calibri"/>
                      </a:endParaRPr>
                    </a:p>
                  </a:txBody>
                  <a:tcPr marL="58046" marR="58046" marT="0" marB="0"/>
                </a:tc>
                <a:tc>
                  <a:txBody>
                    <a:bodyPr/>
                    <a:lstStyle/>
                    <a:p>
                      <a:pPr>
                        <a:lnSpc>
                          <a:spcPct val="115000"/>
                        </a:lnSpc>
                      </a:pPr>
                      <a:endParaRPr lang="en-GB" sz="1600">
                        <a:effectLst/>
                        <a:latin typeface="Calibri"/>
                      </a:endParaRPr>
                    </a:p>
                  </a:txBody>
                  <a:tcPr marL="58046" marR="58046" marT="0" marB="0"/>
                </a:tc>
              </a:tr>
              <a:tr h="191336">
                <a:tc>
                  <a:txBody>
                    <a:bodyPr/>
                    <a:lstStyle/>
                    <a:p>
                      <a:pPr>
                        <a:lnSpc>
                          <a:spcPct val="115000"/>
                        </a:lnSpc>
                        <a:spcAft>
                          <a:spcPts val="0"/>
                        </a:spcAft>
                      </a:pPr>
                      <a:r>
                        <a:rPr lang="en-GB" sz="1600">
                          <a:effectLst/>
                        </a:rPr>
                        <a:t>In addition to the definitions set out in Directive 2009/125/EC, the following definitions shall apply:</a:t>
                      </a:r>
                      <a:endParaRPr lang="en-GB" sz="1600">
                        <a:effectLst/>
                        <a:latin typeface="Calibri"/>
                        <a:ea typeface="Calibri"/>
                        <a:cs typeface="Times New Roman"/>
                      </a:endParaRPr>
                    </a:p>
                  </a:txBody>
                  <a:tcPr marL="58046" marR="58046" marT="0" marB="0"/>
                </a:tc>
                <a:tc>
                  <a:txBody>
                    <a:bodyPr/>
                    <a:lstStyle/>
                    <a:p>
                      <a:pPr>
                        <a:lnSpc>
                          <a:spcPct val="115000"/>
                        </a:lnSpc>
                        <a:spcAft>
                          <a:spcPts val="0"/>
                        </a:spcAft>
                      </a:pPr>
                      <a:r>
                        <a:rPr lang="en-GB" sz="1600">
                          <a:effectLst/>
                        </a:rPr>
                        <a:t>In addition to the definitions set out in Directive 2009/125/EC, the following definitions shall apply:</a:t>
                      </a:r>
                      <a:endParaRPr lang="en-GB" sz="1600">
                        <a:effectLst/>
                        <a:latin typeface="Calibri"/>
                        <a:ea typeface="Calibri"/>
                        <a:cs typeface="Times New Roman"/>
                      </a:endParaRPr>
                    </a:p>
                  </a:txBody>
                  <a:tcPr marL="58046" marR="58046" marT="0" marB="0"/>
                </a:tc>
              </a:tr>
              <a:tr h="163173">
                <a:tc>
                  <a:txBody>
                    <a:bodyPr/>
                    <a:lstStyle/>
                    <a:p>
                      <a:pPr>
                        <a:lnSpc>
                          <a:spcPct val="115000"/>
                        </a:lnSpc>
                      </a:pPr>
                      <a:endParaRPr lang="en-GB" sz="1600">
                        <a:effectLst/>
                        <a:latin typeface="Calibri"/>
                      </a:endParaRPr>
                    </a:p>
                  </a:txBody>
                  <a:tcPr marL="58046" marR="58046" marT="0" marB="0"/>
                </a:tc>
                <a:tc>
                  <a:txBody>
                    <a:bodyPr/>
                    <a:lstStyle/>
                    <a:p>
                      <a:pPr>
                        <a:lnSpc>
                          <a:spcPct val="115000"/>
                        </a:lnSpc>
                      </a:pPr>
                      <a:endParaRPr lang="en-GB" sz="1600">
                        <a:effectLst/>
                        <a:latin typeface="Calibri"/>
                      </a:endParaRPr>
                    </a:p>
                  </a:txBody>
                  <a:tcPr marL="58046" marR="58046" marT="0" marB="0"/>
                </a:tc>
              </a:tr>
              <a:tr h="667526">
                <a:tc>
                  <a:txBody>
                    <a:bodyPr/>
                    <a:lstStyle/>
                    <a:p>
                      <a:pPr>
                        <a:lnSpc>
                          <a:spcPct val="115000"/>
                        </a:lnSpc>
                        <a:spcAft>
                          <a:spcPts val="0"/>
                        </a:spcAft>
                      </a:pPr>
                      <a:r>
                        <a:rPr lang="en-GB" sz="1600">
                          <a:effectLst/>
                        </a:rPr>
                        <a:t>1.  ‘Fan’  means  a  rotary  bladed  machine  that  is  used  to maintain a continuous  flow of gas, typically air, passing through  it  and  whose  work  per  unit  mass  does  not exceed 25 kJ/kg, and which:</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dirty="0">
                          <a:effectLst/>
                        </a:rPr>
                        <a:t>1.  ‘Fan’  means  a configuration of impeller, stator, electric motor, transmission or direct drive and possibly a variable speed drive, intended for the continuous displacement of gas with  at its </a:t>
                      </a:r>
                      <a:r>
                        <a:rPr lang="en-GB" sz="1600" dirty="0" err="1">
                          <a:effectLst/>
                        </a:rPr>
                        <a:t>bep</a:t>
                      </a:r>
                      <a:r>
                        <a:rPr lang="en-GB" sz="1600" dirty="0">
                          <a:effectLst/>
                        </a:rPr>
                        <a:t> an electric input  power between 125 W and  500 kW  (≥ 125 W  and  ≤ 500 kW), a pressure-increase ratio lower than 1.1 and an output air velocity lower than 51,5 m/s, and which is an axial fan, centrifugal fan, cross flow fan, mixed flow fan or jet fan.</a:t>
                      </a:r>
                      <a:endParaRPr lang="en-GB" sz="1600" dirty="0">
                        <a:effectLst/>
                        <a:latin typeface="Calibri"/>
                        <a:ea typeface="Calibri"/>
                        <a:cs typeface="Times New Roman"/>
                      </a:endParaRPr>
                    </a:p>
                  </a:txBody>
                  <a:tcPr marL="58046" marR="58046" marT="0" marB="0"/>
                </a:tc>
              </a:tr>
            </a:tbl>
          </a:graphicData>
        </a:graphic>
      </p:graphicFrame>
      <p:sp>
        <p:nvSpPr>
          <p:cNvPr id="4" name="Freeform 3"/>
          <p:cNvSpPr>
            <a:spLocks/>
          </p:cNvSpPr>
          <p:nvPr/>
        </p:nvSpPr>
        <p:spPr bwMode="auto">
          <a:xfrm>
            <a:off x="2713038" y="6229350"/>
            <a:ext cx="0" cy="0"/>
          </a:xfrm>
          <a:custGeom>
            <a:avLst/>
            <a:gdLst/>
            <a:ahLst/>
            <a:cxnLst>
              <a:cxn ang="0">
                <a:pos x="0" y="0"/>
              </a:cxn>
              <a:cxn ang="0">
                <a:pos x="0" y="0"/>
              </a:cxn>
            </a:cxnLst>
            <a:rect l="0" t="0" r="r" b="b"/>
            <a:pathLst>
              <a:path>
                <a:moveTo>
                  <a:pt x="0" y="0"/>
                </a:moveTo>
                <a:lnTo>
                  <a:pt x="0" y="0"/>
                </a:lnTo>
              </a:path>
            </a:pathLst>
          </a:custGeom>
          <a:noFill/>
          <a:ln w="1270">
            <a:solidFill>
              <a:srgbClr val="2D2B2D"/>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19</a:t>
            </a:fld>
            <a:endParaRPr lang="nl-NL" dirty="0"/>
          </a:p>
        </p:txBody>
      </p:sp>
      <p:sp>
        <p:nvSpPr>
          <p:cNvPr id="7"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619882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Draft agenda</a:t>
            </a:r>
            <a:endParaRPr lang="nl-NL"/>
          </a:p>
        </p:txBody>
      </p:sp>
      <p:sp>
        <p:nvSpPr>
          <p:cNvPr id="3" name="Content Placeholder 2"/>
          <p:cNvSpPr>
            <a:spLocks noGrp="1"/>
          </p:cNvSpPr>
          <p:nvPr>
            <p:ph idx="1"/>
          </p:nvPr>
        </p:nvSpPr>
        <p:spPr>
          <a:xfrm>
            <a:off x="457200" y="1196752"/>
            <a:ext cx="8686800" cy="5040560"/>
          </a:xfrm>
        </p:spPr>
        <p:txBody>
          <a:bodyPr>
            <a:noAutofit/>
          </a:bodyPr>
          <a:lstStyle/>
          <a:p>
            <a:pPr marL="0" indent="0">
              <a:buNone/>
            </a:pPr>
            <a:r>
              <a:rPr lang="en-GB" sz="2200" b="1" dirty="0" smtClean="0"/>
              <a:t>10:00 Start meeting</a:t>
            </a:r>
            <a:br>
              <a:rPr lang="en-GB" sz="2200" b="1" dirty="0" smtClean="0"/>
            </a:br>
            <a:r>
              <a:rPr lang="en-GB" sz="2200" dirty="0" smtClean="0"/>
              <a:t>Welcome and introduction</a:t>
            </a:r>
            <a:r>
              <a:rPr lang="en-GB" sz="2200" dirty="0"/>
              <a:t/>
            </a:r>
            <a:br>
              <a:rPr lang="en-GB" sz="2200" dirty="0"/>
            </a:br>
            <a:r>
              <a:rPr lang="en-GB" sz="2200" b="1" dirty="0" smtClean="0"/>
              <a:t>10:10 - 13:00 Part 1 discussion document  (mainly text)</a:t>
            </a:r>
          </a:p>
          <a:p>
            <a:pPr>
              <a:spcBef>
                <a:spcPts val="0"/>
              </a:spcBef>
            </a:pPr>
            <a:r>
              <a:rPr lang="en-GB" sz="2200" dirty="0" smtClean="0"/>
              <a:t>Article 1 Scope</a:t>
            </a:r>
            <a:endParaRPr lang="en-GB" sz="2200" dirty="0"/>
          </a:p>
          <a:p>
            <a:pPr>
              <a:spcBef>
                <a:spcPts val="0"/>
              </a:spcBef>
            </a:pPr>
            <a:r>
              <a:rPr lang="en-GB" sz="2200" dirty="0" smtClean="0"/>
              <a:t>Article 2 Definitions</a:t>
            </a:r>
          </a:p>
          <a:p>
            <a:pPr>
              <a:spcBef>
                <a:spcPts val="0"/>
              </a:spcBef>
            </a:pPr>
            <a:r>
              <a:rPr lang="en-GB" sz="2200" dirty="0" smtClean="0"/>
              <a:t>Article 3 Reference to Annex II (+ allowances dual use/reversible/ATEX)</a:t>
            </a:r>
            <a:endParaRPr lang="en-GB" sz="2200" dirty="0"/>
          </a:p>
          <a:p>
            <a:pPr>
              <a:spcBef>
                <a:spcPts val="0"/>
              </a:spcBef>
            </a:pPr>
            <a:r>
              <a:rPr lang="en-GB" sz="2200" dirty="0" smtClean="0"/>
              <a:t>Annex I Technical definitions</a:t>
            </a:r>
          </a:p>
          <a:p>
            <a:pPr marL="0" indent="0">
              <a:buNone/>
            </a:pPr>
            <a:r>
              <a:rPr lang="en-GB" sz="2200" dirty="0" smtClean="0"/>
              <a:t>13:00 - 14:00 Lunch</a:t>
            </a:r>
            <a:br>
              <a:rPr lang="en-GB" sz="2200" dirty="0" smtClean="0"/>
            </a:br>
            <a:r>
              <a:rPr lang="en-GB" sz="2200" b="1" dirty="0" smtClean="0"/>
              <a:t>14:00 - 17:00 Part 2 discussion document  (mainly figures)</a:t>
            </a:r>
          </a:p>
          <a:p>
            <a:pPr>
              <a:spcBef>
                <a:spcPts val="0"/>
              </a:spcBef>
            </a:pPr>
            <a:r>
              <a:rPr lang="en-GB" sz="2200" dirty="0" smtClean="0"/>
              <a:t>Annex II </a:t>
            </a:r>
            <a:r>
              <a:rPr lang="en-GB" sz="2200" dirty="0"/>
              <a:t>Ecodesign requirements (</a:t>
            </a:r>
            <a:r>
              <a:rPr lang="en-GB" sz="2200" dirty="0" smtClean="0"/>
              <a:t>slopes, targets</a:t>
            </a:r>
            <a:r>
              <a:rPr lang="en-GB" sz="2200" dirty="0"/>
              <a:t>)</a:t>
            </a:r>
            <a:endParaRPr lang="en-GB" sz="2200" dirty="0" smtClean="0"/>
          </a:p>
          <a:p>
            <a:pPr>
              <a:spcBef>
                <a:spcPts val="0"/>
              </a:spcBef>
            </a:pPr>
            <a:r>
              <a:rPr lang="en-GB" sz="2200" dirty="0" smtClean="0"/>
              <a:t>Annex III Product information </a:t>
            </a:r>
          </a:p>
          <a:p>
            <a:pPr>
              <a:spcBef>
                <a:spcPts val="0"/>
              </a:spcBef>
            </a:pPr>
            <a:r>
              <a:rPr lang="en-GB" sz="2200" dirty="0" smtClean="0"/>
              <a:t>Annex IV Verification</a:t>
            </a:r>
          </a:p>
          <a:p>
            <a:pPr>
              <a:spcBef>
                <a:spcPts val="0"/>
              </a:spcBef>
            </a:pPr>
            <a:r>
              <a:rPr lang="en-GB" sz="2200" dirty="0" smtClean="0"/>
              <a:t>Annex V Benchmarks</a:t>
            </a:r>
          </a:p>
          <a:p>
            <a:pPr marL="0" indent="0">
              <a:buNone/>
            </a:pPr>
            <a:r>
              <a:rPr lang="en-GB" sz="2200" b="1" dirty="0" smtClean="0"/>
              <a:t>17:00-17:30 AOB</a:t>
            </a:r>
            <a:endParaRPr lang="nl-NL" sz="2200" b="1" dirty="0"/>
          </a:p>
        </p:txBody>
      </p:sp>
      <p:sp>
        <p:nvSpPr>
          <p:cNvPr id="7" name="TextBox 6"/>
          <p:cNvSpPr txBox="1"/>
          <p:nvPr/>
        </p:nvSpPr>
        <p:spPr>
          <a:xfrm>
            <a:off x="6300192" y="692696"/>
            <a:ext cx="2525371" cy="369332"/>
          </a:xfrm>
          <a:prstGeom prst="rect">
            <a:avLst/>
          </a:prstGeom>
          <a:noFill/>
          <a:ln>
            <a:solidFill>
              <a:srgbClr val="FF0000"/>
            </a:solidFill>
          </a:ln>
        </p:spPr>
        <p:txBody>
          <a:bodyPr wrap="none" rtlCol="0">
            <a:spAutoFit/>
          </a:bodyPr>
          <a:lstStyle/>
          <a:p>
            <a:r>
              <a:rPr lang="en-US" dirty="0" smtClean="0">
                <a:solidFill>
                  <a:srgbClr val="FF0000"/>
                </a:solidFill>
              </a:rPr>
              <a:t>meeting will be recorded</a:t>
            </a:r>
            <a:endParaRPr lang="nl-NL">
              <a:solidFill>
                <a:srgbClr val="FF0000"/>
              </a:solidFill>
            </a:endParaRPr>
          </a:p>
        </p:txBody>
      </p:sp>
      <p:sp>
        <p:nvSpPr>
          <p:cNvPr id="8"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10"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a:t>
            </a:fld>
            <a:endParaRPr lang="nl-NL" dirty="0"/>
          </a:p>
        </p:txBody>
      </p:sp>
      <p:sp>
        <p:nvSpPr>
          <p:cNvPr id="11"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893188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2.1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p:txBody>
          <a:bodyPr>
            <a:normAutofit fontScale="92500" lnSpcReduction="20000"/>
          </a:bodyPr>
          <a:lstStyle/>
          <a:p>
            <a:pPr>
              <a:spcBef>
                <a:spcPts val="1800"/>
              </a:spcBef>
            </a:pPr>
            <a:r>
              <a:rPr lang="nl-NL" sz="2400" dirty="0" err="1" smtClean="0"/>
              <a:t>Industry</a:t>
            </a:r>
            <a:r>
              <a:rPr lang="nl-NL" sz="2400" dirty="0" smtClean="0"/>
              <a:t> </a:t>
            </a:r>
            <a:r>
              <a:rPr lang="nl-NL" sz="2400" dirty="0" err="1" smtClean="0"/>
              <a:t>prefers</a:t>
            </a:r>
            <a:r>
              <a:rPr lang="nl-NL" sz="2400" dirty="0" smtClean="0"/>
              <a:t> </a:t>
            </a:r>
            <a:r>
              <a:rPr lang="nl-NL" sz="2400" b="1" i="1" dirty="0" smtClean="0">
                <a:solidFill>
                  <a:schemeClr val="accent1"/>
                </a:solidFill>
              </a:rPr>
              <a:t>‘motor package’ </a:t>
            </a:r>
            <a:r>
              <a:rPr lang="nl-NL" sz="2400" dirty="0" err="1" smtClean="0"/>
              <a:t>to</a:t>
            </a:r>
            <a:r>
              <a:rPr lang="nl-NL" sz="2400" dirty="0" smtClean="0"/>
              <a:t> </a:t>
            </a:r>
            <a:r>
              <a:rPr lang="nl-NL" sz="2400" dirty="0" err="1" smtClean="0"/>
              <a:t>define</a:t>
            </a:r>
            <a:r>
              <a:rPr lang="nl-NL" sz="2400" dirty="0" smtClean="0"/>
              <a:t> the </a:t>
            </a:r>
            <a:r>
              <a:rPr lang="nl-NL" sz="2400" dirty="0" err="1" smtClean="0"/>
              <a:t>combination</a:t>
            </a:r>
            <a:r>
              <a:rPr lang="nl-NL" sz="2400" dirty="0" smtClean="0"/>
              <a:t> of motors and drive (incl. VSD)</a:t>
            </a:r>
            <a:r>
              <a:rPr lang="nl-NL" sz="2400" dirty="0" smtClean="0">
                <a:sym typeface="Wingdings" panose="05000000000000000000" pitchFamily="2" charset="2"/>
              </a:rPr>
              <a:t> extra </a:t>
            </a:r>
            <a:r>
              <a:rPr lang="nl-NL" sz="2400" dirty="0" err="1" smtClean="0">
                <a:sym typeface="Wingdings" panose="05000000000000000000" pitchFamily="2" charset="2"/>
              </a:rPr>
              <a:t>definition</a:t>
            </a:r>
            <a:r>
              <a:rPr lang="nl-NL" sz="2400" dirty="0" smtClean="0">
                <a:sym typeface="Wingdings" panose="05000000000000000000" pitchFamily="2" charset="2"/>
              </a:rPr>
              <a:t> but no </a:t>
            </a:r>
            <a:r>
              <a:rPr lang="nl-NL" sz="2400" dirty="0" err="1" smtClean="0">
                <a:sym typeface="Wingdings" panose="05000000000000000000" pitchFamily="2" charset="2"/>
              </a:rPr>
              <a:t>problem</a:t>
            </a:r>
            <a:r>
              <a:rPr lang="nl-NL" sz="2400" dirty="0">
                <a:sym typeface="Wingdings" panose="05000000000000000000" pitchFamily="2" charset="2"/>
              </a:rPr>
              <a:t> </a:t>
            </a:r>
            <a:r>
              <a:rPr lang="nl-NL" sz="2400" i="1" dirty="0" smtClean="0">
                <a:sym typeface="Wingdings" panose="05000000000000000000" pitchFamily="2" charset="2"/>
              </a:rPr>
              <a:t>(Q: </a:t>
            </a:r>
            <a:r>
              <a:rPr lang="nl-NL" sz="2400" i="1" dirty="0" err="1" smtClean="0">
                <a:sym typeface="Wingdings" panose="05000000000000000000" pitchFamily="2" charset="2"/>
              </a:rPr>
              <a:t>includes</a:t>
            </a:r>
            <a:r>
              <a:rPr lang="nl-NL" sz="2400" i="1" dirty="0" smtClean="0">
                <a:sym typeface="Wingdings" panose="05000000000000000000" pitchFamily="2" charset="2"/>
              </a:rPr>
              <a:t> </a:t>
            </a:r>
            <a:r>
              <a:rPr lang="nl-NL" sz="2400" i="1" dirty="0" err="1" smtClean="0">
                <a:sym typeface="Wingdings" panose="05000000000000000000" pitchFamily="2" charset="2"/>
              </a:rPr>
              <a:t>also</a:t>
            </a:r>
            <a:r>
              <a:rPr lang="nl-NL" sz="2400" i="1" dirty="0" smtClean="0">
                <a:sym typeface="Wingdings" panose="05000000000000000000" pitchFamily="2" charset="2"/>
              </a:rPr>
              <a:t> power </a:t>
            </a:r>
            <a:r>
              <a:rPr lang="nl-NL" sz="2400" i="1" dirty="0" err="1" smtClean="0">
                <a:sym typeface="Wingdings" panose="05000000000000000000" pitchFamily="2" charset="2"/>
              </a:rPr>
              <a:t>supply</a:t>
            </a:r>
            <a:r>
              <a:rPr lang="nl-NL" sz="2400" i="1" dirty="0">
                <a:sym typeface="Wingdings" panose="05000000000000000000" pitchFamily="2" charset="2"/>
              </a:rPr>
              <a:t> </a:t>
            </a:r>
            <a:r>
              <a:rPr lang="nl-NL" sz="2400" i="1" dirty="0" err="1" smtClean="0">
                <a:sym typeface="Wingdings" panose="05000000000000000000" pitchFamily="2" charset="2"/>
              </a:rPr>
              <a:t>for</a:t>
            </a:r>
            <a:r>
              <a:rPr lang="nl-NL" sz="2400" i="1" dirty="0" smtClean="0">
                <a:sym typeface="Wingdings" panose="05000000000000000000" pitchFamily="2" charset="2"/>
              </a:rPr>
              <a:t> DC?)</a:t>
            </a:r>
            <a:endParaRPr lang="nl-NL" sz="2400" i="1" dirty="0" smtClean="0"/>
          </a:p>
          <a:p>
            <a:pPr>
              <a:spcBef>
                <a:spcPts val="1800"/>
              </a:spcBef>
            </a:pPr>
            <a:r>
              <a:rPr lang="en-GB" sz="2400" b="1" i="1" dirty="0" smtClean="0">
                <a:solidFill>
                  <a:schemeClr val="accent1"/>
                </a:solidFill>
                <a:effectLst/>
              </a:rPr>
              <a:t>a pressure-increase ratio lower than 1.1 </a:t>
            </a:r>
            <a:r>
              <a:rPr lang="en-GB" sz="2400" dirty="0" smtClean="0">
                <a:effectLst/>
                <a:sym typeface="Wingdings" panose="05000000000000000000" pitchFamily="2" charset="2"/>
              </a:rPr>
              <a:t> delineation with compressors (consistent with draft compressor regulation)</a:t>
            </a:r>
          </a:p>
          <a:p>
            <a:pPr>
              <a:spcBef>
                <a:spcPts val="1800"/>
              </a:spcBef>
            </a:pPr>
            <a:r>
              <a:rPr lang="en-GB" sz="2400" b="1" i="1" dirty="0" smtClean="0">
                <a:solidFill>
                  <a:schemeClr val="accent1"/>
                </a:solidFill>
                <a:sym typeface="Wingdings" panose="05000000000000000000" pitchFamily="2" charset="2"/>
              </a:rPr>
              <a:t>..</a:t>
            </a:r>
            <a:r>
              <a:rPr lang="en-GB" sz="2400" b="1" i="1" dirty="0" smtClean="0">
                <a:solidFill>
                  <a:schemeClr val="accent1"/>
                </a:solidFill>
                <a:effectLst/>
              </a:rPr>
              <a:t>and an output air velocity lower than 51,5 m/s </a:t>
            </a:r>
            <a:r>
              <a:rPr lang="en-GB" sz="2400" dirty="0" smtClean="0">
                <a:effectLst/>
                <a:sym typeface="Wingdings" panose="05000000000000000000" pitchFamily="2" charset="2"/>
              </a:rPr>
              <a:t> </a:t>
            </a:r>
            <a:r>
              <a:rPr lang="nl-NL" sz="2400" dirty="0" smtClean="0">
                <a:effectLst/>
                <a:sym typeface="Wingdings" panose="05000000000000000000" pitchFamily="2" charset="2"/>
              </a:rPr>
              <a:t>Mach factor is </a:t>
            </a:r>
            <a:r>
              <a:rPr lang="nl-NL" sz="2400" dirty="0" err="1" smtClean="0">
                <a:effectLst/>
                <a:sym typeface="Wingdings" panose="05000000000000000000" pitchFamily="2" charset="2"/>
              </a:rPr>
              <a:t>lower</a:t>
            </a:r>
            <a:r>
              <a:rPr lang="nl-NL" sz="2400" dirty="0" smtClean="0">
                <a:effectLst/>
                <a:sym typeface="Wingdings" panose="05000000000000000000" pitchFamily="2" charset="2"/>
              </a:rPr>
              <a:t> </a:t>
            </a:r>
            <a:r>
              <a:rPr lang="nl-NL" sz="2400" dirty="0" err="1" smtClean="0">
                <a:effectLst/>
                <a:sym typeface="Wingdings" panose="05000000000000000000" pitchFamily="2" charset="2"/>
              </a:rPr>
              <a:t>than</a:t>
            </a:r>
            <a:r>
              <a:rPr lang="nl-NL" sz="2400" dirty="0" smtClean="0">
                <a:effectLst/>
                <a:sym typeface="Wingdings" panose="05000000000000000000" pitchFamily="2" charset="2"/>
              </a:rPr>
              <a:t> 0.15 and </a:t>
            </a:r>
            <a:r>
              <a:rPr lang="nl-NL" sz="2400" dirty="0" err="1" smtClean="0">
                <a:effectLst/>
                <a:sym typeface="Wingdings" panose="05000000000000000000" pitchFamily="2" charset="2"/>
              </a:rPr>
              <a:t>thus</a:t>
            </a:r>
            <a:r>
              <a:rPr lang="nl-NL" sz="2400" dirty="0" smtClean="0">
                <a:effectLst/>
                <a:sym typeface="Wingdings" panose="05000000000000000000" pitchFamily="2" charset="2"/>
              </a:rPr>
              <a:t> (cf. ISO 5801) </a:t>
            </a:r>
            <a:r>
              <a:rPr lang="nl-NL" sz="2400" dirty="0" err="1" smtClean="0">
                <a:effectLst/>
                <a:sym typeface="Wingdings" panose="05000000000000000000" pitchFamily="2" charset="2"/>
              </a:rPr>
              <a:t>needs</a:t>
            </a:r>
            <a:r>
              <a:rPr lang="nl-NL" sz="2400" dirty="0" smtClean="0">
                <a:effectLst/>
                <a:sym typeface="Wingdings" panose="05000000000000000000" pitchFamily="2" charset="2"/>
              </a:rPr>
              <a:t> </a:t>
            </a:r>
            <a:r>
              <a:rPr lang="nl-NL" sz="2400" dirty="0" err="1" smtClean="0">
                <a:effectLst/>
                <a:sym typeface="Wingdings" panose="05000000000000000000" pitchFamily="2" charset="2"/>
              </a:rPr>
              <a:t>not</a:t>
            </a:r>
            <a:r>
              <a:rPr lang="nl-NL" sz="2400" dirty="0" smtClean="0">
                <a:effectLst/>
                <a:sym typeface="Wingdings" panose="05000000000000000000" pitchFamily="2" charset="2"/>
              </a:rPr>
              <a:t> </a:t>
            </a:r>
            <a:r>
              <a:rPr lang="nl-NL" sz="2400" dirty="0" err="1" smtClean="0">
                <a:effectLst/>
                <a:sym typeface="Wingdings" panose="05000000000000000000" pitchFamily="2" charset="2"/>
              </a:rPr>
              <a:t>to</a:t>
            </a:r>
            <a:r>
              <a:rPr lang="nl-NL" sz="2400" dirty="0" smtClean="0">
                <a:effectLst/>
                <a:sym typeface="Wingdings" panose="05000000000000000000" pitchFamily="2" charset="2"/>
              </a:rPr>
              <a:t> </a:t>
            </a:r>
            <a:r>
              <a:rPr lang="nl-NL" sz="2400" dirty="0" err="1" smtClean="0">
                <a:effectLst/>
                <a:sym typeface="Wingdings" panose="05000000000000000000" pitchFamily="2" charset="2"/>
              </a:rPr>
              <a:t>be</a:t>
            </a:r>
            <a:r>
              <a:rPr lang="nl-NL" sz="2400" dirty="0" smtClean="0">
                <a:effectLst/>
                <a:sym typeface="Wingdings" panose="05000000000000000000" pitchFamily="2" charset="2"/>
              </a:rPr>
              <a:t> taken </a:t>
            </a:r>
            <a:r>
              <a:rPr lang="nl-NL" sz="2400" dirty="0" err="1" smtClean="0">
                <a:effectLst/>
                <a:sym typeface="Wingdings" panose="05000000000000000000" pitchFamily="2" charset="2"/>
              </a:rPr>
              <a:t>into</a:t>
            </a:r>
            <a:r>
              <a:rPr lang="nl-NL" sz="2400" dirty="0" smtClean="0">
                <a:effectLst/>
                <a:sym typeface="Wingdings" panose="05000000000000000000" pitchFamily="2" charset="2"/>
              </a:rPr>
              <a:t> account (</a:t>
            </a:r>
            <a:r>
              <a:rPr lang="nl-NL" sz="2400" dirty="0" err="1" smtClean="0">
                <a:effectLst/>
                <a:sym typeface="Wingdings" panose="05000000000000000000" pitchFamily="2" charset="2"/>
              </a:rPr>
              <a:t>simplification</a:t>
            </a:r>
            <a:r>
              <a:rPr lang="nl-NL" sz="2400" dirty="0" smtClean="0">
                <a:effectLst/>
                <a:sym typeface="Wingdings" panose="05000000000000000000" pitchFamily="2" charset="2"/>
              </a:rPr>
              <a:t> of </a:t>
            </a:r>
            <a:r>
              <a:rPr lang="nl-NL" sz="2400" dirty="0" err="1" smtClean="0">
                <a:effectLst/>
                <a:sym typeface="Wingdings" panose="05000000000000000000" pitchFamily="2" charset="2"/>
              </a:rPr>
              <a:t>current</a:t>
            </a:r>
            <a:r>
              <a:rPr lang="nl-NL" sz="2400" dirty="0" smtClean="0">
                <a:effectLst/>
                <a:sym typeface="Wingdings" panose="05000000000000000000" pitchFamily="2" charset="2"/>
              </a:rPr>
              <a:t> </a:t>
            </a:r>
            <a:r>
              <a:rPr lang="nl-NL" sz="2400" dirty="0" err="1" smtClean="0">
                <a:effectLst/>
                <a:sym typeface="Wingdings" panose="05000000000000000000" pitchFamily="2" charset="2"/>
              </a:rPr>
              <a:t>regulation</a:t>
            </a:r>
            <a:r>
              <a:rPr lang="nl-NL" sz="2400" dirty="0" smtClean="0">
                <a:effectLst/>
                <a:sym typeface="Wingdings" panose="05000000000000000000" pitchFamily="2" charset="2"/>
              </a:rPr>
              <a:t>, Annex II)</a:t>
            </a:r>
          </a:p>
          <a:p>
            <a:pPr>
              <a:spcBef>
                <a:spcPts val="1800"/>
              </a:spcBef>
            </a:pPr>
            <a:r>
              <a:rPr lang="nl-NL" sz="2400" dirty="0" smtClean="0">
                <a:sym typeface="Wingdings" panose="05000000000000000000" pitchFamily="2" charset="2"/>
              </a:rPr>
              <a:t>Electric power </a:t>
            </a:r>
            <a:r>
              <a:rPr lang="nl-NL" sz="2400" b="1" dirty="0" smtClean="0">
                <a:solidFill>
                  <a:schemeClr val="accent1"/>
                </a:solidFill>
                <a:sym typeface="Wingdings" panose="05000000000000000000" pitchFamily="2" charset="2"/>
              </a:rPr>
              <a:t>input</a:t>
            </a:r>
            <a:r>
              <a:rPr lang="nl-NL" sz="2400" dirty="0" smtClean="0">
                <a:sym typeface="Wingdings" panose="05000000000000000000" pitchFamily="2" charset="2"/>
              </a:rPr>
              <a:t> </a:t>
            </a:r>
            <a:r>
              <a:rPr lang="nl-NL" sz="2400" dirty="0" err="1" smtClean="0">
                <a:sym typeface="Wingdings" panose="05000000000000000000" pitchFamily="2" charset="2"/>
              </a:rPr>
              <a:t>to</a:t>
            </a:r>
            <a:r>
              <a:rPr lang="nl-NL" sz="2400" dirty="0" smtClean="0">
                <a:sym typeface="Wingdings" panose="05000000000000000000" pitchFamily="2" charset="2"/>
              </a:rPr>
              <a:t> </a:t>
            </a:r>
            <a:r>
              <a:rPr lang="nl-NL" sz="2400" dirty="0" err="1" smtClean="0">
                <a:sym typeface="Wingdings" panose="05000000000000000000" pitchFamily="2" charset="2"/>
              </a:rPr>
              <a:t>define</a:t>
            </a:r>
            <a:r>
              <a:rPr lang="nl-NL" sz="2400" dirty="0" smtClean="0">
                <a:sym typeface="Wingdings" panose="05000000000000000000" pitchFamily="2" charset="2"/>
              </a:rPr>
              <a:t> scope is </a:t>
            </a:r>
            <a:r>
              <a:rPr lang="nl-NL" sz="2400" dirty="0" err="1" smtClean="0">
                <a:sym typeface="Wingdings" panose="05000000000000000000" pitchFamily="2" charset="2"/>
              </a:rPr>
              <a:t>not</a:t>
            </a:r>
            <a:r>
              <a:rPr lang="nl-NL" sz="2400" dirty="0" smtClean="0">
                <a:sym typeface="Wingdings" panose="05000000000000000000" pitchFamily="2" charset="2"/>
              </a:rPr>
              <a:t> </a:t>
            </a:r>
            <a:r>
              <a:rPr lang="nl-NL" sz="2400" dirty="0" err="1" smtClean="0">
                <a:sym typeface="Wingdings" panose="05000000000000000000" pitchFamily="2" charset="2"/>
              </a:rPr>
              <a:t>normal</a:t>
            </a:r>
            <a:r>
              <a:rPr lang="nl-NL" sz="2400" dirty="0" smtClean="0">
                <a:sym typeface="Wingdings" panose="05000000000000000000" pitchFamily="2" charset="2"/>
              </a:rPr>
              <a:t>; </a:t>
            </a:r>
            <a:r>
              <a:rPr lang="nl-NL" sz="2400" dirty="0" err="1" smtClean="0">
                <a:sym typeface="Wingdings" panose="05000000000000000000" pitchFamily="2" charset="2"/>
              </a:rPr>
              <a:t>usually</a:t>
            </a:r>
            <a:r>
              <a:rPr lang="nl-NL" sz="2400" dirty="0" smtClean="0">
                <a:sym typeface="Wingdings" panose="05000000000000000000" pitchFamily="2" charset="2"/>
              </a:rPr>
              <a:t> power </a:t>
            </a:r>
            <a:r>
              <a:rPr lang="nl-NL" sz="2400" b="1" dirty="0" smtClean="0">
                <a:solidFill>
                  <a:schemeClr val="accent1"/>
                </a:solidFill>
                <a:sym typeface="Wingdings" panose="05000000000000000000" pitchFamily="2" charset="2"/>
              </a:rPr>
              <a:t>output</a:t>
            </a:r>
            <a:r>
              <a:rPr lang="nl-NL" sz="2400" dirty="0" smtClean="0">
                <a:sym typeface="Wingdings" panose="05000000000000000000" pitchFamily="2" charset="2"/>
              </a:rPr>
              <a:t> (e.g. air power, </a:t>
            </a:r>
            <a:r>
              <a:rPr lang="el-GR" sz="2400" dirty="0" smtClean="0">
                <a:sym typeface="Wingdings" panose="05000000000000000000" pitchFamily="2" charset="2"/>
              </a:rPr>
              <a:t>Δ</a:t>
            </a:r>
            <a:r>
              <a:rPr lang="nl-NL" sz="2400" dirty="0" smtClean="0">
                <a:sym typeface="Wingdings" panose="05000000000000000000" pitchFamily="2" charset="2"/>
              </a:rPr>
              <a:t>p * </a:t>
            </a:r>
            <a:r>
              <a:rPr lang="nl-NL" sz="2400" dirty="0" err="1" smtClean="0">
                <a:sym typeface="Wingdings" panose="05000000000000000000" pitchFamily="2" charset="2"/>
              </a:rPr>
              <a:t>qv</a:t>
            </a:r>
            <a:r>
              <a:rPr lang="nl-NL" sz="2400" dirty="0" smtClean="0">
                <a:sym typeface="Wingdings" panose="05000000000000000000" pitchFamily="2" charset="2"/>
              </a:rPr>
              <a:t>, </a:t>
            </a:r>
            <a:r>
              <a:rPr lang="nl-NL" sz="2400" dirty="0" err="1" smtClean="0">
                <a:sym typeface="Wingdings" panose="05000000000000000000" pitchFamily="2" charset="2"/>
              </a:rPr>
              <a:t>between</a:t>
            </a:r>
            <a:r>
              <a:rPr lang="nl-NL" sz="2400" dirty="0" smtClean="0">
                <a:sym typeface="Wingdings" panose="05000000000000000000" pitchFamily="2" charset="2"/>
              </a:rPr>
              <a:t> 50 W and 400 kW)</a:t>
            </a:r>
            <a:endParaRPr lang="nl-NL" sz="2400" dirty="0" smtClean="0"/>
          </a:p>
          <a:p>
            <a:pPr>
              <a:spcBef>
                <a:spcPts val="1800"/>
              </a:spcBef>
            </a:pPr>
            <a:r>
              <a:rPr lang="nl-NL" sz="2400" dirty="0" smtClean="0"/>
              <a:t>The </a:t>
            </a:r>
            <a:r>
              <a:rPr lang="nl-NL" sz="2400" dirty="0" err="1" smtClean="0"/>
              <a:t>description</a:t>
            </a:r>
            <a:r>
              <a:rPr lang="nl-NL" sz="2400" dirty="0" smtClean="0"/>
              <a:t> of fan types was </a:t>
            </a:r>
            <a:r>
              <a:rPr lang="nl-NL" sz="2400" dirty="0" err="1" smtClean="0"/>
              <a:t>added</a:t>
            </a:r>
            <a:r>
              <a:rPr lang="nl-NL" sz="2400" dirty="0" smtClean="0"/>
              <a:t> </a:t>
            </a:r>
            <a:r>
              <a:rPr lang="nl-NL" sz="2400" dirty="0" err="1" smtClean="0"/>
              <a:t>to</a:t>
            </a:r>
            <a:r>
              <a:rPr lang="nl-NL" sz="2400" dirty="0" smtClean="0"/>
              <a:t> have a more compact tekst (</a:t>
            </a:r>
            <a:r>
              <a:rPr lang="nl-NL" sz="2400" dirty="0" err="1" smtClean="0"/>
              <a:t>already</a:t>
            </a:r>
            <a:r>
              <a:rPr lang="nl-NL" sz="2400" dirty="0" smtClean="0"/>
              <a:t> </a:t>
            </a:r>
            <a:r>
              <a:rPr lang="nl-NL" sz="2400" dirty="0" err="1" smtClean="0"/>
              <a:t>many</a:t>
            </a:r>
            <a:r>
              <a:rPr lang="nl-NL" sz="2400" dirty="0" smtClean="0"/>
              <a:t> </a:t>
            </a:r>
            <a:r>
              <a:rPr lang="nl-NL" sz="2400" dirty="0" err="1" smtClean="0"/>
              <a:t>definitions</a:t>
            </a:r>
            <a:r>
              <a:rPr lang="nl-NL" sz="2400" dirty="0" smtClean="0"/>
              <a:t>)</a:t>
            </a:r>
          </a:p>
          <a:p>
            <a:pPr>
              <a:spcBef>
                <a:spcPts val="18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20</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987092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2.2 (and 2.3)</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539611549"/>
              </p:ext>
            </p:extLst>
          </p:nvPr>
        </p:nvGraphicFramePr>
        <p:xfrm>
          <a:off x="683568" y="1412776"/>
          <a:ext cx="7804228" cy="5102718"/>
        </p:xfrm>
        <a:graphic>
          <a:graphicData uri="http://schemas.openxmlformats.org/drawingml/2006/table">
            <a:tbl>
              <a:tblPr firstRow="1" firstCol="1" bandRow="1">
                <a:tableStyleId>{5C22544A-7EE6-4342-B048-85BDC9FD1C3A}</a:tableStyleId>
              </a:tblPr>
              <a:tblGrid>
                <a:gridCol w="3902114"/>
                <a:gridCol w="3902114"/>
              </a:tblGrid>
              <a:tr h="1467880">
                <a:tc>
                  <a:txBody>
                    <a:bodyPr/>
                    <a:lstStyle/>
                    <a:p>
                      <a:pPr>
                        <a:lnSpc>
                          <a:spcPct val="115000"/>
                        </a:lnSpc>
                        <a:spcAft>
                          <a:spcPts val="0"/>
                        </a:spcAft>
                      </a:pPr>
                      <a:r>
                        <a:rPr lang="en-GB" sz="1600" b="0" dirty="0">
                          <a:solidFill>
                            <a:schemeClr val="tx1"/>
                          </a:solidFill>
                          <a:effectLst/>
                        </a:rPr>
                        <a:t> </a:t>
                      </a:r>
                      <a:endParaRPr lang="en-GB" sz="1600" b="0" dirty="0">
                        <a:solidFill>
                          <a:schemeClr val="tx1"/>
                        </a:solidFill>
                        <a:effectLst/>
                        <a:latin typeface="Calibri"/>
                        <a:ea typeface="Calibri"/>
                        <a:cs typeface="Times New Roman"/>
                      </a:endParaRPr>
                    </a:p>
                  </a:txBody>
                  <a:tcPr marL="55045" marR="55045" marT="0" marB="0" anchor="b"/>
                </a:tc>
                <a:tc>
                  <a:txBody>
                    <a:bodyPr/>
                    <a:lstStyle/>
                    <a:p>
                      <a:pPr algn="just">
                        <a:lnSpc>
                          <a:spcPct val="115000"/>
                        </a:lnSpc>
                        <a:spcAft>
                          <a:spcPts val="0"/>
                        </a:spcAft>
                      </a:pPr>
                      <a:r>
                        <a:rPr lang="en-GB" sz="1600" b="0" dirty="0">
                          <a:solidFill>
                            <a:schemeClr val="tx1"/>
                          </a:solidFill>
                          <a:effectLst/>
                        </a:rPr>
                        <a:t>2. ' </a:t>
                      </a:r>
                      <a:r>
                        <a:rPr lang="en-GB" sz="1600" b="0" dirty="0" err="1">
                          <a:solidFill>
                            <a:schemeClr val="tx1"/>
                          </a:solidFill>
                          <a:effectLst/>
                        </a:rPr>
                        <a:t>bep</a:t>
                      </a:r>
                      <a:r>
                        <a:rPr lang="en-GB" sz="1600" b="0" dirty="0">
                          <a:solidFill>
                            <a:schemeClr val="tx1"/>
                          </a:solidFill>
                          <a:effectLst/>
                        </a:rPr>
                        <a:t>' is the best energy efficiency point for fan operation, as declared by the manufacturer and specified by the applicable fan speed, expressed in rounds per minute (rpm);   </a:t>
                      </a:r>
                      <a:endParaRPr lang="en-GB" sz="1600" b="0" dirty="0">
                        <a:solidFill>
                          <a:schemeClr val="tx1"/>
                        </a:solidFill>
                        <a:effectLst/>
                        <a:latin typeface="Calibri"/>
                        <a:ea typeface="Calibri"/>
                        <a:cs typeface="Times New Roman"/>
                      </a:endParaRPr>
                    </a:p>
                  </a:txBody>
                  <a:tcPr marL="55045" marR="55045" marT="0" marB="0">
                    <a:solidFill>
                      <a:schemeClr val="bg1">
                        <a:lumMod val="95000"/>
                      </a:schemeClr>
                    </a:solidFill>
                  </a:tcPr>
                </a:tc>
              </a:tr>
              <a:tr h="1441040">
                <a:tc>
                  <a:txBody>
                    <a:bodyPr/>
                    <a:lstStyle/>
                    <a:p>
                      <a:pPr algn="just">
                        <a:lnSpc>
                          <a:spcPct val="115000"/>
                        </a:lnSpc>
                        <a:spcAft>
                          <a:spcPts val="0"/>
                        </a:spcAft>
                      </a:pPr>
                      <a:r>
                        <a:rPr lang="en-GB" sz="1600">
                          <a:effectLst/>
                        </a:rPr>
                        <a:t>— is designed for use with or equipped with an electrical motor  with  an  electric input  power  between 125 W and  500 kW  (≥ 125 W  and  ≤ 500 kW) to  drive the impeller at its optimum energy efficiency point,</a:t>
                      </a:r>
                      <a:endParaRPr lang="en-GB" sz="1600">
                        <a:effectLst/>
                        <a:latin typeface="Calibri"/>
                        <a:ea typeface="Calibri"/>
                        <a:cs typeface="Times New Roman"/>
                      </a:endParaRPr>
                    </a:p>
                  </a:txBody>
                  <a:tcPr marL="55045" marR="55045" marT="0" marB="0"/>
                </a:tc>
                <a:tc>
                  <a:txBody>
                    <a:bodyPr/>
                    <a:lstStyle/>
                    <a:p>
                      <a:pPr>
                        <a:lnSpc>
                          <a:spcPct val="115000"/>
                        </a:lnSpc>
                      </a:pPr>
                      <a:r>
                        <a:rPr lang="nl-NL" sz="1600" i="1" dirty="0" err="1" smtClean="0">
                          <a:effectLst/>
                          <a:latin typeface="Calibri"/>
                        </a:rPr>
                        <a:t>Included</a:t>
                      </a:r>
                      <a:r>
                        <a:rPr lang="nl-NL" sz="1600" i="1" dirty="0" smtClean="0">
                          <a:effectLst/>
                          <a:latin typeface="Calibri"/>
                        </a:rPr>
                        <a:t> </a:t>
                      </a:r>
                      <a:r>
                        <a:rPr lang="nl-NL" sz="1600" i="1" dirty="0" err="1" smtClean="0">
                          <a:effectLst/>
                          <a:latin typeface="Calibri"/>
                        </a:rPr>
                        <a:t>above</a:t>
                      </a:r>
                      <a:endParaRPr lang="en-GB" sz="1600" i="1" dirty="0">
                        <a:effectLst/>
                        <a:latin typeface="Calibri"/>
                      </a:endParaRPr>
                    </a:p>
                  </a:txBody>
                  <a:tcPr marL="55045" marR="55045" marT="0" marB="0" anchor="b"/>
                </a:tc>
              </a:tr>
              <a:tr h="244647">
                <a:tc>
                  <a:txBody>
                    <a:bodyPr/>
                    <a:lstStyle/>
                    <a:p>
                      <a:pPr algn="just">
                        <a:lnSpc>
                          <a:spcPct val="115000"/>
                        </a:lnSpc>
                        <a:spcAft>
                          <a:spcPts val="0"/>
                        </a:spcAft>
                      </a:pPr>
                      <a:r>
                        <a:rPr lang="en-GB" sz="1600">
                          <a:effectLst/>
                        </a:rPr>
                        <a:t>— is an axial fan, centrifugal fan, cross flow fan or mixed flow fan,</a:t>
                      </a:r>
                      <a:endParaRPr lang="en-GB" sz="1600">
                        <a:effectLst/>
                        <a:latin typeface="Calibri"/>
                        <a:ea typeface="Calibri"/>
                        <a:cs typeface="Times New Roman"/>
                      </a:endParaRPr>
                    </a:p>
                  </a:txBody>
                  <a:tcPr marL="55045" marR="55045" marT="0" marB="0"/>
                </a:tc>
                <a:tc>
                  <a:txBody>
                    <a:bodyPr/>
                    <a:lstStyle/>
                    <a:p>
                      <a:pPr algn="just">
                        <a:lnSpc>
                          <a:spcPct val="115000"/>
                        </a:lnSpc>
                        <a:spcAft>
                          <a:spcPts val="0"/>
                        </a:spcAft>
                      </a:pPr>
                      <a:r>
                        <a:rPr lang="en-GB" sz="1600" i="1" dirty="0">
                          <a:effectLst/>
                        </a:rPr>
                        <a:t> </a:t>
                      </a:r>
                      <a:r>
                        <a:rPr lang="en-GB" sz="1600" i="1" dirty="0" smtClean="0">
                          <a:effectLst/>
                        </a:rPr>
                        <a:t>included above</a:t>
                      </a:r>
                      <a:endParaRPr lang="en-GB" sz="1600" i="1" dirty="0">
                        <a:effectLst/>
                        <a:latin typeface="Calibri"/>
                        <a:ea typeface="Calibri"/>
                        <a:cs typeface="Times New Roman"/>
                      </a:endParaRPr>
                    </a:p>
                  </a:txBody>
                  <a:tcPr marL="55045" marR="55045" marT="0" marB="0"/>
                </a:tc>
              </a:tr>
              <a:tr h="366970">
                <a:tc>
                  <a:txBody>
                    <a:bodyPr/>
                    <a:lstStyle/>
                    <a:p>
                      <a:pPr algn="just">
                        <a:lnSpc>
                          <a:spcPct val="115000"/>
                        </a:lnSpc>
                        <a:spcAft>
                          <a:spcPts val="0"/>
                        </a:spcAft>
                      </a:pPr>
                      <a:r>
                        <a:rPr lang="en-GB" sz="1600">
                          <a:effectLst/>
                        </a:rPr>
                        <a:t>— may  or  may  not  be  equipped  with  a  motor  when placed on the market or put into service;</a:t>
                      </a:r>
                      <a:endParaRPr lang="en-GB" sz="1600">
                        <a:effectLst/>
                        <a:latin typeface="Calibri"/>
                        <a:ea typeface="Calibri"/>
                        <a:cs typeface="Times New Roman"/>
                      </a:endParaRPr>
                    </a:p>
                  </a:txBody>
                  <a:tcPr marL="55045" marR="55045" marT="0" marB="0"/>
                </a:tc>
                <a:tc>
                  <a:txBody>
                    <a:bodyPr/>
                    <a:lstStyle/>
                    <a:p>
                      <a:pPr algn="just">
                        <a:lnSpc>
                          <a:spcPct val="115000"/>
                        </a:lnSpc>
                        <a:spcAft>
                          <a:spcPts val="0"/>
                        </a:spcAft>
                      </a:pPr>
                      <a:r>
                        <a:rPr lang="en-GB" sz="1600" i="1" dirty="0">
                          <a:effectLst/>
                        </a:rPr>
                        <a:t> </a:t>
                      </a:r>
                      <a:r>
                        <a:rPr lang="en-GB" sz="1600" i="1" dirty="0" smtClean="0">
                          <a:effectLst/>
                        </a:rPr>
                        <a:t>no longer applicable</a:t>
                      </a:r>
                      <a:endParaRPr lang="en-GB" sz="1600" i="1" dirty="0">
                        <a:effectLst/>
                        <a:latin typeface="Calibri"/>
                        <a:ea typeface="Calibri"/>
                        <a:cs typeface="Times New Roman"/>
                      </a:endParaRPr>
                    </a:p>
                  </a:txBody>
                  <a:tcPr marL="55045" marR="55045" marT="0" marB="0"/>
                </a:tc>
              </a:tr>
              <a:tr h="489293">
                <a:tc>
                  <a:txBody>
                    <a:bodyPr/>
                    <a:lstStyle/>
                    <a:p>
                      <a:pPr algn="just">
                        <a:lnSpc>
                          <a:spcPct val="115000"/>
                        </a:lnSpc>
                        <a:spcAft>
                          <a:spcPts val="0"/>
                        </a:spcAft>
                      </a:pPr>
                      <a:r>
                        <a:rPr lang="en-GB" sz="1600">
                          <a:effectLst/>
                        </a:rPr>
                        <a:t>2.  ‘Impeller’ means the part of the fan that is imparting energy into the gas flow and is also known as the fan wheel;</a:t>
                      </a:r>
                      <a:endParaRPr lang="en-GB" sz="1600">
                        <a:effectLst/>
                        <a:latin typeface="Calibri"/>
                        <a:ea typeface="Calibri"/>
                        <a:cs typeface="Times New Roman"/>
                      </a:endParaRPr>
                    </a:p>
                  </a:txBody>
                  <a:tcPr marL="55045" marR="55045" marT="0" marB="0"/>
                </a:tc>
                <a:tc>
                  <a:txBody>
                    <a:bodyPr/>
                    <a:lstStyle/>
                    <a:p>
                      <a:pPr algn="just">
                        <a:lnSpc>
                          <a:spcPct val="115000"/>
                        </a:lnSpc>
                        <a:spcAft>
                          <a:spcPts val="0"/>
                        </a:spcAft>
                      </a:pPr>
                      <a:r>
                        <a:rPr lang="en-GB" sz="1600" dirty="0" smtClean="0">
                          <a:effectLst/>
                        </a:rPr>
                        <a:t>3.  ‘Impeller’ means the part of the fan that is imparting energy into the gas flow and is also known as the fan wheel;</a:t>
                      </a:r>
                      <a:endParaRPr lang="en-GB" sz="1600" dirty="0">
                        <a:effectLst/>
                        <a:latin typeface="Calibri"/>
                        <a:ea typeface="Calibri"/>
                        <a:cs typeface="Times New Roman"/>
                      </a:endParaRPr>
                    </a:p>
                  </a:txBody>
                  <a:tcPr marL="55045" marR="55045" marT="0" marB="0"/>
                </a:tc>
              </a:tr>
            </a:tbl>
          </a:graphicData>
        </a:graphic>
      </p:graphicFrame>
      <p:sp>
        <p:nvSpPr>
          <p:cNvPr id="4" name="Freeform 3"/>
          <p:cNvSpPr>
            <a:spLocks/>
          </p:cNvSpPr>
          <p:nvPr/>
        </p:nvSpPr>
        <p:spPr bwMode="auto">
          <a:xfrm>
            <a:off x="2925763" y="7373938"/>
            <a:ext cx="0" cy="0"/>
          </a:xfrm>
          <a:custGeom>
            <a:avLst/>
            <a:gdLst/>
            <a:ahLst/>
            <a:cxnLst>
              <a:cxn ang="0">
                <a:pos x="0" y="0"/>
              </a:cxn>
              <a:cxn ang="0">
                <a:pos x="0" y="0"/>
              </a:cxn>
            </a:cxnLst>
            <a:rect l="0" t="0" r="r" b="b"/>
            <a:pathLst>
              <a:path>
                <a:moveTo>
                  <a:pt x="0" y="0"/>
                </a:moveTo>
                <a:lnTo>
                  <a:pt x="0" y="0"/>
                </a:lnTo>
              </a:path>
            </a:pathLst>
          </a:custGeom>
          <a:noFill/>
          <a:ln w="1270">
            <a:solidFill>
              <a:srgbClr val="2D2B2D"/>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 name="Date Placeholder 3"/>
          <p:cNvSpPr>
            <a:spLocks noGrp="1"/>
          </p:cNvSpPr>
          <p:nvPr>
            <p:ph type="dt" sz="half" idx="10"/>
          </p:nvPr>
        </p:nvSpPr>
        <p:spPr>
          <a:xfrm>
            <a:off x="457200" y="645160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451600"/>
            <a:ext cx="2133600" cy="365125"/>
          </a:xfrm>
        </p:spPr>
        <p:txBody>
          <a:bodyPr/>
          <a:lstStyle/>
          <a:p>
            <a:fld id="{441E8BA0-B3F7-4F21-B827-A23DC486D00B}" type="slidenum">
              <a:rPr lang="nl-NL" smtClean="0"/>
              <a:t>21</a:t>
            </a:fld>
            <a:endParaRPr lang="nl-NL" dirty="0"/>
          </a:p>
        </p:txBody>
      </p:sp>
      <p:sp>
        <p:nvSpPr>
          <p:cNvPr id="7" name="Footer Placeholder 4"/>
          <p:cNvSpPr>
            <a:spLocks noGrp="1"/>
          </p:cNvSpPr>
          <p:nvPr>
            <p:ph type="ftr" sz="quarter" idx="11"/>
          </p:nvPr>
        </p:nvSpPr>
        <p:spPr>
          <a:xfrm>
            <a:off x="3124200" y="645160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948958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2.2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p:txBody>
          <a:bodyPr>
            <a:normAutofit/>
          </a:bodyPr>
          <a:lstStyle/>
          <a:p>
            <a:pPr>
              <a:spcBef>
                <a:spcPts val="1200"/>
              </a:spcBef>
            </a:pPr>
            <a:r>
              <a:rPr lang="nl-NL" sz="2400" b="1" i="1" dirty="0" smtClean="0">
                <a:solidFill>
                  <a:schemeClr val="accent1"/>
                </a:solidFill>
              </a:rPr>
              <a:t>‘</a:t>
            </a:r>
            <a:r>
              <a:rPr lang="nl-NL" sz="2400" b="1" i="1" dirty="0" err="1" smtClean="0">
                <a:solidFill>
                  <a:schemeClr val="accent1"/>
                </a:solidFill>
              </a:rPr>
              <a:t>bep</a:t>
            </a:r>
            <a:r>
              <a:rPr lang="nl-NL" sz="2400" b="1" i="1" dirty="0" smtClean="0">
                <a:solidFill>
                  <a:schemeClr val="accent1"/>
                </a:solidFill>
              </a:rPr>
              <a:t>’ </a:t>
            </a:r>
            <a:r>
              <a:rPr lang="nl-NL" sz="2400" dirty="0" smtClean="0"/>
              <a:t>is </a:t>
            </a:r>
            <a:r>
              <a:rPr lang="nl-NL" sz="2400" dirty="0" err="1" smtClean="0"/>
              <a:t>shorter</a:t>
            </a:r>
            <a:r>
              <a:rPr lang="nl-NL" sz="2400" dirty="0" smtClean="0"/>
              <a:t> and </a:t>
            </a:r>
            <a:r>
              <a:rPr lang="nl-NL" sz="2400" dirty="0" err="1" smtClean="0"/>
              <a:t>also</a:t>
            </a:r>
            <a:r>
              <a:rPr lang="nl-NL" sz="2400" dirty="0" smtClean="0"/>
              <a:t> more common </a:t>
            </a:r>
            <a:r>
              <a:rPr lang="nl-NL" sz="2400" dirty="0" err="1" smtClean="0"/>
              <a:t>than</a:t>
            </a:r>
            <a:r>
              <a:rPr lang="nl-NL" sz="2400" dirty="0" smtClean="0"/>
              <a:t> ‘optimum energy efficiency point’. </a:t>
            </a:r>
          </a:p>
          <a:p>
            <a:pPr>
              <a:spcBef>
                <a:spcPts val="1200"/>
              </a:spcBef>
            </a:pPr>
            <a:r>
              <a:rPr lang="nl-NL" sz="2400" dirty="0" smtClean="0"/>
              <a:t>Question </a:t>
            </a:r>
            <a:r>
              <a:rPr lang="nl-NL" sz="2400" dirty="0" err="1" smtClean="0"/>
              <a:t>from</a:t>
            </a:r>
            <a:r>
              <a:rPr lang="nl-NL" sz="2400" dirty="0" smtClean="0"/>
              <a:t> </a:t>
            </a:r>
            <a:r>
              <a:rPr lang="nl-NL" sz="2400" dirty="0" err="1" smtClean="0"/>
              <a:t>standardisation</a:t>
            </a:r>
            <a:r>
              <a:rPr lang="nl-NL" sz="2400" dirty="0"/>
              <a:t> </a:t>
            </a:r>
            <a:r>
              <a:rPr lang="nl-NL" sz="2400" dirty="0" smtClean="0"/>
              <a:t>(</a:t>
            </a:r>
            <a:r>
              <a:rPr lang="nl-NL" sz="2400" dirty="0" err="1" smtClean="0"/>
              <a:t>Brivio</a:t>
            </a:r>
            <a:r>
              <a:rPr lang="nl-NL" sz="2400" dirty="0" smtClean="0"/>
              <a:t>): </a:t>
            </a:r>
            <a:r>
              <a:rPr lang="nl-NL" sz="2400" dirty="0" err="1" smtClean="0"/>
              <a:t>Should</a:t>
            </a:r>
            <a:r>
              <a:rPr lang="nl-NL" sz="2400" dirty="0" smtClean="0"/>
              <a:t> </a:t>
            </a:r>
            <a:r>
              <a:rPr lang="nl-NL" sz="2400" dirty="0" err="1" smtClean="0"/>
              <a:t>it</a:t>
            </a:r>
            <a:r>
              <a:rPr lang="nl-NL" sz="2400" dirty="0" smtClean="0"/>
              <a:t> </a:t>
            </a:r>
            <a:r>
              <a:rPr lang="nl-NL" sz="2400" dirty="0" err="1" smtClean="0"/>
              <a:t>be</a:t>
            </a:r>
            <a:r>
              <a:rPr lang="nl-NL" sz="2400" dirty="0" smtClean="0"/>
              <a:t> </a:t>
            </a:r>
            <a:r>
              <a:rPr lang="nl-NL" sz="2400" dirty="0" err="1" smtClean="0"/>
              <a:t>defined</a:t>
            </a:r>
            <a:r>
              <a:rPr lang="nl-NL" sz="2400" dirty="0" smtClean="0"/>
              <a:t> at the </a:t>
            </a:r>
            <a:r>
              <a:rPr lang="nl-NL" sz="2400" dirty="0" err="1" smtClean="0"/>
              <a:t>declared</a:t>
            </a:r>
            <a:r>
              <a:rPr lang="nl-NL" sz="2400" dirty="0" smtClean="0"/>
              <a:t> </a:t>
            </a:r>
            <a:r>
              <a:rPr lang="nl-NL" sz="2400" b="1" dirty="0" smtClean="0">
                <a:solidFill>
                  <a:schemeClr val="accent1"/>
                </a:solidFill>
              </a:rPr>
              <a:t>‘maximum’ speed </a:t>
            </a:r>
            <a:r>
              <a:rPr lang="nl-NL" sz="2400" dirty="0" smtClean="0"/>
              <a:t>(=speed </a:t>
            </a:r>
            <a:r>
              <a:rPr lang="nl-NL" sz="2400" dirty="0" err="1" smtClean="0"/>
              <a:t>beyond</a:t>
            </a:r>
            <a:r>
              <a:rPr lang="nl-NL" sz="2400" dirty="0" smtClean="0"/>
              <a:t> </a:t>
            </a:r>
            <a:r>
              <a:rPr lang="nl-NL" sz="2400" dirty="0" err="1" smtClean="0"/>
              <a:t>which</a:t>
            </a:r>
            <a:r>
              <a:rPr lang="nl-NL" sz="2400" dirty="0" smtClean="0"/>
              <a:t> </a:t>
            </a:r>
            <a:r>
              <a:rPr lang="nl-NL" sz="2400" dirty="0" err="1" smtClean="0"/>
              <a:t>manufacturer</a:t>
            </a:r>
            <a:r>
              <a:rPr lang="nl-NL" sz="2400" dirty="0" smtClean="0"/>
              <a:t> </a:t>
            </a:r>
            <a:r>
              <a:rPr lang="nl-NL" sz="2400" dirty="0" err="1" smtClean="0"/>
              <a:t>assumes</a:t>
            </a:r>
            <a:r>
              <a:rPr lang="nl-NL" sz="2400" dirty="0" smtClean="0"/>
              <a:t> no </a:t>
            </a:r>
            <a:r>
              <a:rPr lang="nl-NL" sz="2400" dirty="0" err="1" smtClean="0"/>
              <a:t>liability</a:t>
            </a:r>
            <a:r>
              <a:rPr lang="nl-NL" sz="2400" dirty="0" smtClean="0"/>
              <a:t>) or </a:t>
            </a:r>
            <a:r>
              <a:rPr lang="nl-NL" sz="2400" dirty="0" err="1" smtClean="0"/>
              <a:t>any</a:t>
            </a:r>
            <a:r>
              <a:rPr lang="nl-NL" sz="2400" dirty="0" smtClean="0"/>
              <a:t> point is </a:t>
            </a:r>
            <a:r>
              <a:rPr lang="nl-NL" sz="2400" dirty="0" err="1" smtClean="0"/>
              <a:t>allowed</a:t>
            </a:r>
            <a:r>
              <a:rPr lang="nl-NL" sz="2400" dirty="0" smtClean="0"/>
              <a:t>? </a:t>
            </a:r>
          </a:p>
          <a:p>
            <a:pPr>
              <a:spcBef>
                <a:spcPts val="1200"/>
              </a:spcBef>
            </a:pPr>
            <a:r>
              <a:rPr lang="nl-NL" sz="2400" dirty="0" smtClean="0"/>
              <a:t>Question </a:t>
            </a:r>
            <a:r>
              <a:rPr lang="nl-NL" sz="2400" dirty="0" err="1" smtClean="0"/>
              <a:t>for</a:t>
            </a:r>
            <a:r>
              <a:rPr lang="nl-NL" sz="2400" dirty="0" smtClean="0"/>
              <a:t> (</a:t>
            </a:r>
            <a:r>
              <a:rPr lang="nl-NL" sz="2400" dirty="0" err="1" smtClean="0"/>
              <a:t>probably</a:t>
            </a:r>
            <a:r>
              <a:rPr lang="nl-NL" sz="2400" dirty="0" smtClean="0"/>
              <a:t>) </a:t>
            </a:r>
            <a:r>
              <a:rPr lang="nl-NL" sz="2400" dirty="0" err="1" smtClean="0"/>
              <a:t>future</a:t>
            </a:r>
            <a:r>
              <a:rPr lang="nl-NL" sz="2400" dirty="0" smtClean="0"/>
              <a:t> </a:t>
            </a:r>
            <a:r>
              <a:rPr lang="nl-NL" sz="2400" dirty="0" err="1" smtClean="0"/>
              <a:t>standardisation</a:t>
            </a:r>
            <a:r>
              <a:rPr lang="nl-NL" sz="2400" dirty="0" smtClean="0"/>
              <a:t>: Fans </a:t>
            </a:r>
            <a:r>
              <a:rPr lang="nl-NL" sz="2400" dirty="0" err="1" smtClean="0"/>
              <a:t>use</a:t>
            </a:r>
            <a:r>
              <a:rPr lang="nl-NL" sz="2400" dirty="0" smtClean="0"/>
              <a:t> </a:t>
            </a:r>
            <a:r>
              <a:rPr lang="nl-NL" sz="2400" b="1" u="sng" dirty="0" err="1" smtClean="0">
                <a:solidFill>
                  <a:schemeClr val="accent1"/>
                </a:solidFill>
              </a:rPr>
              <a:t>strict</a:t>
            </a:r>
            <a:r>
              <a:rPr lang="nl-NL" sz="2400" b="1" u="sng" dirty="0" smtClean="0">
                <a:solidFill>
                  <a:schemeClr val="accent1"/>
                </a:solidFill>
              </a:rPr>
              <a:t> product approach</a:t>
            </a:r>
            <a:r>
              <a:rPr lang="nl-NL" sz="2400" dirty="0" smtClean="0">
                <a:solidFill>
                  <a:schemeClr val="accent1"/>
                </a:solidFill>
              </a:rPr>
              <a:t> </a:t>
            </a:r>
            <a:r>
              <a:rPr lang="nl-NL" sz="2400" dirty="0" smtClean="0"/>
              <a:t>(max. speed </a:t>
            </a:r>
            <a:r>
              <a:rPr lang="nl-NL" sz="2400" dirty="0" err="1" smtClean="0"/>
              <a:t>with</a:t>
            </a:r>
            <a:r>
              <a:rPr lang="nl-NL" sz="2400" dirty="0" smtClean="0"/>
              <a:t> different </a:t>
            </a:r>
            <a:r>
              <a:rPr lang="nl-NL" sz="2400" dirty="0" err="1" smtClean="0"/>
              <a:t>resistance</a:t>
            </a:r>
            <a:r>
              <a:rPr lang="nl-NL" sz="2400" dirty="0" smtClean="0"/>
              <a:t> </a:t>
            </a:r>
            <a:r>
              <a:rPr lang="nl-NL" sz="2400" dirty="0" err="1" smtClean="0"/>
              <a:t>to</a:t>
            </a:r>
            <a:r>
              <a:rPr lang="nl-NL" sz="2400" dirty="0" smtClean="0"/>
              <a:t> </a:t>
            </a:r>
            <a:r>
              <a:rPr lang="nl-NL" sz="2400" dirty="0" err="1" smtClean="0"/>
              <a:t>define</a:t>
            </a:r>
            <a:r>
              <a:rPr lang="nl-NL" sz="2400" dirty="0" smtClean="0"/>
              <a:t> operating point), </a:t>
            </a:r>
            <a:r>
              <a:rPr lang="nl-NL" sz="2400" dirty="0" err="1" smtClean="0"/>
              <a:t>like</a:t>
            </a:r>
            <a:r>
              <a:rPr lang="nl-NL" sz="2400" dirty="0" smtClean="0"/>
              <a:t> motors and </a:t>
            </a:r>
            <a:r>
              <a:rPr lang="nl-NL" sz="2400" dirty="0" err="1" smtClean="0"/>
              <a:t>VUs</a:t>
            </a:r>
            <a:r>
              <a:rPr lang="nl-NL" sz="2400" dirty="0" smtClean="0"/>
              <a:t>, but </a:t>
            </a:r>
            <a:r>
              <a:rPr lang="nl-NL" sz="2400" dirty="0" err="1" smtClean="0"/>
              <a:t>circulators</a:t>
            </a:r>
            <a:r>
              <a:rPr lang="nl-NL" sz="2400" dirty="0" smtClean="0"/>
              <a:t>, pumps, </a:t>
            </a:r>
            <a:r>
              <a:rPr lang="nl-NL" sz="2400" dirty="0" err="1" smtClean="0"/>
              <a:t>RACs</a:t>
            </a:r>
            <a:r>
              <a:rPr lang="nl-NL" sz="2400" dirty="0" smtClean="0"/>
              <a:t> </a:t>
            </a:r>
            <a:r>
              <a:rPr lang="nl-NL" sz="2400" dirty="0" err="1" smtClean="0"/>
              <a:t>use</a:t>
            </a:r>
            <a:r>
              <a:rPr lang="nl-NL" sz="2400" dirty="0" smtClean="0"/>
              <a:t> </a:t>
            </a:r>
            <a:r>
              <a:rPr lang="nl-NL" sz="2400" b="1" u="sng" dirty="0" err="1" smtClean="0">
                <a:solidFill>
                  <a:schemeClr val="accent1"/>
                </a:solidFill>
              </a:rPr>
              <a:t>extended</a:t>
            </a:r>
            <a:r>
              <a:rPr lang="nl-NL" sz="2400" b="1" u="sng" dirty="0" smtClean="0">
                <a:solidFill>
                  <a:schemeClr val="accent1"/>
                </a:solidFill>
              </a:rPr>
              <a:t> product approach </a:t>
            </a:r>
            <a:r>
              <a:rPr lang="nl-NL" sz="2400" dirty="0" smtClean="0"/>
              <a:t>(different </a:t>
            </a:r>
            <a:r>
              <a:rPr lang="nl-NL" sz="2400" dirty="0" err="1" smtClean="0"/>
              <a:t>rpm</a:t>
            </a:r>
            <a:r>
              <a:rPr lang="nl-NL" sz="2400" dirty="0" smtClean="0"/>
              <a:t> points </a:t>
            </a:r>
            <a:r>
              <a:rPr lang="nl-NL" sz="2400" dirty="0" err="1" smtClean="0"/>
              <a:t>to</a:t>
            </a:r>
            <a:r>
              <a:rPr lang="nl-NL" sz="2400" dirty="0" smtClean="0"/>
              <a:t> </a:t>
            </a:r>
            <a:r>
              <a:rPr lang="nl-NL" sz="2400" dirty="0" err="1" smtClean="0"/>
              <a:t>define</a:t>
            </a:r>
            <a:r>
              <a:rPr lang="nl-NL" sz="2400" dirty="0" smtClean="0"/>
              <a:t> part load, as is common </a:t>
            </a:r>
            <a:r>
              <a:rPr lang="nl-NL" sz="2400" dirty="0" err="1" smtClean="0"/>
              <a:t>for</a:t>
            </a:r>
            <a:r>
              <a:rPr lang="nl-NL" sz="2400" dirty="0" smtClean="0"/>
              <a:t> </a:t>
            </a:r>
            <a:r>
              <a:rPr lang="nl-NL" sz="2400" dirty="0" err="1" smtClean="0"/>
              <a:t>motor+VFD</a:t>
            </a:r>
            <a:r>
              <a:rPr lang="nl-NL" sz="2400" dirty="0" smtClean="0"/>
              <a:t>).  </a:t>
            </a:r>
            <a:r>
              <a:rPr lang="nl-NL" sz="2400" dirty="0" err="1" smtClean="0"/>
              <a:t>Covered</a:t>
            </a:r>
            <a:r>
              <a:rPr lang="nl-NL" sz="2400" dirty="0" smtClean="0"/>
              <a:t> </a:t>
            </a:r>
            <a:r>
              <a:rPr lang="nl-NL" sz="2400" dirty="0" err="1" smtClean="0"/>
              <a:t>by</a:t>
            </a:r>
            <a:r>
              <a:rPr lang="nl-NL" sz="2400" dirty="0" smtClean="0"/>
              <a:t> </a:t>
            </a:r>
            <a:r>
              <a:rPr lang="nl-NL" sz="2400" dirty="0" err="1" smtClean="0"/>
              <a:t>Mandate</a:t>
            </a:r>
            <a:r>
              <a:rPr lang="nl-NL" sz="2400" dirty="0" smtClean="0"/>
              <a:t> 500 (System Efficiency matrix)? </a:t>
            </a:r>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22</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872864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11300"/>
            <a:ext cx="917575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23</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258214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2.4 – 2.6</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187172367"/>
              </p:ext>
            </p:extLst>
          </p:nvPr>
        </p:nvGraphicFramePr>
        <p:xfrm>
          <a:off x="395535" y="1600200"/>
          <a:ext cx="8496944" cy="4355711"/>
        </p:xfrm>
        <a:graphic>
          <a:graphicData uri="http://schemas.openxmlformats.org/drawingml/2006/table">
            <a:tbl>
              <a:tblPr firstRow="1" firstCol="1" bandRow="1">
                <a:tableStyleId>{5C22544A-7EE6-4342-B048-85BDC9FD1C3A}</a:tableStyleId>
              </a:tblPr>
              <a:tblGrid>
                <a:gridCol w="2304257"/>
                <a:gridCol w="6192687"/>
              </a:tblGrid>
              <a:tr h="2425819">
                <a:tc>
                  <a:txBody>
                    <a:bodyPr/>
                    <a:lstStyle/>
                    <a:p>
                      <a:pPr algn="just">
                        <a:lnSpc>
                          <a:spcPct val="115000"/>
                        </a:lnSpc>
                        <a:spcAft>
                          <a:spcPts val="0"/>
                        </a:spcAft>
                      </a:pPr>
                      <a:r>
                        <a:rPr lang="en-GB" sz="1600" dirty="0">
                          <a:effectLst/>
                        </a:rPr>
                        <a:t> </a:t>
                      </a:r>
                      <a:r>
                        <a:rPr lang="en-GB" sz="1600" dirty="0" smtClean="0">
                          <a:effectLst/>
                        </a:rPr>
                        <a:t>moved from Annex II -&gt;</a:t>
                      </a:r>
                      <a:endParaRPr lang="en-GB" sz="1600" dirty="0">
                        <a:effectLst/>
                        <a:latin typeface="Calibri"/>
                        <a:ea typeface="Calibri"/>
                        <a:cs typeface="Times New Roman"/>
                      </a:endParaRPr>
                    </a:p>
                  </a:txBody>
                  <a:tcPr marL="41090" marR="41090" marT="0" marB="0"/>
                </a:tc>
                <a:tc>
                  <a:txBody>
                    <a:bodyPr/>
                    <a:lstStyle/>
                    <a:p>
                      <a:pPr algn="just">
                        <a:lnSpc>
                          <a:spcPct val="115000"/>
                        </a:lnSpc>
                        <a:spcAft>
                          <a:spcPts val="0"/>
                        </a:spcAft>
                      </a:pPr>
                      <a:r>
                        <a:rPr lang="en-GB" sz="1600" b="0" dirty="0" smtClean="0">
                          <a:solidFill>
                            <a:schemeClr val="tx1"/>
                          </a:solidFill>
                          <a:effectLst/>
                        </a:rPr>
                        <a:t>4.  </a:t>
                      </a:r>
                      <a:r>
                        <a:rPr lang="en-GB" sz="1600" b="0" dirty="0">
                          <a:solidFill>
                            <a:schemeClr val="tx1"/>
                          </a:solidFill>
                          <a:effectLst/>
                        </a:rPr>
                        <a:t>‘Stator’ is the stationary part of the fan which interacts with the air stream passing through the impeller and, within the geometrical air-stream envelope between defined fan inlet- and outlet sections, includes any part that may increase, and excludes any non-fan component that may decrease, the fan efficiency, following manufacturer's instruction. </a:t>
                      </a:r>
                      <a:r>
                        <a:rPr lang="en-GB" sz="1600" b="0" dirty="0" smtClean="0">
                          <a:solidFill>
                            <a:schemeClr val="tx1"/>
                          </a:solidFill>
                          <a:effectLst/>
                        </a:rPr>
                        <a:t>Instead </a:t>
                      </a:r>
                      <a:r>
                        <a:rPr lang="en-GB" sz="1600" b="0" dirty="0">
                          <a:solidFill>
                            <a:schemeClr val="tx1"/>
                          </a:solidFill>
                          <a:effectLst/>
                        </a:rPr>
                        <a:t>of the stator-component that is part of the product placed on the market, the manufacturer may use a geometrical equivalent </a:t>
                      </a:r>
                      <a:r>
                        <a:rPr lang="en-GB" sz="1600" b="0" dirty="0" smtClean="0">
                          <a:solidFill>
                            <a:srgbClr val="C00000"/>
                          </a:solidFill>
                          <a:effectLst/>
                        </a:rPr>
                        <a:t>(or a default orifice panel)</a:t>
                      </a:r>
                      <a:endParaRPr lang="en-GB" sz="1600" b="0" dirty="0">
                        <a:solidFill>
                          <a:srgbClr val="C00000"/>
                        </a:solidFill>
                        <a:effectLst/>
                        <a:latin typeface="Calibri"/>
                        <a:ea typeface="Calibri"/>
                        <a:cs typeface="Times New Roman"/>
                      </a:endParaRPr>
                    </a:p>
                  </a:txBody>
                  <a:tcPr marL="41090" marR="41090" marT="0" marB="0">
                    <a:solidFill>
                      <a:schemeClr val="bg1">
                        <a:lumMod val="95000"/>
                      </a:schemeClr>
                    </a:solidFill>
                  </a:tcPr>
                </a:tc>
              </a:tr>
              <a:tr h="456553">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600" dirty="0">
                          <a:effectLst/>
                        </a:rPr>
                        <a:t> </a:t>
                      </a:r>
                      <a:r>
                        <a:rPr lang="en-GB" sz="1600" dirty="0" smtClean="0">
                          <a:effectLst/>
                        </a:rPr>
                        <a:t> moved from Annex II -&gt;</a:t>
                      </a:r>
                      <a:endParaRPr lang="en-GB" sz="1600" dirty="0" smtClean="0">
                        <a:effectLst/>
                        <a:latin typeface="+mn-lt"/>
                        <a:ea typeface="Calibri"/>
                        <a:cs typeface="Times New Roman"/>
                      </a:endParaRPr>
                    </a:p>
                    <a:p>
                      <a:pPr>
                        <a:lnSpc>
                          <a:spcPct val="115000"/>
                        </a:lnSpc>
                        <a:spcAft>
                          <a:spcPts val="0"/>
                        </a:spcAft>
                      </a:pPr>
                      <a:endParaRPr lang="en-GB" sz="1600" dirty="0">
                        <a:effectLst/>
                        <a:latin typeface="Calibri"/>
                        <a:ea typeface="Calibri"/>
                        <a:cs typeface="Times New Roman"/>
                      </a:endParaRPr>
                    </a:p>
                  </a:txBody>
                  <a:tcPr marL="41090" marR="41090" marT="0" marB="0" anchor="b"/>
                </a:tc>
                <a:tc>
                  <a:txBody>
                    <a:bodyPr/>
                    <a:lstStyle/>
                    <a:p>
                      <a:pPr algn="just">
                        <a:lnSpc>
                          <a:spcPct val="115000"/>
                        </a:lnSpc>
                        <a:spcAft>
                          <a:spcPts val="0"/>
                        </a:spcAft>
                      </a:pPr>
                      <a:r>
                        <a:rPr lang="en-GB" sz="1600" dirty="0" smtClean="0">
                          <a:effectLst/>
                        </a:rPr>
                        <a:t>5. </a:t>
                      </a:r>
                      <a:r>
                        <a:rPr lang="en-GB" sz="1600" dirty="0">
                          <a:effectLst/>
                        </a:rPr>
                        <a:t>‘Transmission’ means a driving arrangement for a fan which is not ‘direct drive’ as defined above. Such driving arrangements may include transmissions using a belt-drive, gearbox or slipping coupling.</a:t>
                      </a:r>
                      <a:endParaRPr lang="en-GB" sz="1600" dirty="0">
                        <a:effectLst/>
                        <a:latin typeface="Calibri"/>
                        <a:ea typeface="Calibri"/>
                        <a:cs typeface="Times New Roman"/>
                      </a:endParaRPr>
                    </a:p>
                  </a:txBody>
                  <a:tcPr marL="41090" marR="41090" marT="0" marB="0"/>
                </a:tc>
              </a:tr>
              <a:tr h="456553">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600" dirty="0" smtClean="0">
                          <a:effectLst/>
                        </a:rPr>
                        <a:t> moved from Annex II -&gt;</a:t>
                      </a:r>
                      <a:endParaRPr lang="en-GB" sz="1600" dirty="0" smtClean="0">
                        <a:effectLst/>
                        <a:latin typeface="+mn-lt"/>
                        <a:ea typeface="Calibri"/>
                        <a:cs typeface="Times New Roman"/>
                      </a:endParaRPr>
                    </a:p>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41090" marR="41090" marT="0" marB="0" anchor="b"/>
                </a:tc>
                <a:tc>
                  <a:txBody>
                    <a:bodyPr/>
                    <a:lstStyle/>
                    <a:p>
                      <a:pPr algn="just">
                        <a:lnSpc>
                          <a:spcPct val="115000"/>
                        </a:lnSpc>
                        <a:spcAft>
                          <a:spcPts val="0"/>
                        </a:spcAft>
                      </a:pPr>
                      <a:r>
                        <a:rPr lang="en-GB" sz="1600" dirty="0" smtClean="0">
                          <a:effectLst/>
                        </a:rPr>
                        <a:t>6. </a:t>
                      </a:r>
                      <a:r>
                        <a:rPr lang="en-GB" sz="1600" dirty="0">
                          <a:effectLst/>
                        </a:rPr>
                        <a:t>‘Direct  drive’ means a driving arrangement for a fan where the impeller is fixed to the motor  shaft, either directly or with a co-axial coupling, and where the impeller speed is identical to the motor’s rotational speed.</a:t>
                      </a:r>
                      <a:endParaRPr lang="en-GB" sz="1600" dirty="0">
                        <a:effectLst/>
                        <a:latin typeface="Calibri"/>
                        <a:ea typeface="Calibri"/>
                        <a:cs typeface="Times New Roman"/>
                      </a:endParaRPr>
                    </a:p>
                  </a:txBody>
                  <a:tcPr marL="41090" marR="41090"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24</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49600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2.4-2.6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lnSpcReduction="10000"/>
          </a:bodyPr>
          <a:lstStyle/>
          <a:p>
            <a:pPr>
              <a:spcBef>
                <a:spcPts val="1200"/>
              </a:spcBef>
            </a:pPr>
            <a:r>
              <a:rPr lang="nl-NL" sz="2400" dirty="0" smtClean="0"/>
              <a:t>The </a:t>
            </a:r>
            <a:r>
              <a:rPr lang="nl-NL" sz="2400" dirty="0" err="1" smtClean="0"/>
              <a:t>definition</a:t>
            </a:r>
            <a:r>
              <a:rPr lang="nl-NL" sz="2400" dirty="0" smtClean="0"/>
              <a:t> of </a:t>
            </a:r>
            <a:r>
              <a:rPr lang="nl-NL" sz="2400" i="1" dirty="0" smtClean="0"/>
              <a:t>‘</a:t>
            </a:r>
            <a:r>
              <a:rPr lang="nl-NL" sz="2400" b="1" i="1" dirty="0" err="1" smtClean="0">
                <a:solidFill>
                  <a:schemeClr val="accent1"/>
                </a:solidFill>
              </a:rPr>
              <a:t>stator</a:t>
            </a:r>
            <a:r>
              <a:rPr lang="nl-NL" sz="2400" b="1" i="1" dirty="0" smtClean="0">
                <a:solidFill>
                  <a:schemeClr val="accent1"/>
                </a:solidFill>
              </a:rPr>
              <a:t>’ </a:t>
            </a:r>
            <a:r>
              <a:rPr lang="nl-NL" sz="2400" dirty="0" smtClean="0"/>
              <a:t>is </a:t>
            </a:r>
            <a:r>
              <a:rPr lang="nl-NL" sz="2400" dirty="0" err="1" smtClean="0"/>
              <a:t>derived</a:t>
            </a:r>
            <a:r>
              <a:rPr lang="nl-NL" sz="2400" dirty="0" smtClean="0"/>
              <a:t> </a:t>
            </a:r>
            <a:r>
              <a:rPr lang="nl-NL" sz="2400" dirty="0" err="1" smtClean="0"/>
              <a:t>from</a:t>
            </a:r>
            <a:r>
              <a:rPr lang="nl-NL" sz="2400" dirty="0" smtClean="0"/>
              <a:t> </a:t>
            </a:r>
            <a:r>
              <a:rPr lang="nl-NL" sz="2400" dirty="0" err="1" smtClean="0"/>
              <a:t>work</a:t>
            </a:r>
            <a:r>
              <a:rPr lang="nl-NL" sz="2400" dirty="0" smtClean="0"/>
              <a:t>-in-</a:t>
            </a:r>
            <a:r>
              <a:rPr lang="nl-NL" sz="2400" dirty="0" err="1" smtClean="0"/>
              <a:t>progress</a:t>
            </a:r>
            <a:r>
              <a:rPr lang="nl-NL" sz="2400" dirty="0" smtClean="0"/>
              <a:t> of TC156/WG17, the ISO 5801 test </a:t>
            </a:r>
            <a:r>
              <a:rPr lang="nl-NL" sz="2400" dirty="0" err="1" smtClean="0"/>
              <a:t>conditions</a:t>
            </a:r>
            <a:r>
              <a:rPr lang="nl-NL" sz="2400" dirty="0" smtClean="0"/>
              <a:t> (</a:t>
            </a:r>
            <a:r>
              <a:rPr lang="nl-NL" sz="2400" dirty="0" err="1" smtClean="0"/>
              <a:t>require</a:t>
            </a:r>
            <a:r>
              <a:rPr lang="nl-NL" sz="2400" dirty="0" smtClean="0"/>
              <a:t> a </a:t>
            </a:r>
            <a:r>
              <a:rPr lang="nl-NL" sz="2400" dirty="0" err="1" smtClean="0"/>
              <a:t>definition</a:t>
            </a:r>
            <a:r>
              <a:rPr lang="nl-NL" sz="2400" dirty="0" smtClean="0"/>
              <a:t> of ‘</a:t>
            </a:r>
            <a:r>
              <a:rPr lang="nl-NL" sz="2400" dirty="0" err="1" smtClean="0"/>
              <a:t>inlet</a:t>
            </a:r>
            <a:r>
              <a:rPr lang="nl-NL" sz="2400" dirty="0" smtClean="0"/>
              <a:t>’ and ‘outlet’) and takes </a:t>
            </a:r>
            <a:r>
              <a:rPr lang="nl-NL" sz="2400" dirty="0" err="1" smtClean="0"/>
              <a:t>into</a:t>
            </a:r>
            <a:r>
              <a:rPr lang="nl-NL" sz="2400" dirty="0" smtClean="0"/>
              <a:t> account </a:t>
            </a:r>
            <a:r>
              <a:rPr lang="nl-NL" sz="2400" dirty="0" err="1" smtClean="0"/>
              <a:t>that</a:t>
            </a:r>
            <a:r>
              <a:rPr lang="nl-NL" sz="2400" dirty="0" smtClean="0"/>
              <a:t> the fan </a:t>
            </a:r>
            <a:r>
              <a:rPr lang="nl-NL" sz="2400" dirty="0" err="1" smtClean="0"/>
              <a:t>may</a:t>
            </a:r>
            <a:r>
              <a:rPr lang="nl-NL" sz="2400" dirty="0" smtClean="0"/>
              <a:t> </a:t>
            </a:r>
            <a:r>
              <a:rPr lang="nl-NL" sz="2400" dirty="0" err="1" smtClean="0"/>
              <a:t>be</a:t>
            </a:r>
            <a:r>
              <a:rPr lang="nl-NL" sz="2400" dirty="0" smtClean="0"/>
              <a:t> a </a:t>
            </a:r>
            <a:r>
              <a:rPr lang="nl-NL" sz="2400" dirty="0" err="1" smtClean="0"/>
              <a:t>self</a:t>
            </a:r>
            <a:r>
              <a:rPr lang="nl-NL" sz="2400" dirty="0" smtClean="0"/>
              <a:t>-standing product or a set of </a:t>
            </a:r>
            <a:r>
              <a:rPr lang="nl-NL" sz="2400" dirty="0" err="1" smtClean="0"/>
              <a:t>components</a:t>
            </a:r>
            <a:r>
              <a:rPr lang="nl-NL" sz="2400" dirty="0" smtClean="0"/>
              <a:t> </a:t>
            </a:r>
            <a:r>
              <a:rPr lang="nl-NL" sz="2400" dirty="0" err="1" smtClean="0"/>
              <a:t>inside</a:t>
            </a:r>
            <a:r>
              <a:rPr lang="nl-NL" sz="2400" dirty="0" smtClean="0"/>
              <a:t> </a:t>
            </a:r>
            <a:r>
              <a:rPr lang="nl-NL" sz="2400" dirty="0" err="1" smtClean="0"/>
              <a:t>another</a:t>
            </a:r>
            <a:r>
              <a:rPr lang="nl-NL" sz="2400" dirty="0" smtClean="0"/>
              <a:t> product. </a:t>
            </a:r>
          </a:p>
          <a:p>
            <a:pPr>
              <a:spcBef>
                <a:spcPts val="1200"/>
              </a:spcBef>
            </a:pPr>
            <a:r>
              <a:rPr lang="nl-NL" sz="2400" i="1" dirty="0" smtClean="0"/>
              <a:t>‘</a:t>
            </a:r>
            <a:r>
              <a:rPr lang="nl-NL" sz="2400" b="1" i="1" dirty="0" err="1" smtClean="0">
                <a:solidFill>
                  <a:schemeClr val="accent1"/>
                </a:solidFill>
              </a:rPr>
              <a:t>any</a:t>
            </a:r>
            <a:r>
              <a:rPr lang="nl-NL" sz="2400" b="1" i="1" dirty="0" smtClean="0">
                <a:solidFill>
                  <a:schemeClr val="accent1"/>
                </a:solidFill>
              </a:rPr>
              <a:t> part </a:t>
            </a:r>
            <a:r>
              <a:rPr lang="nl-NL" sz="2400" b="1" i="1" dirty="0" err="1" smtClean="0">
                <a:solidFill>
                  <a:schemeClr val="accent1"/>
                </a:solidFill>
              </a:rPr>
              <a:t>that</a:t>
            </a:r>
            <a:r>
              <a:rPr lang="nl-NL" sz="2400" b="1" i="1" dirty="0" smtClean="0">
                <a:solidFill>
                  <a:schemeClr val="accent1"/>
                </a:solidFill>
              </a:rPr>
              <a:t> </a:t>
            </a:r>
            <a:r>
              <a:rPr lang="nl-NL" sz="2400" b="1" i="1" dirty="0" err="1" smtClean="0">
                <a:solidFill>
                  <a:schemeClr val="accent1"/>
                </a:solidFill>
              </a:rPr>
              <a:t>may</a:t>
            </a:r>
            <a:r>
              <a:rPr lang="nl-NL" sz="2400" b="1" i="1" dirty="0" smtClean="0">
                <a:solidFill>
                  <a:schemeClr val="accent1"/>
                </a:solidFill>
              </a:rPr>
              <a:t> </a:t>
            </a:r>
            <a:r>
              <a:rPr lang="nl-NL" sz="2400" b="1" i="1" dirty="0" err="1" smtClean="0">
                <a:solidFill>
                  <a:schemeClr val="accent1"/>
                </a:solidFill>
              </a:rPr>
              <a:t>increase</a:t>
            </a:r>
            <a:r>
              <a:rPr lang="nl-NL" sz="2400" b="1" i="1" dirty="0" smtClean="0">
                <a:solidFill>
                  <a:schemeClr val="accent1"/>
                </a:solidFill>
              </a:rPr>
              <a:t>…fan efficiency</a:t>
            </a:r>
            <a:r>
              <a:rPr lang="nl-NL" sz="2400" i="1" dirty="0" smtClean="0"/>
              <a:t>’: </a:t>
            </a:r>
            <a:r>
              <a:rPr lang="nl-NL" sz="2400" dirty="0" smtClean="0"/>
              <a:t>guide </a:t>
            </a:r>
            <a:r>
              <a:rPr lang="nl-NL" sz="2400" dirty="0" err="1" smtClean="0"/>
              <a:t>vanes</a:t>
            </a:r>
            <a:r>
              <a:rPr lang="nl-NL" sz="2400" dirty="0" smtClean="0"/>
              <a:t>, </a:t>
            </a:r>
            <a:r>
              <a:rPr lang="nl-NL" sz="2400" dirty="0" err="1" smtClean="0"/>
              <a:t>diffusers</a:t>
            </a:r>
            <a:r>
              <a:rPr lang="nl-NL" sz="2400" dirty="0" smtClean="0"/>
              <a:t>, </a:t>
            </a:r>
            <a:r>
              <a:rPr lang="nl-NL" sz="2400" dirty="0" err="1" smtClean="0"/>
              <a:t>inlet</a:t>
            </a:r>
            <a:r>
              <a:rPr lang="nl-NL" sz="2400" dirty="0" smtClean="0"/>
              <a:t>/outlet </a:t>
            </a:r>
            <a:r>
              <a:rPr lang="nl-NL" sz="2400" dirty="0" err="1" smtClean="0"/>
              <a:t>bell</a:t>
            </a:r>
            <a:r>
              <a:rPr lang="nl-NL" sz="2400" dirty="0"/>
              <a:t> </a:t>
            </a:r>
            <a:r>
              <a:rPr lang="nl-NL" sz="2400" dirty="0" smtClean="0"/>
              <a:t>or </a:t>
            </a:r>
            <a:r>
              <a:rPr lang="nl-NL" sz="2400" dirty="0" err="1" smtClean="0"/>
              <a:t>inlet</a:t>
            </a:r>
            <a:r>
              <a:rPr lang="nl-NL" sz="2400" dirty="0" smtClean="0"/>
              <a:t> </a:t>
            </a:r>
            <a:r>
              <a:rPr lang="nl-NL" sz="2400" dirty="0" err="1" smtClean="0"/>
              <a:t>cone</a:t>
            </a:r>
            <a:r>
              <a:rPr lang="nl-NL" sz="2400" dirty="0" smtClean="0"/>
              <a:t> and --</a:t>
            </a:r>
            <a:r>
              <a:rPr lang="nl-NL" sz="2400" dirty="0" err="1" smtClean="0"/>
              <a:t>possibly</a:t>
            </a:r>
            <a:r>
              <a:rPr lang="nl-NL" sz="2400" dirty="0" smtClean="0"/>
              <a:t> (</a:t>
            </a:r>
            <a:r>
              <a:rPr lang="nl-NL" sz="2400" dirty="0" err="1" smtClean="0"/>
              <a:t>manufacturer</a:t>
            </a:r>
            <a:r>
              <a:rPr lang="nl-NL" sz="2400" dirty="0" smtClean="0"/>
              <a:t> </a:t>
            </a:r>
            <a:r>
              <a:rPr lang="nl-NL" sz="2400" dirty="0" err="1" smtClean="0"/>
              <a:t>decides</a:t>
            </a:r>
            <a:r>
              <a:rPr lang="nl-NL" sz="2400" dirty="0" smtClean="0"/>
              <a:t>..)– </a:t>
            </a:r>
            <a:r>
              <a:rPr lang="nl-NL" sz="2400" dirty="0" err="1" smtClean="0"/>
              <a:t>silencers</a:t>
            </a:r>
            <a:r>
              <a:rPr lang="nl-NL" sz="2400" dirty="0" smtClean="0"/>
              <a:t>/</a:t>
            </a:r>
            <a:r>
              <a:rPr lang="nl-NL" sz="2400" dirty="0" err="1" smtClean="0"/>
              <a:t>attenuators</a:t>
            </a:r>
            <a:r>
              <a:rPr lang="nl-NL" sz="2400" dirty="0"/>
              <a:t> </a:t>
            </a:r>
            <a:r>
              <a:rPr lang="nl-NL" sz="2400" dirty="0" smtClean="0"/>
              <a:t>(</a:t>
            </a:r>
            <a:r>
              <a:rPr lang="nl-NL" sz="2400" dirty="0" err="1" smtClean="0"/>
              <a:t>not</a:t>
            </a:r>
            <a:r>
              <a:rPr lang="nl-NL" sz="2400" dirty="0" smtClean="0"/>
              <a:t> </a:t>
            </a:r>
            <a:r>
              <a:rPr lang="nl-NL" sz="2400" dirty="0" err="1" smtClean="0"/>
              <a:t>always</a:t>
            </a:r>
            <a:r>
              <a:rPr lang="nl-NL" sz="2400" dirty="0" smtClean="0"/>
              <a:t> bad)</a:t>
            </a:r>
          </a:p>
          <a:p>
            <a:pPr>
              <a:spcBef>
                <a:spcPts val="1200"/>
              </a:spcBef>
            </a:pPr>
            <a:r>
              <a:rPr lang="nl-NL" sz="2400" b="1" dirty="0" smtClean="0">
                <a:solidFill>
                  <a:schemeClr val="accent1"/>
                </a:solidFill>
              </a:rPr>
              <a:t>‘</a:t>
            </a:r>
            <a:r>
              <a:rPr lang="nl-NL" sz="2400" b="1" i="1" dirty="0" err="1" smtClean="0">
                <a:solidFill>
                  <a:schemeClr val="accent1"/>
                </a:solidFill>
              </a:rPr>
              <a:t>any</a:t>
            </a:r>
            <a:r>
              <a:rPr lang="nl-NL" sz="2400" b="1" i="1" dirty="0" smtClean="0">
                <a:solidFill>
                  <a:schemeClr val="accent1"/>
                </a:solidFill>
              </a:rPr>
              <a:t> part </a:t>
            </a:r>
            <a:r>
              <a:rPr lang="nl-NL" sz="2400" b="1" i="1" dirty="0" err="1" smtClean="0">
                <a:solidFill>
                  <a:schemeClr val="accent1"/>
                </a:solidFill>
              </a:rPr>
              <a:t>that</a:t>
            </a:r>
            <a:r>
              <a:rPr lang="nl-NL" sz="2400" b="1" i="1" dirty="0" smtClean="0">
                <a:solidFill>
                  <a:schemeClr val="accent1"/>
                </a:solidFill>
              </a:rPr>
              <a:t> </a:t>
            </a:r>
            <a:r>
              <a:rPr lang="nl-NL" sz="2400" b="1" i="1" dirty="0" err="1" smtClean="0">
                <a:solidFill>
                  <a:schemeClr val="accent1"/>
                </a:solidFill>
              </a:rPr>
              <a:t>may</a:t>
            </a:r>
            <a:r>
              <a:rPr lang="nl-NL" sz="2400" b="1" i="1" dirty="0" smtClean="0">
                <a:solidFill>
                  <a:schemeClr val="accent1"/>
                </a:solidFill>
              </a:rPr>
              <a:t> </a:t>
            </a:r>
            <a:r>
              <a:rPr lang="nl-NL" sz="2400" b="1" i="1" dirty="0" err="1" smtClean="0">
                <a:solidFill>
                  <a:schemeClr val="accent1"/>
                </a:solidFill>
              </a:rPr>
              <a:t>decrease</a:t>
            </a:r>
            <a:r>
              <a:rPr lang="nl-NL" sz="2400" b="1" i="1" dirty="0" smtClean="0">
                <a:solidFill>
                  <a:schemeClr val="accent1"/>
                </a:solidFill>
              </a:rPr>
              <a:t>…fan efficiency</a:t>
            </a:r>
            <a:r>
              <a:rPr lang="nl-NL" sz="2400" b="1" dirty="0" smtClean="0">
                <a:solidFill>
                  <a:schemeClr val="accent1"/>
                </a:solidFill>
              </a:rPr>
              <a:t>’:</a:t>
            </a:r>
            <a:r>
              <a:rPr lang="nl-NL" sz="2400" dirty="0" smtClean="0"/>
              <a:t> fan </a:t>
            </a:r>
            <a:r>
              <a:rPr lang="nl-NL" sz="2400" dirty="0" err="1" smtClean="0"/>
              <a:t>guards</a:t>
            </a:r>
            <a:r>
              <a:rPr lang="nl-NL" sz="2400" dirty="0" smtClean="0"/>
              <a:t>, motor </a:t>
            </a:r>
            <a:r>
              <a:rPr lang="nl-NL" sz="2400" dirty="0" err="1" smtClean="0"/>
              <a:t>grids</a:t>
            </a:r>
            <a:r>
              <a:rPr lang="nl-NL" sz="2400" dirty="0" smtClean="0"/>
              <a:t>, </a:t>
            </a:r>
            <a:r>
              <a:rPr lang="nl-NL" sz="2400" dirty="0" err="1" smtClean="0"/>
              <a:t>shutters</a:t>
            </a:r>
            <a:r>
              <a:rPr lang="nl-NL" sz="2400" dirty="0" smtClean="0"/>
              <a:t>, </a:t>
            </a:r>
            <a:r>
              <a:rPr lang="nl-NL" sz="2400" dirty="0" err="1" smtClean="0"/>
              <a:t>deflectors</a:t>
            </a:r>
            <a:r>
              <a:rPr lang="nl-NL" sz="2400" dirty="0" smtClean="0"/>
              <a:t>, </a:t>
            </a:r>
            <a:r>
              <a:rPr lang="nl-NL" sz="2400" dirty="0" err="1" smtClean="0"/>
              <a:t>rain</a:t>
            </a:r>
            <a:r>
              <a:rPr lang="nl-NL" sz="2400" dirty="0" smtClean="0"/>
              <a:t> </a:t>
            </a:r>
            <a:r>
              <a:rPr lang="nl-NL" sz="2400" dirty="0" err="1" smtClean="0"/>
              <a:t>protection</a:t>
            </a:r>
            <a:r>
              <a:rPr lang="nl-NL" sz="2400" dirty="0" smtClean="0"/>
              <a:t>, </a:t>
            </a:r>
            <a:r>
              <a:rPr lang="nl-NL" sz="2400" dirty="0" err="1" smtClean="0"/>
              <a:t>integrated</a:t>
            </a:r>
            <a:r>
              <a:rPr lang="nl-NL" sz="2400" dirty="0" smtClean="0"/>
              <a:t> </a:t>
            </a:r>
            <a:r>
              <a:rPr lang="nl-NL" sz="2400" dirty="0" err="1" smtClean="0"/>
              <a:t>heaters</a:t>
            </a:r>
            <a:r>
              <a:rPr lang="nl-NL" sz="2400" dirty="0" smtClean="0"/>
              <a:t>/</a:t>
            </a:r>
            <a:r>
              <a:rPr lang="nl-NL" sz="2400" dirty="0" err="1" smtClean="0"/>
              <a:t>coolers</a:t>
            </a:r>
            <a:r>
              <a:rPr lang="nl-NL" sz="2400" dirty="0" smtClean="0"/>
              <a:t>/heat recovery </a:t>
            </a:r>
            <a:r>
              <a:rPr lang="nl-NL" sz="2400" dirty="0" err="1" smtClean="0"/>
              <a:t>devices</a:t>
            </a:r>
            <a:r>
              <a:rPr lang="nl-NL" sz="2400" dirty="0" smtClean="0"/>
              <a:t>, filters and filter </a:t>
            </a:r>
            <a:r>
              <a:rPr lang="nl-NL" sz="2400" dirty="0" err="1" smtClean="0"/>
              <a:t>casings</a:t>
            </a:r>
            <a:r>
              <a:rPr lang="nl-NL" sz="2400" dirty="0" smtClean="0"/>
              <a:t>, sensors, </a:t>
            </a:r>
            <a:r>
              <a:rPr lang="nl-NL" sz="2400" dirty="0" err="1" smtClean="0"/>
              <a:t>valves</a:t>
            </a:r>
            <a:r>
              <a:rPr lang="nl-NL" sz="2400" dirty="0" smtClean="0"/>
              <a:t>, dampers, </a:t>
            </a:r>
            <a:r>
              <a:rPr lang="nl-NL" sz="2400" dirty="0" err="1" smtClean="0"/>
              <a:t>stepper</a:t>
            </a:r>
            <a:r>
              <a:rPr lang="nl-NL" sz="2400" dirty="0" smtClean="0"/>
              <a:t> motors and –</a:t>
            </a:r>
            <a:r>
              <a:rPr lang="nl-NL" sz="2400" dirty="0" err="1" smtClean="0"/>
              <a:t>possibly</a:t>
            </a:r>
            <a:r>
              <a:rPr lang="nl-NL" sz="2400" dirty="0" smtClean="0"/>
              <a:t> (</a:t>
            </a:r>
            <a:r>
              <a:rPr lang="nl-NL" sz="2400" dirty="0" err="1" smtClean="0"/>
              <a:t>manufacturer</a:t>
            </a:r>
            <a:r>
              <a:rPr lang="nl-NL" sz="2400" dirty="0" smtClean="0"/>
              <a:t> </a:t>
            </a:r>
            <a:r>
              <a:rPr lang="nl-NL" sz="2400" dirty="0" err="1" smtClean="0"/>
              <a:t>decides</a:t>
            </a:r>
            <a:r>
              <a:rPr lang="nl-NL" sz="2400" dirty="0" smtClean="0"/>
              <a:t>..)– </a:t>
            </a:r>
            <a:r>
              <a:rPr lang="nl-NL" sz="2400" dirty="0" err="1" smtClean="0"/>
              <a:t>silencers</a:t>
            </a:r>
            <a:r>
              <a:rPr lang="nl-NL" sz="2400" dirty="0" smtClean="0"/>
              <a:t>/</a:t>
            </a:r>
            <a:r>
              <a:rPr lang="nl-NL" sz="2400" dirty="0" err="1" smtClean="0"/>
              <a:t>attenuators</a:t>
            </a:r>
            <a:r>
              <a:rPr lang="nl-NL" sz="2400" dirty="0" smtClean="0"/>
              <a:t>.</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25</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4700448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2.6/2.7</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25929851"/>
              </p:ext>
            </p:extLst>
          </p:nvPr>
        </p:nvGraphicFramePr>
        <p:xfrm>
          <a:off x="395536" y="1556792"/>
          <a:ext cx="8229600" cy="3348482"/>
        </p:xfrm>
        <a:graphic>
          <a:graphicData uri="http://schemas.openxmlformats.org/drawingml/2006/table">
            <a:tbl>
              <a:tblPr firstRow="1" firstCol="1" bandRow="1">
                <a:tableStyleId>{5C22544A-7EE6-4342-B048-85BDC9FD1C3A}</a:tableStyleId>
              </a:tblPr>
              <a:tblGrid>
                <a:gridCol w="4114800"/>
                <a:gridCol w="4114800"/>
              </a:tblGrid>
              <a:tr h="1676878">
                <a:tc>
                  <a:txBody>
                    <a:bodyPr/>
                    <a:lstStyle/>
                    <a:p>
                      <a:pPr algn="just">
                        <a:lnSpc>
                          <a:spcPct val="115000"/>
                        </a:lnSpc>
                        <a:spcAft>
                          <a:spcPts val="0"/>
                        </a:spcAft>
                      </a:pPr>
                      <a:r>
                        <a:rPr lang="en-GB" sz="1600" dirty="0">
                          <a:effectLst/>
                        </a:rPr>
                        <a:t>6. ‘Variable speed drive (VSD)’ means an electronic power converter integrated — or functioning as one system — with the motor and the fan, that continuously adapts the electrical power supplied to the electric motor in order to control the mechanical power output of the motor according to the torque-speed characteristic of the load being driven by the motor, excluding variable voltage controllers where only the supply voltage for the motor is varied.</a:t>
                      </a:r>
                      <a:endParaRPr lang="en-GB" sz="1600" dirty="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b="0" dirty="0" smtClean="0">
                          <a:solidFill>
                            <a:sysClr val="windowText" lastClr="000000"/>
                          </a:solidFill>
                          <a:effectLst/>
                        </a:rPr>
                        <a:t>7. </a:t>
                      </a:r>
                      <a:r>
                        <a:rPr lang="en-GB" sz="1600" b="0" dirty="0">
                          <a:solidFill>
                            <a:sysClr val="windowText" lastClr="000000"/>
                          </a:solidFill>
                          <a:effectLst/>
                        </a:rPr>
                        <a:t>‘Variable speed drive (VSD)’ ‘variable speed drive (VSD)’ means an electronic power converter, integrated or functioning as one system or as a separate delivery with the motor and the fan, which continuously adapts the electrical power supplied to the motor in order to control its mechanical power output according to the torque-speed characteristic of the load it is driving, including EC (electronically commutated) motors with an internal control, excluding variable voltage controllers where only the supply voltage for the motor is varied; </a:t>
                      </a:r>
                      <a:endParaRPr lang="en-GB" sz="1600" b="0" dirty="0">
                        <a:solidFill>
                          <a:sysClr val="windowText" lastClr="000000"/>
                        </a:solidFill>
                        <a:effectLst/>
                        <a:latin typeface="Calibri"/>
                        <a:ea typeface="Calibri"/>
                        <a:cs typeface="Times New Roman"/>
                      </a:endParaRPr>
                    </a:p>
                  </a:txBody>
                  <a:tcPr marL="58046" marR="58046" marT="0" marB="0">
                    <a:solidFill>
                      <a:schemeClr val="bg1">
                        <a:lumMod val="95000"/>
                      </a:schemeClr>
                    </a:solidFill>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6617874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2.4-2.6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b="1" dirty="0" smtClean="0">
                <a:solidFill>
                  <a:schemeClr val="accent1"/>
                </a:solidFill>
              </a:rPr>
              <a:t>VSD </a:t>
            </a:r>
            <a:r>
              <a:rPr lang="nl-NL" sz="2400" b="1" dirty="0" err="1" smtClean="0">
                <a:solidFill>
                  <a:schemeClr val="accent1"/>
                </a:solidFill>
              </a:rPr>
              <a:t>definition</a:t>
            </a:r>
            <a:r>
              <a:rPr lang="nl-NL" sz="2400" b="1" dirty="0" smtClean="0">
                <a:solidFill>
                  <a:schemeClr val="accent1"/>
                </a:solidFill>
              </a:rPr>
              <a:t> </a:t>
            </a:r>
            <a:r>
              <a:rPr lang="nl-NL" sz="2400" dirty="0" err="1" smtClean="0"/>
              <a:t>extended</a:t>
            </a:r>
            <a:r>
              <a:rPr lang="nl-NL" sz="2400" dirty="0" smtClean="0"/>
              <a:t> </a:t>
            </a:r>
            <a:r>
              <a:rPr lang="nl-NL" sz="2400" dirty="0" err="1" smtClean="0"/>
              <a:t>to</a:t>
            </a:r>
            <a:r>
              <a:rPr lang="nl-NL" sz="2400" dirty="0" smtClean="0"/>
              <a:t> </a:t>
            </a:r>
            <a:r>
              <a:rPr lang="nl-NL" sz="2400" dirty="0" err="1" smtClean="0"/>
              <a:t>also</a:t>
            </a:r>
            <a:r>
              <a:rPr lang="nl-NL" sz="2400" dirty="0" smtClean="0"/>
              <a:t> </a:t>
            </a:r>
            <a:r>
              <a:rPr lang="nl-NL" sz="2400" dirty="0" err="1" smtClean="0"/>
              <a:t>include</a:t>
            </a:r>
            <a:r>
              <a:rPr lang="nl-NL" sz="2400" dirty="0" smtClean="0"/>
              <a:t> EC motor </a:t>
            </a:r>
            <a:r>
              <a:rPr lang="nl-NL" sz="2400" dirty="0" err="1" smtClean="0"/>
              <a:t>regulation</a:t>
            </a:r>
            <a:r>
              <a:rPr lang="nl-NL" sz="2400" dirty="0" smtClean="0"/>
              <a:t> and </a:t>
            </a:r>
            <a:r>
              <a:rPr lang="nl-NL" sz="2400" dirty="0" err="1" smtClean="0"/>
              <a:t>not</a:t>
            </a:r>
            <a:r>
              <a:rPr lang="nl-NL" sz="2400" dirty="0" smtClean="0"/>
              <a:t> </a:t>
            </a:r>
            <a:r>
              <a:rPr lang="nl-NL" sz="2400" dirty="0" err="1" smtClean="0"/>
              <a:t>only</a:t>
            </a:r>
            <a:r>
              <a:rPr lang="nl-NL" sz="2400" dirty="0" smtClean="0"/>
              <a:t> VFD. (</a:t>
            </a:r>
            <a:r>
              <a:rPr lang="nl-NL" sz="2400" dirty="0" err="1" smtClean="0"/>
              <a:t>text</a:t>
            </a:r>
            <a:r>
              <a:rPr lang="nl-NL" sz="2400" dirty="0" smtClean="0"/>
              <a:t> taken </a:t>
            </a:r>
            <a:r>
              <a:rPr lang="nl-NL" sz="2400" dirty="0" err="1" smtClean="0"/>
              <a:t>from</a:t>
            </a:r>
            <a:r>
              <a:rPr lang="nl-NL" sz="2400" dirty="0" smtClean="0"/>
              <a:t> VU </a:t>
            </a:r>
            <a:r>
              <a:rPr lang="nl-NL" sz="2400" dirty="0" err="1" smtClean="0"/>
              <a:t>regulation</a:t>
            </a:r>
            <a:r>
              <a:rPr lang="nl-NL" sz="2400" dirty="0" smtClean="0"/>
              <a:t>) </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27</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4061224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2.8</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985714859"/>
              </p:ext>
            </p:extLst>
          </p:nvPr>
        </p:nvGraphicFramePr>
        <p:xfrm>
          <a:off x="467544" y="1340768"/>
          <a:ext cx="8229600" cy="5306652"/>
        </p:xfrm>
        <a:graphic>
          <a:graphicData uri="http://schemas.openxmlformats.org/drawingml/2006/table">
            <a:tbl>
              <a:tblPr firstRow="1" firstCol="1" bandRow="1">
                <a:tableStyleId>{5C22544A-7EE6-4342-B048-85BDC9FD1C3A}</a:tableStyleId>
              </a:tblPr>
              <a:tblGrid>
                <a:gridCol w="4114800"/>
                <a:gridCol w="4114800"/>
              </a:tblGrid>
              <a:tr h="515962">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58046" marR="58046" marT="0" marB="0" anchor="b"/>
                </a:tc>
                <a:tc>
                  <a:txBody>
                    <a:bodyPr/>
                    <a:lstStyle/>
                    <a:p>
                      <a:pPr algn="just">
                        <a:lnSpc>
                          <a:spcPct val="115000"/>
                        </a:lnSpc>
                        <a:spcAft>
                          <a:spcPts val="0"/>
                        </a:spcAft>
                      </a:pPr>
                      <a:r>
                        <a:rPr lang="en-GB" sz="1600" b="0" dirty="0">
                          <a:solidFill>
                            <a:sysClr val="windowText" lastClr="000000"/>
                          </a:solidFill>
                          <a:effectLst/>
                        </a:rPr>
                        <a:t>7.  The ‘specific pressure ratio’ means the stagnation pressure measured at the fan outlet divided by the stagnation pressure at the fan inlet at nominal flow rate.</a:t>
                      </a:r>
                      <a:endParaRPr lang="en-GB" sz="1600" b="0" dirty="0">
                        <a:solidFill>
                          <a:sysClr val="windowText" lastClr="000000"/>
                        </a:solidFill>
                        <a:effectLst/>
                        <a:latin typeface="Calibri"/>
                        <a:ea typeface="Calibri"/>
                        <a:cs typeface="Times New Roman"/>
                      </a:endParaRPr>
                    </a:p>
                  </a:txBody>
                  <a:tcPr marL="58046" marR="58046" marT="0" marB="0">
                    <a:solidFill>
                      <a:schemeClr val="bg1">
                        <a:lumMod val="95000"/>
                      </a:schemeClr>
                    </a:solidFill>
                  </a:tcPr>
                </a:tc>
              </a:tr>
              <a:tr h="1991190">
                <a:tc>
                  <a:txBody>
                    <a:bodyPr/>
                    <a:lstStyle/>
                    <a:p>
                      <a:pPr algn="just">
                        <a:lnSpc>
                          <a:spcPct val="115000"/>
                        </a:lnSpc>
                        <a:spcAft>
                          <a:spcPts val="0"/>
                        </a:spcAft>
                      </a:pPr>
                      <a:r>
                        <a:rPr lang="en-GB" sz="1600">
                          <a:effectLst/>
                        </a:rPr>
                        <a:t>3.  ‘Axial fan’ means a fan that  propels gas in the direction axial to the rotational axis of one or more impeller(s) with a swirling tangential motion created by the rotating impeller(s). The axial fan  may  or  may not  be  equipped with a cylindrical housing, inlet or outlet guide vanes or an orifice panel or orifice ring;</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a:effectLst/>
                        </a:rPr>
                        <a:t>8.  ‘Axial fan’ means a fan that  propels gas in the direction axial to the rotational axis of one or more impeller(s) with a swirling tangential motion created by the rotating impeller(s). </a:t>
                      </a:r>
                      <a:endParaRPr lang="en-GB" sz="1600">
                        <a:effectLst/>
                        <a:latin typeface="Calibri"/>
                        <a:ea typeface="Calibri"/>
                        <a:cs typeface="Times New Roman"/>
                      </a:endParaRPr>
                    </a:p>
                  </a:txBody>
                  <a:tcPr marL="58046" marR="58046" marT="0" marB="0"/>
                </a:tc>
              </a:tr>
              <a:tr h="644953">
                <a:tc>
                  <a:txBody>
                    <a:bodyPr/>
                    <a:lstStyle/>
                    <a:p>
                      <a:pPr algn="just">
                        <a:lnSpc>
                          <a:spcPct val="115000"/>
                        </a:lnSpc>
                        <a:spcAft>
                          <a:spcPts val="0"/>
                        </a:spcAft>
                      </a:pPr>
                      <a:r>
                        <a:rPr lang="en-GB" sz="1600" dirty="0">
                          <a:effectLst/>
                        </a:rPr>
                        <a:t>4.  ‘Inlet guide vanes’ are vanes positioned before the impeller to  guide the gas stream towards the impeller and which may or may not be adjustable;</a:t>
                      </a:r>
                      <a:endParaRPr lang="en-GB" sz="1600" dirty="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dirty="0">
                          <a:effectLst/>
                        </a:rPr>
                        <a:t> </a:t>
                      </a:r>
                      <a:r>
                        <a:rPr lang="en-GB" sz="1600" dirty="0" smtClean="0">
                          <a:effectLst/>
                          <a:sym typeface="Wingdings" panose="05000000000000000000" pitchFamily="2" charset="2"/>
                        </a:rPr>
                        <a:t></a:t>
                      </a:r>
                      <a:r>
                        <a:rPr lang="en-GB" sz="1600" i="1" dirty="0" smtClean="0">
                          <a:effectLst/>
                        </a:rPr>
                        <a:t>definition not used (deleted)</a:t>
                      </a:r>
                      <a:endParaRPr lang="en-GB" sz="1600" i="1" dirty="0">
                        <a:effectLst/>
                        <a:latin typeface="Calibri"/>
                        <a:ea typeface="Calibri"/>
                        <a:cs typeface="Times New Roman"/>
                      </a:endParaRPr>
                    </a:p>
                  </a:txBody>
                  <a:tcPr marL="58046" marR="58046" marT="0" marB="0"/>
                </a:tc>
              </a:tr>
              <a:tr h="515962">
                <a:tc>
                  <a:txBody>
                    <a:bodyPr/>
                    <a:lstStyle/>
                    <a:p>
                      <a:pPr algn="just">
                        <a:lnSpc>
                          <a:spcPct val="115000"/>
                        </a:lnSpc>
                        <a:spcAft>
                          <a:spcPts val="0"/>
                        </a:spcAft>
                      </a:pPr>
                      <a:r>
                        <a:rPr lang="en-GB" sz="1600" dirty="0">
                          <a:effectLst/>
                        </a:rPr>
                        <a:t>5.  ‘Outlet guide vanes’  are vanes positioned after the impeller to guide the gas stream from the impeller and which may or may not be adjustable;</a:t>
                      </a:r>
                      <a:endParaRPr lang="en-GB" sz="1600" dirty="0">
                        <a:effectLst/>
                        <a:latin typeface="Calibri"/>
                        <a:ea typeface="Calibri"/>
                        <a:cs typeface="Times New Roman"/>
                      </a:endParaRPr>
                    </a:p>
                  </a:txBody>
                  <a:tcPr marL="58046" marR="58046"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600" dirty="0">
                          <a:effectLst/>
                        </a:rPr>
                        <a:t> </a:t>
                      </a:r>
                      <a:r>
                        <a:rPr lang="en-GB" sz="1600" dirty="0" smtClean="0">
                          <a:effectLst/>
                        </a:rPr>
                        <a:t> </a:t>
                      </a:r>
                      <a:r>
                        <a:rPr lang="en-GB" sz="1600" dirty="0" smtClean="0">
                          <a:effectLst/>
                          <a:sym typeface="Wingdings" panose="05000000000000000000" pitchFamily="2" charset="2"/>
                        </a:rPr>
                        <a:t></a:t>
                      </a:r>
                      <a:r>
                        <a:rPr lang="en-GB" sz="1600" i="1" dirty="0" smtClean="0">
                          <a:effectLst/>
                        </a:rPr>
                        <a:t>definition not used (deleted)</a:t>
                      </a:r>
                      <a:endParaRPr lang="en-GB" sz="1600" i="1" dirty="0" smtClean="0">
                        <a:effectLst/>
                        <a:latin typeface="+mn-lt"/>
                        <a:ea typeface="Calibri"/>
                        <a:cs typeface="Times New Roman"/>
                      </a:endParaRPr>
                    </a:p>
                    <a:p>
                      <a:pPr algn="just">
                        <a:lnSpc>
                          <a:spcPct val="115000"/>
                        </a:lnSpc>
                        <a:spcAft>
                          <a:spcPts val="0"/>
                        </a:spcAft>
                      </a:pPr>
                      <a:endParaRPr lang="en-GB" sz="1600" dirty="0">
                        <a:effectLst/>
                        <a:latin typeface="Calibri"/>
                        <a:ea typeface="Calibri"/>
                        <a:cs typeface="Times New Roman"/>
                      </a:endParaRPr>
                    </a:p>
                  </a:txBody>
                  <a:tcPr marL="58046" marR="58046" marT="0" marB="0"/>
                </a:tc>
              </a:tr>
            </a:tbl>
          </a:graphicData>
        </a:graphic>
      </p:graphicFrame>
      <p:sp>
        <p:nvSpPr>
          <p:cNvPr id="4" name="Date Placeholder 3"/>
          <p:cNvSpPr>
            <a:spLocks noGrp="1"/>
          </p:cNvSpPr>
          <p:nvPr>
            <p:ph type="dt" sz="half" idx="10"/>
          </p:nvPr>
        </p:nvSpPr>
        <p:spPr>
          <a:xfrm>
            <a:off x="457200" y="6537325"/>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537325"/>
            <a:ext cx="2133600" cy="365125"/>
          </a:xfrm>
        </p:spPr>
        <p:txBody>
          <a:bodyPr/>
          <a:lstStyle/>
          <a:p>
            <a:fld id="{441E8BA0-B3F7-4F21-B827-A23DC486D00B}" type="slidenum">
              <a:rPr lang="nl-NL" smtClean="0"/>
              <a:t>28</a:t>
            </a:fld>
            <a:endParaRPr lang="nl-NL" dirty="0"/>
          </a:p>
        </p:txBody>
      </p:sp>
      <p:sp>
        <p:nvSpPr>
          <p:cNvPr id="6" name="Footer Placeholder 4"/>
          <p:cNvSpPr>
            <a:spLocks noGrp="1"/>
          </p:cNvSpPr>
          <p:nvPr>
            <p:ph type="ftr" sz="quarter" idx="11"/>
          </p:nvPr>
        </p:nvSpPr>
        <p:spPr>
          <a:xfrm>
            <a:off x="3124200" y="6537325"/>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165367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5467350" y="3390900"/>
            <a:ext cx="438150" cy="12382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p:cNvSpPr/>
          <p:nvPr/>
        </p:nvSpPr>
        <p:spPr>
          <a:xfrm>
            <a:off x="7677150" y="3676649"/>
            <a:ext cx="800100" cy="79057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667125" y="3476624"/>
            <a:ext cx="438150" cy="11239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38225" y="3419475"/>
            <a:ext cx="438150" cy="12382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p>
            <a:r>
              <a:rPr lang="nl-NL" sz="2400" dirty="0" err="1" smtClean="0"/>
              <a:t>Article</a:t>
            </a:r>
            <a:r>
              <a:rPr lang="nl-NL" sz="2400" dirty="0" smtClean="0"/>
              <a:t> 2.8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a:t>
            </a:r>
            <a:r>
              <a:rPr lang="nl-NL" sz="2400" dirty="0" smtClean="0"/>
              <a:t> </a:t>
            </a:r>
            <a:r>
              <a:rPr lang="nl-NL" sz="2400" b="1" dirty="0" smtClean="0">
                <a:solidFill>
                  <a:schemeClr val="accent1"/>
                </a:solidFill>
              </a:rPr>
              <a:t>fan types</a:t>
            </a:r>
            <a:endParaRPr lang="en-GB" sz="2400" b="1" dirty="0">
              <a:solidFill>
                <a:schemeClr val="accent1"/>
              </a:solidFill>
            </a:endParaRPr>
          </a:p>
        </p:txBody>
      </p:sp>
      <p:sp>
        <p:nvSpPr>
          <p:cNvPr id="3" name="Content Placeholder 2"/>
          <p:cNvSpPr>
            <a:spLocks noGrp="1"/>
          </p:cNvSpPr>
          <p:nvPr>
            <p:ph idx="1"/>
          </p:nvPr>
        </p:nvSpPr>
        <p:spPr>
          <a:xfrm>
            <a:off x="600075" y="1323976"/>
            <a:ext cx="8229600" cy="371474"/>
          </a:xfrm>
        </p:spPr>
        <p:txBody>
          <a:bodyPr>
            <a:normAutofit fontScale="85000" lnSpcReduction="10000"/>
          </a:bodyPr>
          <a:lstStyle/>
          <a:p>
            <a:pPr marL="0" indent="0">
              <a:spcBef>
                <a:spcPts val="1200"/>
              </a:spcBef>
              <a:buNone/>
            </a:pPr>
            <a:r>
              <a:rPr lang="nl-NL" sz="1600" dirty="0" err="1" smtClean="0"/>
              <a:t>Problem</a:t>
            </a:r>
            <a:r>
              <a:rPr lang="nl-NL" sz="1600" dirty="0" smtClean="0"/>
              <a:t>: </a:t>
            </a:r>
            <a:r>
              <a:rPr lang="nl-NL" sz="1600" dirty="0" err="1" smtClean="0"/>
              <a:t>Ambiguous</a:t>
            </a:r>
            <a:r>
              <a:rPr lang="nl-NL" sz="1600" dirty="0" smtClean="0"/>
              <a:t> </a:t>
            </a:r>
            <a:r>
              <a:rPr lang="nl-NL" sz="1600" b="1" dirty="0" err="1" smtClean="0">
                <a:solidFill>
                  <a:schemeClr val="accent1"/>
                </a:solidFill>
              </a:rPr>
              <a:t>definition</a:t>
            </a:r>
            <a:r>
              <a:rPr lang="nl-NL" sz="1600" b="1" dirty="0" smtClean="0">
                <a:solidFill>
                  <a:schemeClr val="accent1"/>
                </a:solidFill>
              </a:rPr>
              <a:t> of fan types </a:t>
            </a:r>
            <a:r>
              <a:rPr lang="nl-NL" sz="1600" dirty="0" smtClean="0"/>
              <a:t>(in </a:t>
            </a:r>
            <a:r>
              <a:rPr lang="nl-NL" sz="1600" dirty="0" err="1" smtClean="0"/>
              <a:t>current</a:t>
            </a:r>
            <a:r>
              <a:rPr lang="nl-NL" sz="1600" dirty="0" smtClean="0"/>
              <a:t> reg.). </a:t>
            </a:r>
            <a:r>
              <a:rPr lang="nl-NL" sz="1600" dirty="0" err="1" smtClean="0"/>
              <a:t>Possible</a:t>
            </a:r>
            <a:r>
              <a:rPr lang="nl-NL" sz="1600" dirty="0" smtClean="0"/>
              <a:t> </a:t>
            </a:r>
            <a:r>
              <a:rPr lang="nl-NL" sz="1600" dirty="0" err="1" smtClean="0"/>
              <a:t>alternatives</a:t>
            </a:r>
            <a:r>
              <a:rPr lang="nl-NL" sz="1600" dirty="0" smtClean="0"/>
              <a:t>? (</a:t>
            </a:r>
            <a:r>
              <a:rPr lang="nl-NL" sz="1600" dirty="0" err="1" smtClean="0"/>
              <a:t>also</a:t>
            </a:r>
            <a:r>
              <a:rPr lang="nl-NL" sz="1600" dirty="0" smtClean="0"/>
              <a:t> </a:t>
            </a:r>
            <a:r>
              <a:rPr lang="nl-NL" sz="1600" dirty="0" err="1" smtClean="0"/>
              <a:t>from</a:t>
            </a:r>
            <a:r>
              <a:rPr lang="nl-NL" sz="1600" dirty="0" smtClean="0"/>
              <a:t> TC156/WG17):</a:t>
            </a:r>
          </a:p>
          <a:p>
            <a:pPr>
              <a:spcBef>
                <a:spcPts val="1200"/>
              </a:spcBef>
            </a:pPr>
            <a:endParaRPr lang="nl-NL" sz="2400" dirty="0"/>
          </a:p>
          <a:p>
            <a:pPr>
              <a:spcBef>
                <a:spcPts val="1200"/>
              </a:spcBef>
            </a:pPr>
            <a:endParaRPr lang="nl-NL" sz="2400" dirty="0" smtClean="0"/>
          </a:p>
          <a:p>
            <a:pPr marL="0" indent="0">
              <a:spcBef>
                <a:spcPts val="1200"/>
              </a:spcBef>
              <a:buNone/>
            </a:pPr>
            <a:endParaRPr lang="nl-NL" sz="2400" dirty="0" smtClean="0"/>
          </a:p>
          <a:p>
            <a:pPr>
              <a:spcBef>
                <a:spcPts val="1200"/>
              </a:spcBef>
            </a:pPr>
            <a:endParaRPr lang="en-GB" sz="2400" dirty="0"/>
          </a:p>
        </p:txBody>
      </p:sp>
      <p:cxnSp>
        <p:nvCxnSpPr>
          <p:cNvPr id="5" name="Straight Connector 4"/>
          <p:cNvCxnSpPr/>
          <p:nvPr/>
        </p:nvCxnSpPr>
        <p:spPr>
          <a:xfrm>
            <a:off x="857250" y="4048125"/>
            <a:ext cx="1095375"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343275" y="4048125"/>
            <a:ext cx="102870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62550" y="4048125"/>
            <a:ext cx="102870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600950" y="4038600"/>
            <a:ext cx="102870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8086725" y="3533775"/>
            <a:ext cx="0" cy="110490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1457325" y="3790950"/>
            <a:ext cx="1271775" cy="542925"/>
            <a:chOff x="1743075" y="3790950"/>
            <a:chExt cx="1271775" cy="542925"/>
          </a:xfrm>
        </p:grpSpPr>
        <p:cxnSp>
          <p:nvCxnSpPr>
            <p:cNvPr id="14" name="Straight Connector 13"/>
            <p:cNvCxnSpPr/>
            <p:nvPr/>
          </p:nvCxnSpPr>
          <p:spPr>
            <a:xfrm flipV="1">
              <a:off x="1762125" y="3790950"/>
              <a:ext cx="809625" cy="238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43075" y="4038600"/>
              <a:ext cx="885825" cy="295275"/>
            </a:xfrm>
            <a:prstGeom prst="line">
              <a:avLst/>
            </a:prstGeom>
          </p:spPr>
          <p:style>
            <a:lnRef idx="1">
              <a:schemeClr val="accent1"/>
            </a:lnRef>
            <a:fillRef idx="0">
              <a:schemeClr val="accent1"/>
            </a:fillRef>
            <a:effectRef idx="0">
              <a:schemeClr val="accent1"/>
            </a:effectRef>
            <a:fontRef idx="minor">
              <a:schemeClr val="tx1"/>
            </a:fontRef>
          </p:style>
        </p:cxnSp>
        <p:sp>
          <p:nvSpPr>
            <p:cNvPr id="21" name="Arc 20"/>
            <p:cNvSpPr/>
            <p:nvPr/>
          </p:nvSpPr>
          <p:spPr>
            <a:xfrm>
              <a:off x="2486025" y="3800475"/>
              <a:ext cx="104775" cy="46672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Arc 21"/>
            <p:cNvSpPr/>
            <p:nvPr/>
          </p:nvSpPr>
          <p:spPr>
            <a:xfrm flipV="1">
              <a:off x="2543175" y="3819524"/>
              <a:ext cx="57150" cy="48577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TextBox 22"/>
            <p:cNvSpPr txBox="1"/>
            <p:nvPr/>
          </p:nvSpPr>
          <p:spPr>
            <a:xfrm>
              <a:off x="2371725" y="3848100"/>
              <a:ext cx="643125" cy="369332"/>
            </a:xfrm>
            <a:prstGeom prst="rect">
              <a:avLst/>
            </a:prstGeom>
            <a:noFill/>
          </p:spPr>
          <p:txBody>
            <a:bodyPr wrap="none" rtlCol="0">
              <a:spAutoFit/>
            </a:bodyPr>
            <a:lstStyle/>
            <a:p>
              <a:r>
                <a:rPr lang="en-GB" dirty="0" smtClean="0"/>
                <a:t>±20</a:t>
              </a:r>
              <a:r>
                <a:rPr lang="en-GB" dirty="0" smtClean="0">
                  <a:latin typeface="Tahoma"/>
                  <a:ea typeface="Tahoma"/>
                  <a:cs typeface="Tahoma"/>
                </a:rPr>
                <a:t>°</a:t>
              </a:r>
              <a:endParaRPr lang="en-GB" dirty="0"/>
            </a:p>
          </p:txBody>
        </p:sp>
        <p:sp>
          <p:nvSpPr>
            <p:cNvPr id="25" name="Up Arrow 24"/>
            <p:cNvSpPr/>
            <p:nvPr/>
          </p:nvSpPr>
          <p:spPr>
            <a:xfrm rot="5400000">
              <a:off x="2095500" y="3876675"/>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Up Arrow 25"/>
          <p:cNvSpPr/>
          <p:nvPr/>
        </p:nvSpPr>
        <p:spPr>
          <a:xfrm rot="5400000">
            <a:off x="666750" y="3876677"/>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Up Arrow 26"/>
          <p:cNvSpPr/>
          <p:nvPr/>
        </p:nvSpPr>
        <p:spPr>
          <a:xfrm rot="5400000">
            <a:off x="3333750" y="3857628"/>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p:cNvGrpSpPr/>
          <p:nvPr/>
        </p:nvGrpSpPr>
        <p:grpSpPr>
          <a:xfrm rot="16200000">
            <a:off x="3305878" y="2609148"/>
            <a:ext cx="1134879" cy="643125"/>
            <a:chOff x="1743075" y="3711205"/>
            <a:chExt cx="1134879" cy="643125"/>
          </a:xfrm>
        </p:grpSpPr>
        <p:cxnSp>
          <p:nvCxnSpPr>
            <p:cNvPr id="34" name="Straight Connector 33"/>
            <p:cNvCxnSpPr/>
            <p:nvPr/>
          </p:nvCxnSpPr>
          <p:spPr>
            <a:xfrm flipV="1">
              <a:off x="1762125" y="3790950"/>
              <a:ext cx="809625" cy="238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743075" y="4038600"/>
              <a:ext cx="885825" cy="295275"/>
            </a:xfrm>
            <a:prstGeom prst="line">
              <a:avLst/>
            </a:prstGeom>
          </p:spPr>
          <p:style>
            <a:lnRef idx="1">
              <a:schemeClr val="accent1"/>
            </a:lnRef>
            <a:fillRef idx="0">
              <a:schemeClr val="accent1"/>
            </a:fillRef>
            <a:effectRef idx="0">
              <a:schemeClr val="accent1"/>
            </a:effectRef>
            <a:fontRef idx="minor">
              <a:schemeClr val="tx1"/>
            </a:fontRef>
          </p:style>
        </p:cxnSp>
        <p:sp>
          <p:nvSpPr>
            <p:cNvPr id="36" name="Arc 35"/>
            <p:cNvSpPr/>
            <p:nvPr/>
          </p:nvSpPr>
          <p:spPr>
            <a:xfrm>
              <a:off x="2486025" y="3800475"/>
              <a:ext cx="104775" cy="46672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V="1">
              <a:off x="2543175" y="3819524"/>
              <a:ext cx="57150" cy="48577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Box 37"/>
            <p:cNvSpPr txBox="1"/>
            <p:nvPr/>
          </p:nvSpPr>
          <p:spPr>
            <a:xfrm rot="5400000">
              <a:off x="2371725" y="3848102"/>
              <a:ext cx="643125" cy="369332"/>
            </a:xfrm>
            <a:prstGeom prst="rect">
              <a:avLst/>
            </a:prstGeom>
            <a:noFill/>
          </p:spPr>
          <p:txBody>
            <a:bodyPr wrap="none" rtlCol="0">
              <a:spAutoFit/>
            </a:bodyPr>
            <a:lstStyle/>
            <a:p>
              <a:r>
                <a:rPr lang="en-GB" dirty="0" smtClean="0"/>
                <a:t>±20</a:t>
              </a:r>
              <a:r>
                <a:rPr lang="en-GB" dirty="0" smtClean="0">
                  <a:latin typeface="Tahoma"/>
                  <a:ea typeface="Tahoma"/>
                  <a:cs typeface="Tahoma"/>
                </a:rPr>
                <a:t>°</a:t>
              </a:r>
              <a:endParaRPr lang="en-GB" dirty="0"/>
            </a:p>
          </p:txBody>
        </p:sp>
        <p:sp>
          <p:nvSpPr>
            <p:cNvPr id="39" name="Up Arrow 38"/>
            <p:cNvSpPr/>
            <p:nvPr/>
          </p:nvSpPr>
          <p:spPr>
            <a:xfrm rot="5400000">
              <a:off x="2095500" y="3876675"/>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7" name="Straight Connector 46"/>
          <p:cNvCxnSpPr/>
          <p:nvPr/>
        </p:nvCxnSpPr>
        <p:spPr>
          <a:xfrm flipV="1">
            <a:off x="3876675" y="3476625"/>
            <a:ext cx="0" cy="110490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49" name="Up Arrow 48"/>
          <p:cNvSpPr/>
          <p:nvPr/>
        </p:nvSpPr>
        <p:spPr>
          <a:xfrm rot="5400000">
            <a:off x="5095875" y="3857629"/>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p:cNvGrpSpPr/>
          <p:nvPr/>
        </p:nvGrpSpPr>
        <p:grpSpPr>
          <a:xfrm>
            <a:off x="5602326" y="2958393"/>
            <a:ext cx="1489161" cy="997244"/>
            <a:chOff x="5888076" y="2958393"/>
            <a:chExt cx="1489161" cy="997244"/>
          </a:xfrm>
        </p:grpSpPr>
        <p:grpSp>
          <p:nvGrpSpPr>
            <p:cNvPr id="40" name="Group 39"/>
            <p:cNvGrpSpPr/>
            <p:nvPr/>
          </p:nvGrpSpPr>
          <p:grpSpPr>
            <a:xfrm rot="18916525">
              <a:off x="5888076" y="2958393"/>
              <a:ext cx="1213497" cy="997244"/>
              <a:chOff x="1743075" y="3348595"/>
              <a:chExt cx="1213497" cy="997244"/>
            </a:xfrm>
          </p:grpSpPr>
          <p:cxnSp>
            <p:nvCxnSpPr>
              <p:cNvPr id="41" name="Straight Connector 40"/>
              <p:cNvCxnSpPr/>
              <p:nvPr/>
            </p:nvCxnSpPr>
            <p:spPr>
              <a:xfrm rot="2683475" flipV="1">
                <a:off x="2002673" y="3444369"/>
                <a:ext cx="281285" cy="79939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743075" y="4038600"/>
                <a:ext cx="885825" cy="295275"/>
              </a:xfrm>
              <a:prstGeom prst="line">
                <a:avLst/>
              </a:prstGeom>
            </p:spPr>
            <p:style>
              <a:lnRef idx="1">
                <a:schemeClr val="accent1"/>
              </a:lnRef>
              <a:fillRef idx="0">
                <a:schemeClr val="accent1"/>
              </a:fillRef>
              <a:effectRef idx="0">
                <a:schemeClr val="accent1"/>
              </a:effectRef>
              <a:fontRef idx="minor">
                <a:schemeClr val="tx1"/>
              </a:fontRef>
            </p:style>
          </p:cxnSp>
          <p:sp>
            <p:nvSpPr>
              <p:cNvPr id="43" name="Arc 42"/>
              <p:cNvSpPr/>
              <p:nvPr/>
            </p:nvSpPr>
            <p:spPr>
              <a:xfrm>
                <a:off x="2465139" y="3659134"/>
                <a:ext cx="103080" cy="68670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 name="Arc 43"/>
              <p:cNvSpPr/>
              <p:nvPr/>
            </p:nvSpPr>
            <p:spPr>
              <a:xfrm flipV="1">
                <a:off x="2489295" y="3732913"/>
                <a:ext cx="82714" cy="57264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5" name="TextBox 44"/>
              <p:cNvSpPr txBox="1"/>
              <p:nvPr/>
            </p:nvSpPr>
            <p:spPr>
              <a:xfrm rot="2683475">
                <a:off x="2260548" y="3348595"/>
                <a:ext cx="696024" cy="369332"/>
              </a:xfrm>
              <a:prstGeom prst="rect">
                <a:avLst/>
              </a:prstGeom>
              <a:noFill/>
            </p:spPr>
            <p:txBody>
              <a:bodyPr wrap="none" rtlCol="0">
                <a:spAutoFit/>
              </a:bodyPr>
              <a:lstStyle/>
              <a:p>
                <a:r>
                  <a:rPr lang="en-GB" dirty="0" smtClean="0"/>
                  <a:t>± 70</a:t>
                </a:r>
                <a:r>
                  <a:rPr lang="en-GB" dirty="0" smtClean="0">
                    <a:latin typeface="Tahoma"/>
                    <a:ea typeface="Tahoma"/>
                    <a:cs typeface="Tahoma"/>
                  </a:rPr>
                  <a:t>°</a:t>
                </a:r>
                <a:endParaRPr lang="en-GB" dirty="0"/>
              </a:p>
            </p:txBody>
          </p:sp>
          <p:sp>
            <p:nvSpPr>
              <p:cNvPr id="46" name="Up Arrow 45"/>
              <p:cNvSpPr/>
              <p:nvPr/>
            </p:nvSpPr>
            <p:spPr>
              <a:xfrm rot="5400000">
                <a:off x="2115609" y="3856372"/>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0" name="TextBox 49"/>
            <p:cNvSpPr txBox="1"/>
            <p:nvPr/>
          </p:nvSpPr>
          <p:spPr>
            <a:xfrm>
              <a:off x="6681213" y="3476811"/>
              <a:ext cx="696024" cy="369332"/>
            </a:xfrm>
            <a:prstGeom prst="rect">
              <a:avLst/>
            </a:prstGeom>
            <a:noFill/>
          </p:spPr>
          <p:txBody>
            <a:bodyPr wrap="none" rtlCol="0">
              <a:spAutoFit/>
            </a:bodyPr>
            <a:lstStyle/>
            <a:p>
              <a:r>
                <a:rPr lang="en-GB" dirty="0" smtClean="0"/>
                <a:t>± 20</a:t>
              </a:r>
              <a:r>
                <a:rPr lang="en-GB" dirty="0" smtClean="0">
                  <a:latin typeface="Tahoma"/>
                  <a:ea typeface="Tahoma"/>
                  <a:cs typeface="Tahoma"/>
                </a:rPr>
                <a:t>°</a:t>
              </a:r>
              <a:endParaRPr lang="en-GB" dirty="0"/>
            </a:p>
          </p:txBody>
        </p:sp>
      </p:grpSp>
      <p:sp>
        <p:nvSpPr>
          <p:cNvPr id="62" name="Up Arrow 61"/>
          <p:cNvSpPr/>
          <p:nvPr/>
        </p:nvSpPr>
        <p:spPr>
          <a:xfrm rot="5400000">
            <a:off x="7650957" y="4236248"/>
            <a:ext cx="223835" cy="352425"/>
          </a:xfrm>
          <a:prstGeom prst="upArrow">
            <a:avLst>
              <a:gd name="adj1" fmla="val 50000"/>
              <a:gd name="adj2" fmla="val 499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Up Arrow 62"/>
          <p:cNvSpPr/>
          <p:nvPr/>
        </p:nvSpPr>
        <p:spPr>
          <a:xfrm>
            <a:off x="8258175" y="3524256"/>
            <a:ext cx="304800" cy="352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Circular Arrow 64"/>
          <p:cNvSpPr/>
          <p:nvPr/>
        </p:nvSpPr>
        <p:spPr>
          <a:xfrm flipV="1">
            <a:off x="7839072" y="3781425"/>
            <a:ext cx="685802" cy="742950"/>
          </a:xfrm>
          <a:prstGeom prst="circularArrow">
            <a:avLst>
              <a:gd name="adj1" fmla="val 12500"/>
              <a:gd name="adj2" fmla="val 1142319"/>
              <a:gd name="adj3" fmla="val 20457681"/>
              <a:gd name="adj4" fmla="val 16408793"/>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6" name="Rectangle 65"/>
          <p:cNvSpPr/>
          <p:nvPr/>
        </p:nvSpPr>
        <p:spPr>
          <a:xfrm>
            <a:off x="590550" y="1924050"/>
            <a:ext cx="2047876" cy="456247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p:cNvSpPr/>
          <p:nvPr/>
        </p:nvSpPr>
        <p:spPr>
          <a:xfrm>
            <a:off x="2752725" y="1933575"/>
            <a:ext cx="2105025" cy="456247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a:off x="4953000" y="1924050"/>
            <a:ext cx="2038350" cy="456247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p:cNvSpPr/>
          <p:nvPr/>
        </p:nvSpPr>
        <p:spPr>
          <a:xfrm>
            <a:off x="7105650" y="1914525"/>
            <a:ext cx="1876425" cy="456247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1190625" y="2000250"/>
            <a:ext cx="726481" cy="369332"/>
          </a:xfrm>
          <a:prstGeom prst="rect">
            <a:avLst/>
          </a:prstGeom>
          <a:noFill/>
        </p:spPr>
        <p:txBody>
          <a:bodyPr wrap="none" rtlCol="0">
            <a:spAutoFit/>
          </a:bodyPr>
          <a:lstStyle/>
          <a:p>
            <a:r>
              <a:rPr lang="nl-NL" u="sng" dirty="0" smtClean="0"/>
              <a:t>AXIAL</a:t>
            </a:r>
            <a:endParaRPr lang="en-GB" u="sng" dirty="0"/>
          </a:p>
        </p:txBody>
      </p:sp>
      <p:sp>
        <p:nvSpPr>
          <p:cNvPr id="71" name="TextBox 70"/>
          <p:cNvSpPr txBox="1"/>
          <p:nvPr/>
        </p:nvSpPr>
        <p:spPr>
          <a:xfrm>
            <a:off x="3181350" y="1971675"/>
            <a:ext cx="1494320" cy="369332"/>
          </a:xfrm>
          <a:prstGeom prst="rect">
            <a:avLst/>
          </a:prstGeom>
          <a:noFill/>
        </p:spPr>
        <p:txBody>
          <a:bodyPr wrap="none" rtlCol="0">
            <a:spAutoFit/>
          </a:bodyPr>
          <a:lstStyle/>
          <a:p>
            <a:r>
              <a:rPr lang="nl-NL" u="sng" dirty="0" smtClean="0"/>
              <a:t>CENTRIFUGAL</a:t>
            </a:r>
            <a:endParaRPr lang="en-GB" u="sng" dirty="0"/>
          </a:p>
        </p:txBody>
      </p:sp>
      <p:sp>
        <p:nvSpPr>
          <p:cNvPr id="72" name="TextBox 71"/>
          <p:cNvSpPr txBox="1"/>
          <p:nvPr/>
        </p:nvSpPr>
        <p:spPr>
          <a:xfrm>
            <a:off x="5324475" y="2000250"/>
            <a:ext cx="1421030" cy="369332"/>
          </a:xfrm>
          <a:prstGeom prst="rect">
            <a:avLst/>
          </a:prstGeom>
          <a:noFill/>
        </p:spPr>
        <p:txBody>
          <a:bodyPr wrap="none" rtlCol="0">
            <a:spAutoFit/>
          </a:bodyPr>
          <a:lstStyle/>
          <a:p>
            <a:r>
              <a:rPr lang="nl-NL" u="sng" dirty="0" smtClean="0"/>
              <a:t>MIXED FLOW</a:t>
            </a:r>
            <a:endParaRPr lang="en-GB" u="sng" dirty="0"/>
          </a:p>
        </p:txBody>
      </p:sp>
      <p:sp>
        <p:nvSpPr>
          <p:cNvPr id="73" name="TextBox 72"/>
          <p:cNvSpPr txBox="1"/>
          <p:nvPr/>
        </p:nvSpPr>
        <p:spPr>
          <a:xfrm>
            <a:off x="7277100" y="2000250"/>
            <a:ext cx="1418786" cy="369332"/>
          </a:xfrm>
          <a:prstGeom prst="rect">
            <a:avLst/>
          </a:prstGeom>
          <a:noFill/>
        </p:spPr>
        <p:txBody>
          <a:bodyPr wrap="none" rtlCol="0">
            <a:spAutoFit/>
          </a:bodyPr>
          <a:lstStyle/>
          <a:p>
            <a:r>
              <a:rPr lang="nl-NL" u="sng" dirty="0" smtClean="0"/>
              <a:t>CROSS-FLOW</a:t>
            </a:r>
            <a:endParaRPr lang="en-GB" u="sng" dirty="0"/>
          </a:p>
        </p:txBody>
      </p:sp>
      <p:sp>
        <p:nvSpPr>
          <p:cNvPr id="74" name="TextBox 73"/>
          <p:cNvSpPr txBox="1"/>
          <p:nvPr/>
        </p:nvSpPr>
        <p:spPr>
          <a:xfrm>
            <a:off x="762000" y="5057775"/>
            <a:ext cx="1504950" cy="830997"/>
          </a:xfrm>
          <a:prstGeom prst="rect">
            <a:avLst/>
          </a:prstGeom>
          <a:noFill/>
        </p:spPr>
        <p:txBody>
          <a:bodyPr wrap="square" rtlCol="0">
            <a:spAutoFit/>
          </a:bodyPr>
          <a:lstStyle/>
          <a:p>
            <a:r>
              <a:rPr lang="nl-NL" sz="1600" dirty="0" err="1" smtClean="0"/>
              <a:t>Inlet</a:t>
            </a:r>
            <a:r>
              <a:rPr lang="nl-NL" sz="1600" dirty="0" smtClean="0"/>
              <a:t> and outlet parallel </a:t>
            </a:r>
            <a:r>
              <a:rPr lang="nl-NL" sz="1600" dirty="0" err="1" smtClean="0"/>
              <a:t>to</a:t>
            </a:r>
            <a:r>
              <a:rPr lang="nl-NL" sz="1600" dirty="0" smtClean="0"/>
              <a:t> the rotor </a:t>
            </a:r>
            <a:r>
              <a:rPr lang="nl-NL" sz="1600" dirty="0" err="1" smtClean="0"/>
              <a:t>axis</a:t>
            </a:r>
            <a:r>
              <a:rPr lang="nl-NL" sz="1600" dirty="0" smtClean="0"/>
              <a:t> ±20</a:t>
            </a:r>
            <a:r>
              <a:rPr lang="nl-NL" sz="1600" dirty="0" smtClean="0">
                <a:latin typeface="Tahoma"/>
                <a:ea typeface="Tahoma"/>
                <a:cs typeface="Tahoma"/>
              </a:rPr>
              <a:t>°</a:t>
            </a:r>
            <a:r>
              <a:rPr lang="nl-NL" sz="1600" dirty="0" smtClean="0"/>
              <a:t> </a:t>
            </a:r>
            <a:endParaRPr lang="en-GB" sz="1600" dirty="0"/>
          </a:p>
        </p:txBody>
      </p:sp>
      <p:sp>
        <p:nvSpPr>
          <p:cNvPr id="75" name="TextBox 74"/>
          <p:cNvSpPr txBox="1"/>
          <p:nvPr/>
        </p:nvSpPr>
        <p:spPr>
          <a:xfrm>
            <a:off x="2971800" y="5048250"/>
            <a:ext cx="1847850" cy="1077218"/>
          </a:xfrm>
          <a:prstGeom prst="rect">
            <a:avLst/>
          </a:prstGeom>
          <a:noFill/>
        </p:spPr>
        <p:txBody>
          <a:bodyPr wrap="square" rtlCol="0">
            <a:spAutoFit/>
          </a:bodyPr>
          <a:lstStyle/>
          <a:p>
            <a:r>
              <a:rPr lang="nl-NL" sz="1600" dirty="0" err="1" smtClean="0"/>
              <a:t>Inlet</a:t>
            </a:r>
            <a:r>
              <a:rPr lang="nl-NL" sz="1600" dirty="0" smtClean="0"/>
              <a:t> parallel </a:t>
            </a:r>
            <a:r>
              <a:rPr lang="nl-NL" sz="1600" dirty="0" err="1" smtClean="0"/>
              <a:t>to</a:t>
            </a:r>
            <a:r>
              <a:rPr lang="nl-NL" sz="1600" dirty="0" smtClean="0"/>
              <a:t> and outlet </a:t>
            </a:r>
            <a:r>
              <a:rPr lang="nl-NL" sz="1600" dirty="0" err="1" smtClean="0"/>
              <a:t>perpendicular</a:t>
            </a:r>
            <a:r>
              <a:rPr lang="nl-NL" sz="1600" dirty="0" smtClean="0"/>
              <a:t> </a:t>
            </a:r>
            <a:r>
              <a:rPr lang="nl-NL" sz="1600" dirty="0" err="1" smtClean="0"/>
              <a:t>to</a:t>
            </a:r>
            <a:r>
              <a:rPr lang="nl-NL" sz="1600" dirty="0" smtClean="0"/>
              <a:t> the rotor </a:t>
            </a:r>
            <a:r>
              <a:rPr lang="nl-NL" sz="1600" dirty="0" err="1" smtClean="0"/>
              <a:t>axis</a:t>
            </a:r>
            <a:r>
              <a:rPr lang="nl-NL" sz="1600" dirty="0" smtClean="0"/>
              <a:t> ±20</a:t>
            </a:r>
            <a:r>
              <a:rPr lang="nl-NL" sz="1600" dirty="0" smtClean="0">
                <a:latin typeface="Tahoma"/>
                <a:ea typeface="Tahoma"/>
                <a:cs typeface="Tahoma"/>
              </a:rPr>
              <a:t>°</a:t>
            </a:r>
            <a:r>
              <a:rPr lang="nl-NL" sz="1600" dirty="0" smtClean="0"/>
              <a:t> </a:t>
            </a:r>
            <a:endParaRPr lang="en-GB" sz="1600" dirty="0"/>
          </a:p>
        </p:txBody>
      </p:sp>
      <p:sp>
        <p:nvSpPr>
          <p:cNvPr id="76" name="TextBox 75"/>
          <p:cNvSpPr txBox="1"/>
          <p:nvPr/>
        </p:nvSpPr>
        <p:spPr>
          <a:xfrm>
            <a:off x="5038725" y="5048250"/>
            <a:ext cx="1847850" cy="1077218"/>
          </a:xfrm>
          <a:prstGeom prst="rect">
            <a:avLst/>
          </a:prstGeom>
          <a:noFill/>
        </p:spPr>
        <p:txBody>
          <a:bodyPr wrap="square" rtlCol="0">
            <a:spAutoFit/>
          </a:bodyPr>
          <a:lstStyle/>
          <a:p>
            <a:r>
              <a:rPr lang="nl-NL" sz="1600" dirty="0" err="1" smtClean="0"/>
              <a:t>Inlet</a:t>
            </a:r>
            <a:r>
              <a:rPr lang="nl-NL" sz="1600" dirty="0" smtClean="0"/>
              <a:t> parallel </a:t>
            </a:r>
            <a:r>
              <a:rPr lang="nl-NL" sz="1600" dirty="0" err="1" smtClean="0"/>
              <a:t>to</a:t>
            </a:r>
            <a:r>
              <a:rPr lang="nl-NL" sz="1600" dirty="0" smtClean="0"/>
              <a:t> and outlet at </a:t>
            </a:r>
            <a:r>
              <a:rPr lang="nl-NL" sz="1600" dirty="0" err="1" smtClean="0"/>
              <a:t>an</a:t>
            </a:r>
            <a:r>
              <a:rPr lang="nl-NL" sz="1600" dirty="0" smtClean="0"/>
              <a:t> </a:t>
            </a:r>
            <a:r>
              <a:rPr lang="nl-NL" sz="1600" dirty="0" err="1" smtClean="0"/>
              <a:t>angle</a:t>
            </a:r>
            <a:r>
              <a:rPr lang="nl-NL" sz="1600" dirty="0" smtClean="0"/>
              <a:t> of 45</a:t>
            </a:r>
            <a:r>
              <a:rPr lang="nl-NL" sz="1600" dirty="0" smtClean="0">
                <a:latin typeface="Tahoma"/>
                <a:ea typeface="Tahoma"/>
                <a:cs typeface="Tahoma"/>
              </a:rPr>
              <a:t>°</a:t>
            </a:r>
            <a:r>
              <a:rPr lang="nl-NL" sz="1600" dirty="0" smtClean="0"/>
              <a:t> ±25</a:t>
            </a:r>
            <a:r>
              <a:rPr lang="nl-NL" sz="1600" dirty="0" smtClean="0">
                <a:latin typeface="Tahoma"/>
                <a:ea typeface="Tahoma"/>
                <a:cs typeface="Tahoma"/>
              </a:rPr>
              <a:t>°</a:t>
            </a:r>
            <a:r>
              <a:rPr lang="nl-NL" sz="1600" dirty="0" smtClean="0"/>
              <a:t> </a:t>
            </a:r>
            <a:r>
              <a:rPr lang="nl-NL" sz="1600" dirty="0" err="1" smtClean="0"/>
              <a:t>to</a:t>
            </a:r>
            <a:r>
              <a:rPr lang="nl-NL" sz="1600" dirty="0" smtClean="0"/>
              <a:t> the rotor </a:t>
            </a:r>
            <a:r>
              <a:rPr lang="nl-NL" sz="1600" dirty="0" err="1" smtClean="0"/>
              <a:t>axis</a:t>
            </a:r>
            <a:endParaRPr lang="en-GB" sz="1600" dirty="0"/>
          </a:p>
        </p:txBody>
      </p:sp>
      <p:sp>
        <p:nvSpPr>
          <p:cNvPr id="77" name="TextBox 76"/>
          <p:cNvSpPr txBox="1"/>
          <p:nvPr/>
        </p:nvSpPr>
        <p:spPr>
          <a:xfrm>
            <a:off x="7134225" y="5000625"/>
            <a:ext cx="1847850" cy="1077218"/>
          </a:xfrm>
          <a:prstGeom prst="rect">
            <a:avLst/>
          </a:prstGeom>
          <a:noFill/>
        </p:spPr>
        <p:txBody>
          <a:bodyPr wrap="square" rtlCol="0">
            <a:spAutoFit/>
          </a:bodyPr>
          <a:lstStyle/>
          <a:p>
            <a:r>
              <a:rPr lang="nl-NL" sz="1600" dirty="0" err="1" smtClean="0"/>
              <a:t>Inlet</a:t>
            </a:r>
            <a:r>
              <a:rPr lang="nl-NL" sz="1600" dirty="0" smtClean="0"/>
              <a:t> and outlet air at </a:t>
            </a:r>
            <a:r>
              <a:rPr lang="nl-NL" sz="1600" dirty="0" err="1" smtClean="0"/>
              <a:t>circumference</a:t>
            </a:r>
            <a:r>
              <a:rPr lang="nl-NL" sz="1600" dirty="0" smtClean="0"/>
              <a:t> of the rotor at </a:t>
            </a:r>
            <a:r>
              <a:rPr lang="nl-NL" sz="1600" dirty="0" err="1" smtClean="0"/>
              <a:t>any</a:t>
            </a:r>
            <a:r>
              <a:rPr lang="nl-NL" sz="1600" dirty="0" smtClean="0"/>
              <a:t> </a:t>
            </a:r>
            <a:r>
              <a:rPr lang="nl-NL" sz="1600" dirty="0" err="1" smtClean="0"/>
              <a:t>angle</a:t>
            </a:r>
            <a:endParaRPr lang="en-GB" sz="1600" dirty="0"/>
          </a:p>
        </p:txBody>
      </p:sp>
      <p:sp>
        <p:nvSpPr>
          <p:cNvPr id="78" name="Date Placeholder 3"/>
          <p:cNvSpPr>
            <a:spLocks noGrp="1"/>
          </p:cNvSpPr>
          <p:nvPr>
            <p:ph type="dt" sz="half" idx="10"/>
          </p:nvPr>
        </p:nvSpPr>
        <p:spPr>
          <a:xfrm>
            <a:off x="457200" y="6470650"/>
            <a:ext cx="2133600" cy="365125"/>
          </a:xfrm>
        </p:spPr>
        <p:txBody>
          <a:bodyPr/>
          <a:lstStyle/>
          <a:p>
            <a:r>
              <a:rPr lang="nl-NL" dirty="0" smtClean="0"/>
              <a:t>22 </a:t>
            </a:r>
            <a:r>
              <a:rPr lang="nl-NL" dirty="0" err="1" smtClean="0"/>
              <a:t>January</a:t>
            </a:r>
            <a:r>
              <a:rPr lang="nl-NL" dirty="0" smtClean="0"/>
              <a:t> 2015</a:t>
            </a:r>
            <a:endParaRPr lang="nl-NL" dirty="0"/>
          </a:p>
        </p:txBody>
      </p:sp>
      <p:sp>
        <p:nvSpPr>
          <p:cNvPr id="79" name="Slide Number Placeholder 5"/>
          <p:cNvSpPr>
            <a:spLocks noGrp="1"/>
          </p:cNvSpPr>
          <p:nvPr>
            <p:ph type="sldNum" sz="quarter" idx="12"/>
          </p:nvPr>
        </p:nvSpPr>
        <p:spPr>
          <a:xfrm>
            <a:off x="6553200" y="6470650"/>
            <a:ext cx="2133600" cy="365125"/>
          </a:xfrm>
        </p:spPr>
        <p:txBody>
          <a:bodyPr/>
          <a:lstStyle/>
          <a:p>
            <a:fld id="{441E8BA0-B3F7-4F21-B827-A23DC486D00B}" type="slidenum">
              <a:rPr lang="nl-NL" smtClean="0"/>
              <a:t>29</a:t>
            </a:fld>
            <a:endParaRPr lang="nl-NL" dirty="0"/>
          </a:p>
        </p:txBody>
      </p:sp>
      <p:sp>
        <p:nvSpPr>
          <p:cNvPr id="80" name="Footer Placeholder 4"/>
          <p:cNvSpPr>
            <a:spLocks noGrp="1"/>
          </p:cNvSpPr>
          <p:nvPr>
            <p:ph type="ftr" sz="quarter" idx="11"/>
          </p:nvPr>
        </p:nvSpPr>
        <p:spPr>
          <a:xfrm>
            <a:off x="3124200" y="64706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96910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Background</a:t>
            </a:r>
            <a:endParaRPr lang="nl-NL" dirty="0"/>
          </a:p>
        </p:txBody>
      </p:sp>
      <p:sp>
        <p:nvSpPr>
          <p:cNvPr id="3" name="Content Placeholder 2"/>
          <p:cNvSpPr>
            <a:spLocks noGrp="1"/>
          </p:cNvSpPr>
          <p:nvPr>
            <p:ph idx="1"/>
          </p:nvPr>
        </p:nvSpPr>
        <p:spPr>
          <a:xfrm>
            <a:off x="457200" y="1600200"/>
            <a:ext cx="8229600" cy="4781128"/>
          </a:xfrm>
        </p:spPr>
        <p:txBody>
          <a:bodyPr>
            <a:normAutofit fontScale="92500" lnSpcReduction="20000"/>
          </a:bodyPr>
          <a:lstStyle/>
          <a:p>
            <a:r>
              <a:rPr lang="en-US" dirty="0" smtClean="0"/>
              <a:t>327/2011, Recital </a:t>
            </a:r>
            <a:r>
              <a:rPr lang="en-US" dirty="0"/>
              <a:t>14:</a:t>
            </a:r>
          </a:p>
          <a:p>
            <a:pPr lvl="1"/>
            <a:r>
              <a:rPr lang="en-US" dirty="0" smtClean="0"/>
              <a:t>consider setting </a:t>
            </a:r>
            <a:r>
              <a:rPr lang="en-US" dirty="0"/>
              <a:t>technology independent requirements, potential of use of VSD, reduce exemptions, consider fans below 125 W</a:t>
            </a:r>
            <a:endParaRPr lang="nl-NL" dirty="0"/>
          </a:p>
          <a:p>
            <a:r>
              <a:rPr lang="en-GB" dirty="0" smtClean="0"/>
              <a:t>Article 7:</a:t>
            </a:r>
          </a:p>
          <a:p>
            <a:pPr lvl="1"/>
            <a:r>
              <a:rPr lang="en-GB" dirty="0" smtClean="0"/>
              <a:t>review of Regulation no later than 4 years </a:t>
            </a:r>
            <a:r>
              <a:rPr lang="en-GB" dirty="0" smtClean="0">
                <a:solidFill>
                  <a:srgbClr val="FF0000"/>
                </a:solidFill>
              </a:rPr>
              <a:t>(6 months to CF meeting, 30 March 2015)</a:t>
            </a:r>
          </a:p>
          <a:p>
            <a:pPr lvl="1"/>
            <a:r>
              <a:rPr lang="en-GB" dirty="0" smtClean="0"/>
              <a:t>assess feasibility of reducing number of fan types</a:t>
            </a:r>
          </a:p>
          <a:p>
            <a:pPr lvl="1"/>
            <a:r>
              <a:rPr lang="en-GB" dirty="0" smtClean="0"/>
              <a:t>can scope of exemptions be reduced, including allowances for dual use fans</a:t>
            </a:r>
          </a:p>
          <a:p>
            <a:r>
              <a:rPr lang="nl-NL" dirty="0" smtClean="0"/>
              <a:t>plus other relevant issues / topics</a:t>
            </a:r>
          </a:p>
          <a:p>
            <a:pPr lvl="1"/>
            <a:r>
              <a:rPr lang="nl-NL" dirty="0" smtClean="0"/>
              <a:t>jet fans, </a:t>
            </a:r>
            <a:r>
              <a:rPr lang="nl-NL" dirty="0" err="1" smtClean="0"/>
              <a:t>replacement</a:t>
            </a:r>
            <a:r>
              <a:rPr lang="nl-NL" dirty="0" smtClean="0"/>
              <a:t> fans, etc.</a:t>
            </a:r>
          </a:p>
        </p:txBody>
      </p:sp>
      <p:sp>
        <p:nvSpPr>
          <p:cNvPr id="7"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9"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a:t>
            </a:fld>
            <a:endParaRPr lang="nl-NL" dirty="0"/>
          </a:p>
        </p:txBody>
      </p:sp>
      <p:sp>
        <p:nvSpPr>
          <p:cNvPr id="10"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5470976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2.9</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321897228"/>
              </p:ext>
            </p:extLst>
          </p:nvPr>
        </p:nvGraphicFramePr>
        <p:xfrm>
          <a:off x="395536" y="1268760"/>
          <a:ext cx="8229600" cy="5497410"/>
        </p:xfrm>
        <a:graphic>
          <a:graphicData uri="http://schemas.openxmlformats.org/drawingml/2006/table">
            <a:tbl>
              <a:tblPr firstRow="1" firstCol="1" bandRow="1">
                <a:tableStyleId>{5C22544A-7EE6-4342-B048-85BDC9FD1C3A}</a:tableStyleId>
              </a:tblPr>
              <a:tblGrid>
                <a:gridCol w="4114800"/>
                <a:gridCol w="4114800"/>
              </a:tblGrid>
              <a:tr h="515962">
                <a:tc>
                  <a:txBody>
                    <a:bodyPr/>
                    <a:lstStyle/>
                    <a:p>
                      <a:pPr algn="just">
                        <a:lnSpc>
                          <a:spcPct val="115000"/>
                        </a:lnSpc>
                        <a:spcAft>
                          <a:spcPts val="0"/>
                        </a:spcAft>
                      </a:pPr>
                      <a:r>
                        <a:rPr lang="en-GB" sz="1600" dirty="0">
                          <a:effectLst/>
                        </a:rPr>
                        <a:t>6.  ‘Orifice panel’ means </a:t>
                      </a:r>
                      <a:r>
                        <a:rPr lang="en-GB" sz="1600" dirty="0" err="1" smtClean="0">
                          <a:effectLst/>
                        </a:rPr>
                        <a:t>etc</a:t>
                      </a:r>
                      <a:r>
                        <a:rPr lang="en-GB" sz="1600" dirty="0" smtClean="0">
                          <a:effectLst/>
                        </a:rPr>
                        <a:t>;</a:t>
                      </a:r>
                      <a:endParaRPr lang="en-GB" sz="1600" dirty="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i="1" dirty="0">
                          <a:effectLst/>
                        </a:rPr>
                        <a:t> </a:t>
                      </a:r>
                      <a:r>
                        <a:rPr lang="en-GB" sz="1600" b="0" i="1" dirty="0" smtClean="0">
                          <a:solidFill>
                            <a:sysClr val="windowText" lastClr="000000"/>
                          </a:solidFill>
                          <a:effectLst/>
                          <a:sym typeface="Wingdings" panose="05000000000000000000" pitchFamily="2" charset="2"/>
                        </a:rPr>
                        <a:t>definition</a:t>
                      </a:r>
                      <a:r>
                        <a:rPr lang="en-GB" sz="1600" b="0" i="1" baseline="0" dirty="0" smtClean="0">
                          <a:solidFill>
                            <a:sysClr val="windowText" lastClr="000000"/>
                          </a:solidFill>
                          <a:effectLst/>
                          <a:sym typeface="Wingdings" panose="05000000000000000000" pitchFamily="2" charset="2"/>
                        </a:rPr>
                        <a:t> not used (deleted)</a:t>
                      </a:r>
                      <a:endParaRPr lang="en-GB" sz="1600" b="0" i="1" dirty="0">
                        <a:solidFill>
                          <a:sysClr val="windowText" lastClr="000000"/>
                        </a:solidFill>
                        <a:effectLst/>
                        <a:latin typeface="Calibri"/>
                        <a:ea typeface="Calibri"/>
                        <a:cs typeface="Times New Roman"/>
                      </a:endParaRPr>
                    </a:p>
                  </a:txBody>
                  <a:tcPr marL="58046" marR="58046" marT="0" marB="0">
                    <a:solidFill>
                      <a:schemeClr val="bg1">
                        <a:lumMod val="95000"/>
                      </a:schemeClr>
                    </a:solidFill>
                  </a:tcPr>
                </a:tc>
              </a:tr>
              <a:tr h="515962">
                <a:tc>
                  <a:txBody>
                    <a:bodyPr/>
                    <a:lstStyle/>
                    <a:p>
                      <a:pPr algn="just">
                        <a:lnSpc>
                          <a:spcPct val="115000"/>
                        </a:lnSpc>
                        <a:spcAft>
                          <a:spcPts val="0"/>
                        </a:spcAft>
                      </a:pPr>
                      <a:r>
                        <a:rPr lang="en-GB" sz="1600" dirty="0">
                          <a:effectLst/>
                        </a:rPr>
                        <a:t>7.  ‘Orifice ring’  means a ring with an opening in which the fan  sits and  which allows the  fan to  be  fixed to  other structures;</a:t>
                      </a:r>
                      <a:endParaRPr lang="en-GB" sz="1600" dirty="0">
                        <a:effectLst/>
                        <a:latin typeface="Calibri"/>
                        <a:ea typeface="Calibri"/>
                        <a:cs typeface="Times New Roman"/>
                      </a:endParaRPr>
                    </a:p>
                  </a:txBody>
                  <a:tcPr marL="58046" marR="58046"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58046" marR="58046" marT="0" marB="0" anchor="b"/>
                </a:tc>
              </a:tr>
              <a:tr h="1160915">
                <a:tc>
                  <a:txBody>
                    <a:bodyPr/>
                    <a:lstStyle/>
                    <a:p>
                      <a:pPr algn="just">
                        <a:lnSpc>
                          <a:spcPct val="115000"/>
                        </a:lnSpc>
                        <a:spcAft>
                          <a:spcPts val="0"/>
                        </a:spcAft>
                      </a:pPr>
                      <a:r>
                        <a:rPr lang="en-GB" sz="1600">
                          <a:effectLst/>
                        </a:rPr>
                        <a:t>8.  ‘Centrifugal fan’ means a fan in which the gas enters the impeller(s) in an essentially axial direction and leaves it in a direction perpendicular to that axis. The impeller may have one or  two inlets and may or may not  have a housing;</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a:effectLst/>
                        </a:rPr>
                        <a:t>9.  ‘Centrifugal fan’ means a fan in which the gas enters the impeller(s) in an essentially axial direction and leaves it in a direction perpendicular to that axis.</a:t>
                      </a:r>
                      <a:endParaRPr lang="en-GB" sz="1600">
                        <a:effectLst/>
                        <a:latin typeface="Calibri"/>
                        <a:ea typeface="Calibri"/>
                        <a:cs typeface="Times New Roman"/>
                      </a:endParaRPr>
                    </a:p>
                  </a:txBody>
                  <a:tcPr marL="58046" marR="58046" marT="0" marB="0"/>
                </a:tc>
              </a:tr>
              <a:tr h="644953">
                <a:tc>
                  <a:txBody>
                    <a:bodyPr/>
                    <a:lstStyle/>
                    <a:p>
                      <a:pPr algn="just">
                        <a:lnSpc>
                          <a:spcPct val="115000"/>
                        </a:lnSpc>
                        <a:spcAft>
                          <a:spcPts val="0"/>
                        </a:spcAft>
                      </a:pPr>
                      <a:r>
                        <a:rPr lang="en-GB" sz="1600">
                          <a:effectLst/>
                        </a:rPr>
                        <a:t>9.  ‘Centrifugal radial bladed fan’ means a centrifugal fan where the outward direction of the blades of the impeller(s) at the periphery is radial relative to the axis of rotation;</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i="1" dirty="0">
                          <a:effectLst/>
                        </a:rPr>
                        <a:t> </a:t>
                      </a:r>
                      <a:r>
                        <a:rPr lang="en-GB" sz="1600" b="0" i="1" dirty="0" smtClean="0">
                          <a:solidFill>
                            <a:sysClr val="windowText" lastClr="000000"/>
                          </a:solidFill>
                          <a:effectLst/>
                          <a:sym typeface="Wingdings" panose="05000000000000000000" pitchFamily="2" charset="2"/>
                        </a:rPr>
                        <a:t>definition</a:t>
                      </a:r>
                      <a:r>
                        <a:rPr lang="en-GB" sz="1600" b="0" i="1" baseline="0" dirty="0" smtClean="0">
                          <a:solidFill>
                            <a:sysClr val="windowText" lastClr="000000"/>
                          </a:solidFill>
                          <a:effectLst/>
                          <a:sym typeface="Wingdings" panose="05000000000000000000" pitchFamily="2" charset="2"/>
                        </a:rPr>
                        <a:t> not used (deleted)</a:t>
                      </a:r>
                      <a:endParaRPr lang="en-GB" sz="1600" i="1" dirty="0">
                        <a:effectLst/>
                        <a:latin typeface="Calibri"/>
                        <a:ea typeface="Calibri"/>
                        <a:cs typeface="Times New Roman"/>
                      </a:endParaRPr>
                    </a:p>
                  </a:txBody>
                  <a:tcPr marL="58046" marR="58046" marT="0" marB="0"/>
                </a:tc>
              </a:tr>
              <a:tr h="773944">
                <a:tc>
                  <a:txBody>
                    <a:bodyPr/>
                    <a:lstStyle/>
                    <a:p>
                      <a:pPr algn="just">
                        <a:lnSpc>
                          <a:spcPct val="115000"/>
                        </a:lnSpc>
                        <a:spcAft>
                          <a:spcPts val="0"/>
                        </a:spcAft>
                      </a:pPr>
                      <a:r>
                        <a:rPr lang="en-GB" sz="1600">
                          <a:effectLst/>
                        </a:rPr>
                        <a:t>10.  ‘Centrifugal forward curved fan’ means  a  centrifugal fan where the outward direction of the blades of the impeller(s) at  the  periphery is  forward relative to  the  direction  of rotation;</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i="1" dirty="0">
                          <a:effectLst/>
                        </a:rPr>
                        <a:t> </a:t>
                      </a:r>
                      <a:r>
                        <a:rPr lang="en-GB" sz="1600" b="0" i="1" dirty="0" smtClean="0">
                          <a:solidFill>
                            <a:sysClr val="windowText" lastClr="000000"/>
                          </a:solidFill>
                          <a:effectLst/>
                          <a:sym typeface="Wingdings" panose="05000000000000000000" pitchFamily="2" charset="2"/>
                        </a:rPr>
                        <a:t>definition</a:t>
                      </a:r>
                      <a:r>
                        <a:rPr lang="en-GB" sz="1600" b="0" i="1" baseline="0" dirty="0" smtClean="0">
                          <a:solidFill>
                            <a:sysClr val="windowText" lastClr="000000"/>
                          </a:solidFill>
                          <a:effectLst/>
                          <a:sym typeface="Wingdings" panose="05000000000000000000" pitchFamily="2" charset="2"/>
                        </a:rPr>
                        <a:t> not used (deleted)</a:t>
                      </a:r>
                      <a:endParaRPr lang="en-GB" sz="1600" i="1" dirty="0">
                        <a:effectLst/>
                        <a:latin typeface="Calibri"/>
                        <a:ea typeface="Calibri"/>
                        <a:cs typeface="Times New Roman"/>
                      </a:endParaRPr>
                    </a:p>
                  </a:txBody>
                  <a:tcPr marL="58046" marR="58046" marT="0" marB="0"/>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30</a:t>
            </a:fld>
            <a:endParaRPr lang="nl-NL" dirty="0"/>
          </a:p>
        </p:txBody>
      </p:sp>
    </p:spTree>
    <p:extLst>
      <p:ext uri="{BB962C8B-B14F-4D97-AF65-F5344CB8AC3E}">
        <p14:creationId xmlns:p14="http://schemas.microsoft.com/office/powerpoint/2010/main" val="13343851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760"/>
            <a:ext cx="8229600" cy="1143000"/>
          </a:xfrm>
        </p:spPr>
        <p:txBody>
          <a:bodyPr/>
          <a:lstStyle/>
          <a:p>
            <a:r>
              <a:rPr lang="nl-NL" dirty="0" err="1" smtClean="0"/>
              <a:t>Article</a:t>
            </a:r>
            <a:r>
              <a:rPr lang="nl-NL" dirty="0" smtClean="0"/>
              <a:t> 2.10</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987040058"/>
              </p:ext>
            </p:extLst>
          </p:nvPr>
        </p:nvGraphicFramePr>
        <p:xfrm>
          <a:off x="539552" y="1124744"/>
          <a:ext cx="8229600" cy="5542280"/>
        </p:xfrm>
        <a:graphic>
          <a:graphicData uri="http://schemas.openxmlformats.org/drawingml/2006/table">
            <a:tbl>
              <a:tblPr firstRow="1" firstCol="1" bandRow="1">
                <a:tableStyleId>{5C22544A-7EE6-4342-B048-85BDC9FD1C3A}</a:tableStyleId>
              </a:tblPr>
              <a:tblGrid>
                <a:gridCol w="4114800"/>
                <a:gridCol w="4114800"/>
              </a:tblGrid>
              <a:tr h="902934">
                <a:tc>
                  <a:txBody>
                    <a:bodyPr/>
                    <a:lstStyle/>
                    <a:p>
                      <a:pPr algn="just">
                        <a:lnSpc>
                          <a:spcPct val="115000"/>
                        </a:lnSpc>
                        <a:spcAft>
                          <a:spcPts val="0"/>
                        </a:spcAft>
                      </a:pPr>
                      <a:r>
                        <a:rPr lang="en-GB" sz="1600" dirty="0">
                          <a:effectLst/>
                        </a:rPr>
                        <a:t>11.  ‘Centrifugal backward curved fan without housing’ means a centrifugal fan where the outward direction of the blades of the impeller(s) at the periphery is backward relative to the direction of rotation and which does not have a housing;</a:t>
                      </a:r>
                      <a:endParaRPr lang="en-GB" sz="1600" dirty="0">
                        <a:effectLst/>
                        <a:latin typeface="Calibri"/>
                        <a:ea typeface="Calibri"/>
                        <a:cs typeface="Times New Roman"/>
                      </a:endParaRPr>
                    </a:p>
                  </a:txBody>
                  <a:tcPr marL="58046" marR="58046"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600" dirty="0">
                          <a:effectLst/>
                        </a:rPr>
                        <a:t> </a:t>
                      </a:r>
                      <a:r>
                        <a:rPr lang="en-GB" sz="1600" b="0" dirty="0" smtClean="0">
                          <a:solidFill>
                            <a:sysClr val="windowText" lastClr="000000"/>
                          </a:solidFill>
                          <a:effectLst/>
                          <a:sym typeface="Wingdings" panose="05000000000000000000" pitchFamily="2" charset="2"/>
                        </a:rPr>
                        <a:t></a:t>
                      </a:r>
                      <a:r>
                        <a:rPr lang="en-GB" sz="1600" b="0" i="1" dirty="0" smtClean="0">
                          <a:solidFill>
                            <a:sysClr val="windowText" lastClr="000000"/>
                          </a:solidFill>
                          <a:effectLst/>
                        </a:rPr>
                        <a:t>definition not used (deleted)</a:t>
                      </a:r>
                      <a:endParaRPr lang="en-GB" sz="1600" b="0" i="1" dirty="0" smtClean="0">
                        <a:solidFill>
                          <a:sysClr val="windowText" lastClr="000000"/>
                        </a:solidFill>
                        <a:effectLst/>
                        <a:latin typeface="+mn-lt"/>
                        <a:ea typeface="Calibri"/>
                        <a:cs typeface="Times New Roman"/>
                      </a:endParaRPr>
                    </a:p>
                    <a:p>
                      <a:pPr algn="just">
                        <a:lnSpc>
                          <a:spcPct val="115000"/>
                        </a:lnSpc>
                        <a:spcAft>
                          <a:spcPts val="0"/>
                        </a:spcAft>
                      </a:pPr>
                      <a:endParaRPr lang="en-GB" sz="1600" dirty="0">
                        <a:effectLst/>
                        <a:latin typeface="Calibri"/>
                        <a:ea typeface="Calibri"/>
                        <a:cs typeface="Times New Roman"/>
                      </a:endParaRPr>
                    </a:p>
                  </a:txBody>
                  <a:tcPr marL="58046" marR="58046" marT="0" marB="0">
                    <a:solidFill>
                      <a:schemeClr val="bg1">
                        <a:lumMod val="95000"/>
                      </a:schemeClr>
                    </a:solidFill>
                  </a:tcPr>
                </a:tc>
              </a:tr>
              <a:tr h="515962">
                <a:tc>
                  <a:txBody>
                    <a:bodyPr/>
                    <a:lstStyle/>
                    <a:p>
                      <a:pPr algn="just">
                        <a:lnSpc>
                          <a:spcPct val="115000"/>
                        </a:lnSpc>
                        <a:spcAft>
                          <a:spcPts val="0"/>
                        </a:spcAft>
                      </a:pPr>
                      <a:r>
                        <a:rPr lang="en-GB" sz="1600">
                          <a:effectLst/>
                        </a:rPr>
                        <a:t>12.  ‘Housing’ means a casing around the impeller which guides the gas stream towards, through and from the impeller;</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i="1" dirty="0">
                          <a:effectLst/>
                        </a:rPr>
                        <a:t> </a:t>
                      </a:r>
                      <a:r>
                        <a:rPr lang="en-GB" sz="1600" i="1" dirty="0" smtClean="0">
                          <a:effectLst/>
                          <a:sym typeface="Wingdings" panose="05000000000000000000" pitchFamily="2" charset="2"/>
                        </a:rPr>
                        <a:t>replaced by ‘stator’</a:t>
                      </a:r>
                      <a:endParaRPr lang="en-GB" sz="1600" i="1" dirty="0">
                        <a:effectLst/>
                        <a:latin typeface="Calibri"/>
                        <a:ea typeface="Calibri"/>
                        <a:cs typeface="Times New Roman"/>
                      </a:endParaRPr>
                    </a:p>
                  </a:txBody>
                  <a:tcPr marL="58046" marR="58046" marT="0" marB="0"/>
                </a:tc>
              </a:tr>
              <a:tr h="902934">
                <a:tc>
                  <a:txBody>
                    <a:bodyPr/>
                    <a:lstStyle/>
                    <a:p>
                      <a:pPr algn="just">
                        <a:lnSpc>
                          <a:spcPct val="115000"/>
                        </a:lnSpc>
                        <a:spcAft>
                          <a:spcPts val="0"/>
                        </a:spcAft>
                      </a:pPr>
                      <a:r>
                        <a:rPr lang="en-GB" sz="1600">
                          <a:effectLst/>
                        </a:rPr>
                        <a:t>13.  ‘Centrifugal  backward curved fan with housing’ means a centrifugal  fan   with   an   impeller  where  the   outward direction  of  the  blades  at  the  periphery  is  backward relative to  the  direction  of  rotation  and  which  has  a housing;</a:t>
                      </a:r>
                      <a:endParaRPr lang="en-GB" sz="1600">
                        <a:effectLst/>
                        <a:latin typeface="Calibri"/>
                        <a:ea typeface="Calibri"/>
                        <a:cs typeface="Times New Roman"/>
                      </a:endParaRPr>
                    </a:p>
                  </a:txBody>
                  <a:tcPr marL="58046" marR="58046"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600" dirty="0">
                          <a:effectLst/>
                        </a:rPr>
                        <a:t> </a:t>
                      </a:r>
                      <a:r>
                        <a:rPr lang="en-GB" sz="1600" dirty="0" smtClean="0">
                          <a:effectLst/>
                          <a:sym typeface="Wingdings" panose="05000000000000000000" pitchFamily="2" charset="2"/>
                        </a:rPr>
                        <a:t></a:t>
                      </a:r>
                      <a:r>
                        <a:rPr lang="en-GB" sz="1600" i="1" dirty="0" smtClean="0">
                          <a:effectLst/>
                        </a:rPr>
                        <a:t>definition not used (deleted)</a:t>
                      </a:r>
                      <a:endParaRPr lang="en-GB" sz="1600" i="1" dirty="0" smtClean="0">
                        <a:effectLst/>
                        <a:latin typeface="+mn-lt"/>
                        <a:ea typeface="Calibri"/>
                        <a:cs typeface="Times New Roman"/>
                      </a:endParaRPr>
                    </a:p>
                    <a:p>
                      <a:pPr algn="just">
                        <a:lnSpc>
                          <a:spcPct val="115000"/>
                        </a:lnSpc>
                        <a:spcAft>
                          <a:spcPts val="0"/>
                        </a:spcAft>
                      </a:pPr>
                      <a:endParaRPr lang="en-GB" sz="1600" dirty="0">
                        <a:effectLst/>
                        <a:latin typeface="Calibri"/>
                        <a:ea typeface="Calibri"/>
                        <a:cs typeface="Times New Roman"/>
                      </a:endParaRPr>
                    </a:p>
                  </a:txBody>
                  <a:tcPr marL="58046" marR="58046" marT="0" marB="0"/>
                </a:tc>
              </a:tr>
              <a:tr h="773944">
                <a:tc>
                  <a:txBody>
                    <a:bodyPr/>
                    <a:lstStyle/>
                    <a:p>
                      <a:pPr algn="just">
                        <a:lnSpc>
                          <a:spcPct val="115000"/>
                        </a:lnSpc>
                        <a:spcAft>
                          <a:spcPts val="0"/>
                        </a:spcAft>
                      </a:pPr>
                      <a:r>
                        <a:rPr lang="en-GB" sz="1600">
                          <a:effectLst/>
                        </a:rPr>
                        <a:t>14.  ‘Cross flow fan’ means a fan in which the gas path through the impeller is in a direction essentially at right angles to its axis both entering and leaving the impeller at its periphery;</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dirty="0">
                          <a:effectLst/>
                        </a:rPr>
                        <a:t>10.  ‘Cross flow fan’ means a fan in which the gas path through the impeller is in a direction essentially at right angles to its axis both entering and leaving the impeller at its periphery;</a:t>
                      </a:r>
                      <a:endParaRPr lang="en-GB" sz="1600" dirty="0">
                        <a:effectLst/>
                        <a:latin typeface="Calibri"/>
                        <a:ea typeface="Calibri"/>
                        <a:cs typeface="Times New Roman"/>
                      </a:endParaRPr>
                    </a:p>
                  </a:txBody>
                  <a:tcPr marL="58046" marR="58046" marT="0" marB="0"/>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31</a:t>
            </a:fld>
            <a:endParaRPr lang="nl-NL" dirty="0"/>
          </a:p>
        </p:txBody>
      </p:sp>
    </p:spTree>
    <p:extLst>
      <p:ext uri="{BB962C8B-B14F-4D97-AF65-F5344CB8AC3E}">
        <p14:creationId xmlns:p14="http://schemas.microsoft.com/office/powerpoint/2010/main" val="2853421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2.11</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048324888"/>
              </p:ext>
            </p:extLst>
          </p:nvPr>
        </p:nvGraphicFramePr>
        <p:xfrm>
          <a:off x="395536" y="1268760"/>
          <a:ext cx="8229600" cy="5101082"/>
        </p:xfrm>
        <a:graphic>
          <a:graphicData uri="http://schemas.openxmlformats.org/drawingml/2006/table">
            <a:tbl>
              <a:tblPr firstRow="1" firstCol="1" bandRow="1">
                <a:tableStyleId>{5C22544A-7EE6-4342-B048-85BDC9FD1C3A}</a:tableStyleId>
              </a:tblPr>
              <a:tblGrid>
                <a:gridCol w="4114800"/>
                <a:gridCol w="4114800"/>
              </a:tblGrid>
              <a:tr h="644953">
                <a:tc>
                  <a:txBody>
                    <a:bodyPr/>
                    <a:lstStyle/>
                    <a:p>
                      <a:pPr algn="just">
                        <a:lnSpc>
                          <a:spcPct val="115000"/>
                        </a:lnSpc>
                        <a:spcAft>
                          <a:spcPts val="0"/>
                        </a:spcAft>
                      </a:pPr>
                      <a:r>
                        <a:rPr lang="en-GB" sz="1600" dirty="0">
                          <a:effectLst/>
                        </a:rPr>
                        <a:t>15.  ‘Mixed flow fan’ means a fan in which the gas path through the impeller is intermediate between the gas path in fans of centrifugal and axial types;</a:t>
                      </a:r>
                      <a:endParaRPr lang="en-GB" sz="1600" dirty="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b="0" dirty="0">
                          <a:solidFill>
                            <a:schemeClr val="tx1"/>
                          </a:solidFill>
                          <a:effectLst/>
                        </a:rPr>
                        <a:t>11.  ‘Mixed flow fan’ means a fan in which the gas path through the impeller is intermediate between the gas path in fans of centrifugal and axial types;</a:t>
                      </a:r>
                      <a:endParaRPr lang="en-GB" sz="1600" b="0" dirty="0">
                        <a:solidFill>
                          <a:schemeClr val="tx1"/>
                        </a:solidFill>
                        <a:effectLst/>
                        <a:latin typeface="Calibri"/>
                        <a:ea typeface="Calibri"/>
                        <a:cs typeface="Times New Roman"/>
                      </a:endParaRPr>
                    </a:p>
                  </a:txBody>
                  <a:tcPr marL="58046" marR="58046" marT="0" marB="0">
                    <a:solidFill>
                      <a:schemeClr val="bg1">
                        <a:lumMod val="95000"/>
                      </a:schemeClr>
                    </a:solidFill>
                  </a:tcPr>
                </a:tc>
              </a:tr>
              <a:tr h="515962">
                <a:tc>
                  <a:txBody>
                    <a:bodyPr/>
                    <a:lstStyle/>
                    <a:p>
                      <a:pPr algn="just">
                        <a:lnSpc>
                          <a:spcPct val="115000"/>
                        </a:lnSpc>
                        <a:spcAft>
                          <a:spcPts val="0"/>
                        </a:spcAft>
                      </a:pPr>
                      <a:r>
                        <a:rPr lang="en-GB" sz="1600">
                          <a:effectLst/>
                        </a:rPr>
                        <a:t>16.  ‘Short-time duty’ means working of a motor at a constant load, which is not long enough to reach temperature equilibrium;</a:t>
                      </a:r>
                      <a:endParaRPr lang="en-GB" sz="1600">
                        <a:effectLst/>
                        <a:latin typeface="Calibri"/>
                        <a:ea typeface="Calibri"/>
                        <a:cs typeface="Times New Roman"/>
                      </a:endParaRPr>
                    </a:p>
                  </a:txBody>
                  <a:tcPr marL="58046" marR="58046" marT="0" marB="0"/>
                </a:tc>
                <a:tc>
                  <a:txBody>
                    <a:bodyPr/>
                    <a:lstStyle/>
                    <a:p>
                      <a:pPr algn="just">
                        <a:lnSpc>
                          <a:spcPct val="115000"/>
                        </a:lnSpc>
                        <a:spcAft>
                          <a:spcPts val="0"/>
                        </a:spcAft>
                      </a:pPr>
                      <a:r>
                        <a:rPr lang="en-GB" sz="1600" i="1" dirty="0">
                          <a:effectLst/>
                        </a:rPr>
                        <a:t> </a:t>
                      </a:r>
                      <a:r>
                        <a:rPr lang="en-GB" sz="1600" i="1" dirty="0" smtClean="0">
                          <a:effectLst/>
                          <a:sym typeface="Wingdings" panose="05000000000000000000" pitchFamily="2" charset="2"/>
                        </a:rPr>
                        <a:t> not needed (included in art.</a:t>
                      </a:r>
                      <a:r>
                        <a:rPr lang="en-GB" sz="1600" i="1" baseline="0" dirty="0" smtClean="0">
                          <a:effectLst/>
                          <a:sym typeface="Wingdings" panose="05000000000000000000" pitchFamily="2" charset="2"/>
                        </a:rPr>
                        <a:t> 1)</a:t>
                      </a:r>
                      <a:endParaRPr lang="en-GB" sz="1600" i="1" dirty="0">
                        <a:effectLst/>
                        <a:latin typeface="Calibri"/>
                        <a:ea typeface="Calibri"/>
                        <a:cs typeface="Times New Roman"/>
                      </a:endParaRPr>
                    </a:p>
                  </a:txBody>
                  <a:tcPr marL="58046" marR="58046" marT="0" marB="0"/>
                </a:tc>
              </a:tr>
              <a:tr h="386972">
                <a:tc>
                  <a:txBody>
                    <a:bodyPr/>
                    <a:lstStyle/>
                    <a:p>
                      <a:pPr algn="just">
                        <a:lnSpc>
                          <a:spcPct val="115000"/>
                        </a:lnSpc>
                        <a:spcAft>
                          <a:spcPts val="0"/>
                        </a:spcAft>
                      </a:pPr>
                      <a:r>
                        <a:rPr lang="en-GB" sz="1600" i="1">
                          <a:effectLst/>
                        </a:rPr>
                        <a:t>17.  ‘Ventilation fan’ means  a  fan  that  is  not  used  in  the following energy-related products:</a:t>
                      </a:r>
                      <a:endParaRPr lang="en-GB" sz="1600" i="1">
                        <a:effectLst/>
                        <a:latin typeface="Calibri"/>
                        <a:ea typeface="Calibri"/>
                        <a:cs typeface="Times New Roman"/>
                      </a:endParaRPr>
                    </a:p>
                  </a:txBody>
                  <a:tcPr marL="58046" marR="58046" marT="0" marB="0"/>
                </a:tc>
                <a:tc rowSpan="4">
                  <a:txBody>
                    <a:bodyPr/>
                    <a:lstStyle/>
                    <a:p>
                      <a:pPr>
                        <a:lnSpc>
                          <a:spcPct val="115000"/>
                        </a:lnSpc>
                        <a:spcAft>
                          <a:spcPts val="0"/>
                        </a:spcAft>
                      </a:pPr>
                      <a:r>
                        <a:rPr lang="en-GB" sz="1600" i="1" dirty="0">
                          <a:effectLst/>
                        </a:rPr>
                        <a:t> </a:t>
                      </a:r>
                      <a:r>
                        <a:rPr lang="en-GB" sz="1600" i="1" dirty="0" smtClean="0">
                          <a:effectLst/>
                          <a:sym typeface="Wingdings" panose="05000000000000000000" pitchFamily="2" charset="2"/>
                        </a:rPr>
                        <a:t></a:t>
                      </a:r>
                      <a:r>
                        <a:rPr lang="en-GB" sz="1600" i="1" dirty="0" smtClean="0">
                          <a:effectLst/>
                        </a:rPr>
                        <a:t>no longer applicable</a:t>
                      </a:r>
                      <a:endParaRPr lang="en-GB" sz="1600" i="1" dirty="0">
                        <a:effectLst/>
                        <a:latin typeface="Calibri"/>
                        <a:ea typeface="Calibri"/>
                        <a:cs typeface="Times New Roman"/>
                      </a:endParaRPr>
                    </a:p>
                    <a:p>
                      <a:pPr>
                        <a:lnSpc>
                          <a:spcPct val="115000"/>
                        </a:lnSpc>
                        <a:spcAft>
                          <a:spcPts val="0"/>
                        </a:spcAft>
                      </a:pPr>
                      <a:r>
                        <a:rPr lang="en-GB" sz="1600" i="1" dirty="0">
                          <a:effectLst/>
                        </a:rPr>
                        <a:t> </a:t>
                      </a:r>
                      <a:endParaRPr lang="en-GB" sz="1600" i="1" dirty="0">
                        <a:effectLst/>
                        <a:latin typeface="Calibri"/>
                        <a:ea typeface="Calibri"/>
                        <a:cs typeface="Times New Roman"/>
                      </a:endParaRPr>
                    </a:p>
                    <a:p>
                      <a:pPr>
                        <a:lnSpc>
                          <a:spcPct val="115000"/>
                        </a:lnSpc>
                        <a:spcAft>
                          <a:spcPts val="0"/>
                        </a:spcAft>
                      </a:pPr>
                      <a:r>
                        <a:rPr lang="en-GB" sz="1600" i="1" dirty="0">
                          <a:effectLst/>
                        </a:rPr>
                        <a:t> </a:t>
                      </a:r>
                      <a:endParaRPr lang="en-GB" sz="1600" i="1" dirty="0">
                        <a:effectLst/>
                        <a:latin typeface="Calibri"/>
                        <a:ea typeface="Calibri"/>
                        <a:cs typeface="Times New Roman"/>
                      </a:endParaRPr>
                    </a:p>
                    <a:p>
                      <a:pPr indent="571500">
                        <a:lnSpc>
                          <a:spcPct val="115000"/>
                        </a:lnSpc>
                        <a:spcAft>
                          <a:spcPts val="0"/>
                        </a:spcAft>
                      </a:pPr>
                      <a:r>
                        <a:rPr lang="en-GB" sz="1600" i="1" dirty="0">
                          <a:effectLst/>
                        </a:rPr>
                        <a:t> </a:t>
                      </a:r>
                      <a:endParaRPr lang="en-GB" sz="1600" i="1" dirty="0">
                        <a:effectLst/>
                        <a:latin typeface="Calibri"/>
                        <a:ea typeface="Calibri"/>
                        <a:cs typeface="Times New Roman"/>
                      </a:endParaRPr>
                    </a:p>
                  </a:txBody>
                  <a:tcPr marL="58046" marR="58046" marT="0" marB="0"/>
                </a:tc>
              </a:tr>
              <a:tr h="257981">
                <a:tc>
                  <a:txBody>
                    <a:bodyPr/>
                    <a:lstStyle/>
                    <a:p>
                      <a:pPr algn="just">
                        <a:lnSpc>
                          <a:spcPct val="115000"/>
                        </a:lnSpc>
                        <a:spcAft>
                          <a:spcPts val="0"/>
                        </a:spcAft>
                      </a:pPr>
                      <a:r>
                        <a:rPr lang="en-GB" sz="1400" dirty="0">
                          <a:effectLst/>
                        </a:rPr>
                        <a:t>— laundry and washer dryers &gt; 3 kW maximum electrical input power,</a:t>
                      </a:r>
                      <a:endParaRPr lang="en-GB" sz="1400" dirty="0">
                        <a:effectLst/>
                        <a:latin typeface="Calibri"/>
                        <a:ea typeface="Calibri"/>
                        <a:cs typeface="Times New Roman"/>
                      </a:endParaRPr>
                    </a:p>
                  </a:txBody>
                  <a:tcPr marL="58046" marR="58046" marT="0" marB="0"/>
                </a:tc>
                <a:tc vMerge="1">
                  <a:txBody>
                    <a:bodyPr/>
                    <a:lstStyle/>
                    <a:p>
                      <a:pPr>
                        <a:lnSpc>
                          <a:spcPct val="115000"/>
                        </a:lnSpc>
                        <a:spcAft>
                          <a:spcPts val="0"/>
                        </a:spcAft>
                      </a:pPr>
                      <a:endParaRPr lang="en-GB" sz="1600" dirty="0">
                        <a:effectLst/>
                        <a:latin typeface="Calibri"/>
                        <a:ea typeface="Calibri"/>
                        <a:cs typeface="Times New Roman"/>
                      </a:endParaRPr>
                    </a:p>
                  </a:txBody>
                  <a:tcPr marL="58046" marR="58046" marT="0" marB="0"/>
                </a:tc>
              </a:tr>
              <a:tr h="515962">
                <a:tc>
                  <a:txBody>
                    <a:bodyPr/>
                    <a:lstStyle/>
                    <a:p>
                      <a:pPr algn="just">
                        <a:lnSpc>
                          <a:spcPct val="115000"/>
                        </a:lnSpc>
                        <a:spcAft>
                          <a:spcPts val="0"/>
                        </a:spcAft>
                      </a:pPr>
                      <a:r>
                        <a:rPr lang="en-GB" sz="1400" dirty="0">
                          <a:effectLst/>
                        </a:rPr>
                        <a:t>— indoor  units  of  household  air-conditioning products and   indoor   household   air-conditioners,  ≤ 12   kW maximum </a:t>
                      </a:r>
                      <a:r>
                        <a:rPr lang="en-GB" sz="1400" dirty="0" err="1">
                          <a:effectLst/>
                        </a:rPr>
                        <a:t>airco</a:t>
                      </a:r>
                      <a:r>
                        <a:rPr lang="en-GB" sz="1400" dirty="0">
                          <a:effectLst/>
                        </a:rPr>
                        <a:t> output power,</a:t>
                      </a:r>
                      <a:endParaRPr lang="en-GB" sz="1400" dirty="0">
                        <a:effectLst/>
                        <a:latin typeface="Calibri"/>
                        <a:ea typeface="Calibri"/>
                        <a:cs typeface="Times New Roman"/>
                      </a:endParaRPr>
                    </a:p>
                  </a:txBody>
                  <a:tcPr marL="58046" marR="58046" marT="0" marB="0"/>
                </a:tc>
                <a:tc vMerge="1">
                  <a:txBody>
                    <a:bodyPr/>
                    <a:lstStyle/>
                    <a:p>
                      <a:pPr>
                        <a:lnSpc>
                          <a:spcPct val="115000"/>
                        </a:lnSpc>
                        <a:spcAft>
                          <a:spcPts val="0"/>
                        </a:spcAft>
                      </a:pPr>
                      <a:endParaRPr lang="en-GB" sz="1600" dirty="0">
                        <a:effectLst/>
                        <a:latin typeface="Calibri"/>
                        <a:ea typeface="Calibri"/>
                        <a:cs typeface="Times New Roman"/>
                      </a:endParaRPr>
                    </a:p>
                  </a:txBody>
                  <a:tcPr marL="58046" marR="58046" marT="0" marB="0"/>
                </a:tc>
              </a:tr>
              <a:tr h="133505">
                <a:tc>
                  <a:txBody>
                    <a:bodyPr/>
                    <a:lstStyle/>
                    <a:p>
                      <a:pPr>
                        <a:lnSpc>
                          <a:spcPct val="115000"/>
                        </a:lnSpc>
                        <a:spcAft>
                          <a:spcPts val="0"/>
                        </a:spcAft>
                      </a:pPr>
                      <a:r>
                        <a:rPr lang="en-GB" sz="1400" dirty="0">
                          <a:effectLst/>
                        </a:rPr>
                        <a:t>— information technology products;</a:t>
                      </a:r>
                      <a:endParaRPr lang="en-GB" sz="1400" dirty="0">
                        <a:effectLst/>
                        <a:latin typeface="Calibri"/>
                        <a:ea typeface="Calibri"/>
                        <a:cs typeface="Times New Roman"/>
                      </a:endParaRPr>
                    </a:p>
                  </a:txBody>
                  <a:tcPr marL="58046" marR="58046" marT="0" marB="0"/>
                </a:tc>
                <a:tc vMerge="1">
                  <a:txBody>
                    <a:bodyPr/>
                    <a:lstStyle/>
                    <a:p>
                      <a:pPr indent="571500">
                        <a:lnSpc>
                          <a:spcPct val="115000"/>
                        </a:lnSpc>
                        <a:spcAft>
                          <a:spcPts val="0"/>
                        </a:spcAft>
                      </a:pPr>
                      <a:endParaRPr lang="en-GB" sz="1600" dirty="0">
                        <a:effectLst/>
                        <a:latin typeface="Calibri"/>
                        <a:ea typeface="Calibri"/>
                        <a:cs typeface="Times New Roman"/>
                      </a:endParaRPr>
                    </a:p>
                  </a:txBody>
                  <a:tcPr marL="58046" marR="58046" marT="0" marB="0" anchor="ctr"/>
                </a:tc>
              </a:tr>
              <a:tr h="644953">
                <a:tc>
                  <a:txBody>
                    <a:bodyPr/>
                    <a:lstStyle/>
                    <a:p>
                      <a:pPr algn="just">
                        <a:lnSpc>
                          <a:spcPct val="115000"/>
                        </a:lnSpc>
                        <a:spcAft>
                          <a:spcPts val="0"/>
                        </a:spcAft>
                      </a:pPr>
                      <a:r>
                        <a:rPr lang="en-GB" sz="1600">
                          <a:effectLst/>
                        </a:rPr>
                        <a:t>18.  The ‘specific ratio’ means the stagnation pressure measured at the fan outlet divided by the stagnation pressure at the fan inlet at the optimal energy efficiency point of the fan.</a:t>
                      </a:r>
                      <a:endParaRPr lang="en-GB" sz="1600">
                        <a:effectLst/>
                        <a:latin typeface="Calibri"/>
                        <a:ea typeface="Calibri"/>
                        <a:cs typeface="Times New Roman"/>
                      </a:endParaRPr>
                    </a:p>
                  </a:txBody>
                  <a:tcPr marL="58046" marR="58046" marT="0" marB="0"/>
                </a:tc>
                <a:tc>
                  <a:txBody>
                    <a:bodyPr/>
                    <a:lstStyle/>
                    <a:p>
                      <a:pPr marL="0" indent="0">
                        <a:lnSpc>
                          <a:spcPct val="115000"/>
                        </a:lnSpc>
                        <a:spcAft>
                          <a:spcPts val="0"/>
                        </a:spcAft>
                      </a:pPr>
                      <a:r>
                        <a:rPr lang="en-GB" sz="1600" i="1" dirty="0" smtClean="0">
                          <a:effectLst/>
                          <a:sym typeface="Wingdings" panose="05000000000000000000" pitchFamily="2" charset="2"/>
                        </a:rPr>
                        <a:t>moved upwards</a:t>
                      </a:r>
                      <a:r>
                        <a:rPr lang="en-GB" sz="1600" i="1" dirty="0">
                          <a:effectLst/>
                        </a:rPr>
                        <a:t> </a:t>
                      </a:r>
                      <a:r>
                        <a:rPr lang="en-GB" sz="1600" i="1" dirty="0" smtClean="0">
                          <a:effectLst/>
                        </a:rPr>
                        <a:t>(Art. 1)</a:t>
                      </a:r>
                      <a:endParaRPr lang="en-GB" sz="1600" i="1" dirty="0">
                        <a:effectLst/>
                        <a:latin typeface="Calibri"/>
                        <a:ea typeface="Calibri"/>
                        <a:cs typeface="Times New Roman"/>
                      </a:endParaRPr>
                    </a:p>
                  </a:txBody>
                  <a:tcPr marL="58046" marR="58046" marT="0" marB="0" anchor="ctr">
                    <a:solidFill>
                      <a:schemeClr val="bg1">
                        <a:lumMod val="85000"/>
                      </a:schemeClr>
                    </a:solidFill>
                  </a:tcPr>
                </a:tc>
              </a:tr>
            </a:tbl>
          </a:graphicData>
        </a:graphic>
      </p:graphicFrame>
    </p:spTree>
    <p:extLst>
      <p:ext uri="{BB962C8B-B14F-4D97-AF65-F5344CB8AC3E}">
        <p14:creationId xmlns:p14="http://schemas.microsoft.com/office/powerpoint/2010/main" val="28666405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2.12</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244301946"/>
              </p:ext>
            </p:extLst>
          </p:nvPr>
        </p:nvGraphicFramePr>
        <p:xfrm>
          <a:off x="395536" y="1988840"/>
          <a:ext cx="8229600" cy="1804162"/>
        </p:xfrm>
        <a:graphic>
          <a:graphicData uri="http://schemas.openxmlformats.org/drawingml/2006/table">
            <a:tbl>
              <a:tblPr firstRow="1" firstCol="1" bandRow="1">
                <a:tableStyleId>{5C22544A-7EE6-4342-B048-85BDC9FD1C3A}</a:tableStyleId>
              </a:tblPr>
              <a:tblGrid>
                <a:gridCol w="4114800"/>
                <a:gridCol w="4114800"/>
              </a:tblGrid>
              <a:tr h="773944">
                <a:tc>
                  <a:txBody>
                    <a:bodyPr/>
                    <a:lstStyle/>
                    <a:p>
                      <a:pPr>
                        <a:lnSpc>
                          <a:spcPct val="115000"/>
                        </a:lnSpc>
                        <a:spcAft>
                          <a:spcPts val="0"/>
                        </a:spcAft>
                      </a:pPr>
                      <a:r>
                        <a:rPr lang="en-GB" sz="1600" b="0" dirty="0">
                          <a:effectLst/>
                        </a:rPr>
                        <a:t> </a:t>
                      </a:r>
                      <a:r>
                        <a:rPr lang="en-GB" sz="1600" b="0" i="1" dirty="0" smtClean="0">
                          <a:effectLst/>
                        </a:rPr>
                        <a:t>new test</a:t>
                      </a:r>
                      <a:r>
                        <a:rPr lang="en-GB" sz="1600" b="0" i="1" baseline="0" dirty="0" smtClean="0">
                          <a:effectLst/>
                        </a:rPr>
                        <a:t> standard available</a:t>
                      </a:r>
                      <a:r>
                        <a:rPr lang="en-GB" sz="1600" b="0" i="1" baseline="0" dirty="0" smtClean="0">
                          <a:effectLst/>
                          <a:sym typeface="Wingdings" panose="05000000000000000000" pitchFamily="2" charset="2"/>
                        </a:rPr>
                        <a:t> </a:t>
                      </a:r>
                    </a:p>
                    <a:p>
                      <a:pPr>
                        <a:lnSpc>
                          <a:spcPct val="115000"/>
                        </a:lnSpc>
                        <a:spcAft>
                          <a:spcPts val="0"/>
                        </a:spcAft>
                      </a:pPr>
                      <a:r>
                        <a:rPr lang="nl-NL" sz="1600" b="0" i="1" baseline="0" dirty="0" err="1" smtClean="0">
                          <a:effectLst/>
                          <a:latin typeface="Calibri"/>
                          <a:ea typeface="Calibri"/>
                          <a:cs typeface="Times New Roman"/>
                          <a:sym typeface="Wingdings" panose="05000000000000000000" pitchFamily="2" charset="2"/>
                        </a:rPr>
                        <a:t>Comment</a:t>
                      </a:r>
                      <a:r>
                        <a:rPr lang="nl-NL" sz="1600" b="0" i="1" baseline="0" dirty="0" smtClean="0">
                          <a:effectLst/>
                          <a:latin typeface="Calibri"/>
                          <a:ea typeface="Calibri"/>
                          <a:cs typeface="Times New Roman"/>
                          <a:sym typeface="Wingdings" panose="05000000000000000000" pitchFamily="2" charset="2"/>
                        </a:rPr>
                        <a:t>: drop ‘</a:t>
                      </a:r>
                      <a:r>
                        <a:rPr lang="nl-NL" sz="1600" b="0" i="1" baseline="0" dirty="0" err="1" smtClean="0">
                          <a:effectLst/>
                          <a:latin typeface="Calibri"/>
                          <a:ea typeface="Calibri"/>
                          <a:cs typeface="Times New Roman"/>
                          <a:sym typeface="Wingdings" panose="05000000000000000000" pitchFamily="2" charset="2"/>
                        </a:rPr>
                        <a:t>axial</a:t>
                      </a:r>
                      <a:r>
                        <a:rPr lang="nl-NL" sz="1600" b="0" i="1" baseline="0" dirty="0" smtClean="0">
                          <a:effectLst/>
                          <a:latin typeface="Calibri"/>
                          <a:ea typeface="Calibri"/>
                          <a:cs typeface="Times New Roman"/>
                          <a:sym typeface="Wingdings" panose="05000000000000000000" pitchFamily="2" charset="2"/>
                        </a:rPr>
                        <a:t>’ (</a:t>
                      </a:r>
                      <a:r>
                        <a:rPr lang="nl-NL" sz="1600" b="0" i="1" baseline="0" dirty="0" err="1" smtClean="0">
                          <a:effectLst/>
                          <a:latin typeface="Calibri"/>
                          <a:ea typeface="Calibri"/>
                          <a:cs typeface="Times New Roman"/>
                          <a:sym typeface="Wingdings" panose="05000000000000000000" pitchFamily="2" charset="2"/>
                        </a:rPr>
                        <a:t>also</a:t>
                      </a:r>
                      <a:r>
                        <a:rPr lang="nl-NL" sz="1600" b="0" i="1" baseline="0" dirty="0" smtClean="0">
                          <a:effectLst/>
                          <a:latin typeface="Calibri"/>
                          <a:ea typeface="Calibri"/>
                          <a:cs typeface="Times New Roman"/>
                          <a:sym typeface="Wingdings" panose="05000000000000000000" pitchFamily="2" charset="2"/>
                        </a:rPr>
                        <a:t> </a:t>
                      </a:r>
                      <a:r>
                        <a:rPr lang="nl-NL" sz="1600" b="0" i="1" baseline="0" dirty="0" err="1" smtClean="0">
                          <a:effectLst/>
                          <a:latin typeface="Calibri"/>
                          <a:ea typeface="Calibri"/>
                          <a:cs typeface="Times New Roman"/>
                          <a:sym typeface="Wingdings" panose="05000000000000000000" pitchFamily="2" charset="2"/>
                        </a:rPr>
                        <a:t>centrifugal</a:t>
                      </a:r>
                      <a:r>
                        <a:rPr lang="nl-NL" sz="1600" b="0" i="1" baseline="0" dirty="0" smtClean="0">
                          <a:effectLst/>
                          <a:latin typeface="Calibri"/>
                          <a:ea typeface="Calibri"/>
                          <a:cs typeface="Times New Roman"/>
                          <a:sym typeface="Wingdings" panose="05000000000000000000" pitchFamily="2" charset="2"/>
                        </a:rPr>
                        <a:t>)</a:t>
                      </a:r>
                    </a:p>
                    <a:p>
                      <a:pPr>
                        <a:lnSpc>
                          <a:spcPct val="115000"/>
                        </a:lnSpc>
                        <a:spcAft>
                          <a:spcPts val="0"/>
                        </a:spcAft>
                      </a:pPr>
                      <a:r>
                        <a:rPr lang="en-GB" sz="1800" b="0" i="1" kern="1200" dirty="0" smtClean="0">
                          <a:solidFill>
                            <a:schemeClr val="lt1"/>
                          </a:solidFill>
                          <a:effectLst/>
                          <a:latin typeface="+mn-lt"/>
                          <a:ea typeface="+mn-ea"/>
                          <a:cs typeface="+mn-cs"/>
                        </a:rPr>
                        <a:t>ISO/DIS 13350:2014 'Fans — Performance testing of jet fans' (first voting is approved, final voting and procedural steps to follow). </a:t>
                      </a:r>
                      <a:endParaRPr lang="en-GB" sz="1600" b="0" i="1" dirty="0">
                        <a:effectLst/>
                        <a:latin typeface="Calibri"/>
                        <a:ea typeface="Calibri"/>
                        <a:cs typeface="Times New Roman"/>
                      </a:endParaRPr>
                    </a:p>
                  </a:txBody>
                  <a:tcPr marL="58046" marR="58046" marT="0" marB="0"/>
                </a:tc>
                <a:tc>
                  <a:txBody>
                    <a:bodyPr/>
                    <a:lstStyle/>
                    <a:p>
                      <a:pPr>
                        <a:lnSpc>
                          <a:spcPct val="115000"/>
                        </a:lnSpc>
                        <a:spcAft>
                          <a:spcPts val="0"/>
                        </a:spcAft>
                      </a:pPr>
                      <a:r>
                        <a:rPr lang="en-GB" sz="1600" b="0" dirty="0">
                          <a:solidFill>
                            <a:schemeClr val="tx1"/>
                          </a:solidFill>
                          <a:effectLst/>
                        </a:rPr>
                        <a:t>12. ' Jet fan' means an axial </a:t>
                      </a:r>
                      <a:r>
                        <a:rPr lang="en-GB" sz="1600" b="0" dirty="0" smtClean="0">
                          <a:solidFill>
                            <a:schemeClr val="tx1"/>
                          </a:solidFill>
                          <a:effectLst/>
                        </a:rPr>
                        <a:t>fan</a:t>
                      </a:r>
                    </a:p>
                    <a:p>
                      <a:pPr>
                        <a:lnSpc>
                          <a:spcPct val="115000"/>
                        </a:lnSpc>
                        <a:spcAft>
                          <a:spcPts val="0"/>
                        </a:spcAft>
                      </a:pPr>
                      <a:r>
                        <a:rPr lang="en-GB" sz="1600" b="0" dirty="0" smtClean="0">
                          <a:solidFill>
                            <a:schemeClr val="tx1"/>
                          </a:solidFill>
                          <a:effectLst/>
                        </a:rPr>
                        <a:t> </a:t>
                      </a:r>
                      <a:r>
                        <a:rPr lang="en-GB" sz="1600" b="0" dirty="0">
                          <a:solidFill>
                            <a:schemeClr val="tx1"/>
                          </a:solidFill>
                          <a:effectLst/>
                        </a:rPr>
                        <a:t>used for producing a jet of air in a space and unconnected to any ducting, for which an alternative test and calculation method applies based on the measured thrust.</a:t>
                      </a:r>
                      <a:endParaRPr lang="en-GB" sz="1600" b="0" dirty="0">
                        <a:solidFill>
                          <a:schemeClr val="tx1"/>
                        </a:solidFill>
                        <a:effectLst/>
                        <a:latin typeface="Calibri"/>
                        <a:ea typeface="Calibri"/>
                        <a:cs typeface="Times New Roman"/>
                      </a:endParaRPr>
                    </a:p>
                  </a:txBody>
                  <a:tcPr marL="58046" marR="58046" marT="0" marB="0">
                    <a:solidFill>
                      <a:schemeClr val="accent1">
                        <a:lumMod val="20000"/>
                        <a:lumOff val="80000"/>
                      </a:schemeClr>
                    </a:solidFill>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33</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680451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2.12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The ISO/DIS standard does </a:t>
            </a:r>
            <a:r>
              <a:rPr lang="nl-NL" sz="2400" dirty="0" err="1" smtClean="0"/>
              <a:t>not</a:t>
            </a:r>
            <a:r>
              <a:rPr lang="nl-NL" sz="2400" dirty="0" smtClean="0"/>
              <a:t> </a:t>
            </a:r>
            <a:r>
              <a:rPr lang="nl-NL" sz="2400" dirty="0" err="1" smtClean="0"/>
              <a:t>contain</a:t>
            </a:r>
            <a:r>
              <a:rPr lang="nl-NL" sz="2400" dirty="0" smtClean="0"/>
              <a:t> a complete </a:t>
            </a:r>
            <a:r>
              <a:rPr lang="nl-NL" sz="2400" b="1" dirty="0" err="1" smtClean="0">
                <a:solidFill>
                  <a:schemeClr val="accent1"/>
                </a:solidFill>
              </a:rPr>
              <a:t>definition</a:t>
            </a:r>
            <a:r>
              <a:rPr lang="nl-NL" sz="2400" b="1" dirty="0" smtClean="0">
                <a:solidFill>
                  <a:schemeClr val="accent1"/>
                </a:solidFill>
              </a:rPr>
              <a:t> of jet fan</a:t>
            </a:r>
            <a:r>
              <a:rPr lang="nl-NL" sz="2400" dirty="0" smtClean="0"/>
              <a:t>s. </a:t>
            </a:r>
            <a:r>
              <a:rPr lang="nl-NL" sz="2400" dirty="0" err="1" smtClean="0"/>
              <a:t>Comment</a:t>
            </a:r>
            <a:r>
              <a:rPr lang="nl-NL" sz="2400" dirty="0" smtClean="0"/>
              <a:t> </a:t>
            </a:r>
            <a:r>
              <a:rPr lang="nl-NL" sz="2400" dirty="0" err="1" smtClean="0"/>
              <a:t>industry</a:t>
            </a:r>
            <a:r>
              <a:rPr lang="nl-NL" sz="2400" dirty="0" smtClean="0"/>
              <a:t>: ‘</a:t>
            </a:r>
            <a:r>
              <a:rPr lang="nl-NL" sz="2400" i="1" dirty="0" smtClean="0"/>
              <a:t>jet fan</a:t>
            </a:r>
            <a:r>
              <a:rPr lang="nl-NL" sz="2400" dirty="0" smtClean="0"/>
              <a:t>’ </a:t>
            </a:r>
            <a:r>
              <a:rPr lang="nl-NL" sz="2400" dirty="0" err="1" smtClean="0"/>
              <a:t>can</a:t>
            </a:r>
            <a:r>
              <a:rPr lang="nl-NL" sz="2400" dirty="0" smtClean="0"/>
              <a:t> </a:t>
            </a:r>
            <a:r>
              <a:rPr lang="nl-NL" sz="2400" dirty="0" err="1" smtClean="0"/>
              <a:t>also</a:t>
            </a:r>
            <a:r>
              <a:rPr lang="nl-NL" sz="2400" dirty="0" smtClean="0"/>
              <a:t> </a:t>
            </a:r>
            <a:r>
              <a:rPr lang="nl-NL" sz="2400" dirty="0" err="1" smtClean="0"/>
              <a:t>be</a:t>
            </a:r>
            <a:r>
              <a:rPr lang="nl-NL" sz="2400" dirty="0" smtClean="0"/>
              <a:t> </a:t>
            </a:r>
            <a:r>
              <a:rPr lang="nl-NL" sz="2400" dirty="0" err="1" smtClean="0"/>
              <a:t>centrifugal</a:t>
            </a:r>
            <a:r>
              <a:rPr lang="nl-NL" sz="2400" dirty="0" smtClean="0"/>
              <a:t> (</a:t>
            </a:r>
            <a:r>
              <a:rPr lang="nl-NL" sz="2400" dirty="0" err="1" smtClean="0"/>
              <a:t>so</a:t>
            </a:r>
            <a:r>
              <a:rPr lang="nl-NL" sz="2400" dirty="0" smtClean="0"/>
              <a:t> drop ‘</a:t>
            </a:r>
            <a:r>
              <a:rPr lang="nl-NL" sz="2400" dirty="0" err="1" smtClean="0"/>
              <a:t>axial</a:t>
            </a:r>
            <a:r>
              <a:rPr lang="nl-NL" sz="2400" dirty="0" smtClean="0"/>
              <a:t>’?). </a:t>
            </a:r>
          </a:p>
          <a:p>
            <a:pPr>
              <a:spcBef>
                <a:spcPts val="1200"/>
              </a:spcBef>
            </a:pPr>
            <a:r>
              <a:rPr lang="nl-NL" sz="2400" dirty="0" err="1" smtClean="0"/>
              <a:t>Basically</a:t>
            </a:r>
            <a:r>
              <a:rPr lang="nl-NL" sz="2400" dirty="0" smtClean="0"/>
              <a:t> </a:t>
            </a:r>
            <a:r>
              <a:rPr lang="nl-NL" sz="2400" dirty="0" err="1" smtClean="0"/>
              <a:t>there</a:t>
            </a:r>
            <a:r>
              <a:rPr lang="nl-NL" sz="2400" dirty="0" smtClean="0"/>
              <a:t> is no </a:t>
            </a:r>
            <a:r>
              <a:rPr lang="nl-NL" sz="2400" dirty="0" err="1" smtClean="0"/>
              <a:t>alternative</a:t>
            </a:r>
            <a:r>
              <a:rPr lang="nl-NL" sz="2400" dirty="0" smtClean="0"/>
              <a:t> </a:t>
            </a:r>
            <a:r>
              <a:rPr lang="nl-NL" sz="2400" dirty="0" err="1" smtClean="0"/>
              <a:t>to</a:t>
            </a:r>
            <a:r>
              <a:rPr lang="nl-NL" sz="2400" dirty="0" smtClean="0"/>
              <a:t> </a:t>
            </a:r>
            <a:r>
              <a:rPr lang="nl-NL" sz="2400" dirty="0" err="1" smtClean="0"/>
              <a:t>self-declaration</a:t>
            </a:r>
            <a:r>
              <a:rPr lang="nl-NL" sz="2400" dirty="0" smtClean="0"/>
              <a:t> (?).</a:t>
            </a:r>
          </a:p>
          <a:p>
            <a:pPr marL="0" indent="0">
              <a:spcBef>
                <a:spcPts val="1200"/>
              </a:spcBef>
              <a:buNone/>
            </a:pPr>
            <a:endParaRPr lang="nl-NL" sz="2400" dirty="0" smtClean="0"/>
          </a:p>
          <a:p>
            <a:pPr>
              <a:spcBef>
                <a:spcPts val="1200"/>
              </a:spcBef>
            </a:pPr>
            <a:endParaRPr lang="en-GB" sz="2400" dirty="0"/>
          </a:p>
        </p:txBody>
      </p:sp>
    </p:spTree>
    <p:extLst>
      <p:ext uri="{BB962C8B-B14F-4D97-AF65-F5344CB8AC3E}">
        <p14:creationId xmlns:p14="http://schemas.microsoft.com/office/powerpoint/2010/main" val="33948932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3 (3.1-3.3)</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446458103"/>
              </p:ext>
            </p:extLst>
          </p:nvPr>
        </p:nvGraphicFramePr>
        <p:xfrm>
          <a:off x="395536" y="1196752"/>
          <a:ext cx="8229600" cy="5492750"/>
        </p:xfrm>
        <a:graphic>
          <a:graphicData uri="http://schemas.openxmlformats.org/drawingml/2006/table">
            <a:tbl>
              <a:tblPr firstRow="1" firstCol="1" bandRow="1">
                <a:tableStyleId>{5C22544A-7EE6-4342-B048-85BDC9FD1C3A}</a:tableStyleId>
              </a:tblPr>
              <a:tblGrid>
                <a:gridCol w="3989543"/>
                <a:gridCol w="4240057"/>
              </a:tblGrid>
              <a:tr h="156104">
                <a:tc>
                  <a:txBody>
                    <a:bodyPr/>
                    <a:lstStyle/>
                    <a:p>
                      <a:pPr algn="ctr">
                        <a:lnSpc>
                          <a:spcPct val="115000"/>
                        </a:lnSpc>
                        <a:spcAft>
                          <a:spcPts val="0"/>
                        </a:spcAft>
                      </a:pPr>
                      <a:r>
                        <a:rPr lang="en-GB" sz="1600" dirty="0">
                          <a:effectLst/>
                        </a:rPr>
                        <a:t>Ecodesign requirements</a:t>
                      </a:r>
                      <a:endParaRPr lang="en-GB" sz="1600" dirty="0">
                        <a:effectLst/>
                        <a:latin typeface="Calibri"/>
                        <a:ea typeface="Calibri"/>
                        <a:cs typeface="Times New Roman"/>
                      </a:endParaRPr>
                    </a:p>
                  </a:txBody>
                  <a:tcPr marL="58539" marR="58539" marT="0" marB="0" anchor="ctr"/>
                </a:tc>
                <a:tc>
                  <a:txBody>
                    <a:bodyPr/>
                    <a:lstStyle/>
                    <a:p>
                      <a:pPr algn="ctr">
                        <a:lnSpc>
                          <a:spcPct val="115000"/>
                        </a:lnSpc>
                        <a:spcAft>
                          <a:spcPts val="0"/>
                        </a:spcAft>
                      </a:pPr>
                      <a:r>
                        <a:rPr lang="en-GB" sz="1600">
                          <a:effectLst/>
                        </a:rPr>
                        <a:t>Ecodesign requirements</a:t>
                      </a:r>
                      <a:endParaRPr lang="en-GB" sz="1600">
                        <a:effectLst/>
                        <a:latin typeface="Calibri"/>
                        <a:ea typeface="Calibri"/>
                        <a:cs typeface="Times New Roman"/>
                      </a:endParaRPr>
                    </a:p>
                  </a:txBody>
                  <a:tcPr marL="58539" marR="58539" marT="0" marB="0" anchor="ctr"/>
                </a:tc>
              </a:tr>
              <a:tr h="164559">
                <a:tc>
                  <a:txBody>
                    <a:bodyPr/>
                    <a:lstStyle/>
                    <a:p>
                      <a:pPr>
                        <a:lnSpc>
                          <a:spcPct val="115000"/>
                        </a:lnSpc>
                      </a:pPr>
                      <a:endParaRPr lang="en-GB" sz="1600">
                        <a:effectLst/>
                        <a:latin typeface="Calibri"/>
                      </a:endParaRPr>
                    </a:p>
                  </a:txBody>
                  <a:tcPr marL="58539" marR="58539" marT="0" marB="0" anchor="ctr"/>
                </a:tc>
                <a:tc>
                  <a:txBody>
                    <a:bodyPr/>
                    <a:lstStyle/>
                    <a:p>
                      <a:pPr>
                        <a:lnSpc>
                          <a:spcPct val="115000"/>
                        </a:lnSpc>
                      </a:pPr>
                      <a:endParaRPr lang="en-GB" sz="1600">
                        <a:effectLst/>
                        <a:latin typeface="Calibri"/>
                      </a:endParaRPr>
                    </a:p>
                  </a:txBody>
                  <a:tcPr marL="58539" marR="58539" marT="0" marB="0" anchor="ctr"/>
                </a:tc>
              </a:tr>
              <a:tr h="260173">
                <a:tc>
                  <a:txBody>
                    <a:bodyPr/>
                    <a:lstStyle/>
                    <a:p>
                      <a:pPr algn="just">
                        <a:lnSpc>
                          <a:spcPct val="115000"/>
                        </a:lnSpc>
                        <a:spcAft>
                          <a:spcPts val="0"/>
                        </a:spcAft>
                      </a:pPr>
                      <a:r>
                        <a:rPr lang="en-GB" sz="1600">
                          <a:effectLst/>
                        </a:rPr>
                        <a:t>1.      The  ecodesign  requirements  for  fans  are  set  out   in Annex I.</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dirty="0">
                          <a:effectLst/>
                        </a:rPr>
                        <a:t>1.      The  ecodesign  requirements  for  fans  are  set  out   in </a:t>
                      </a:r>
                      <a:r>
                        <a:rPr lang="en-GB" sz="1600" b="1" dirty="0">
                          <a:solidFill>
                            <a:srgbClr val="C00000"/>
                          </a:solidFill>
                          <a:effectLst/>
                        </a:rPr>
                        <a:t>Annex </a:t>
                      </a:r>
                      <a:r>
                        <a:rPr lang="en-GB" sz="1600" b="1" dirty="0" smtClean="0">
                          <a:solidFill>
                            <a:srgbClr val="C00000"/>
                          </a:solidFill>
                          <a:effectLst/>
                        </a:rPr>
                        <a:t>II</a:t>
                      </a:r>
                      <a:r>
                        <a:rPr lang="en-GB" sz="1600" dirty="0" smtClean="0">
                          <a:effectLst/>
                        </a:rPr>
                        <a:t>.</a:t>
                      </a:r>
                      <a:endParaRPr lang="en-GB" sz="1600" dirty="0">
                        <a:effectLst/>
                        <a:latin typeface="Calibri"/>
                        <a:ea typeface="Calibri"/>
                        <a:cs typeface="Times New Roman"/>
                      </a:endParaRPr>
                    </a:p>
                  </a:txBody>
                  <a:tcPr marL="58539" marR="58539" marT="0" marB="0" anchor="ctr"/>
                </a:tc>
              </a:tr>
              <a:tr h="390260">
                <a:tc>
                  <a:txBody>
                    <a:bodyPr/>
                    <a:lstStyle/>
                    <a:p>
                      <a:pPr algn="just">
                        <a:lnSpc>
                          <a:spcPct val="115000"/>
                        </a:lnSpc>
                        <a:spcAft>
                          <a:spcPts val="0"/>
                        </a:spcAft>
                      </a:pPr>
                      <a:r>
                        <a:rPr lang="en-GB" sz="1600">
                          <a:effectLst/>
                        </a:rPr>
                        <a:t>2.      Each fan energy efficiency requirement of Annex I Section 2 shall apply in accordance with the following timetable:</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dirty="0">
                          <a:effectLst/>
                        </a:rPr>
                        <a:t>2.      Each fan energy efficiency requirement of </a:t>
                      </a:r>
                      <a:r>
                        <a:rPr lang="en-GB" sz="1600" b="1" dirty="0" smtClean="0">
                          <a:solidFill>
                            <a:srgbClr val="C00000"/>
                          </a:solidFill>
                          <a:effectLst/>
                        </a:rPr>
                        <a:t>Annex II </a:t>
                      </a:r>
                      <a:r>
                        <a:rPr lang="en-GB" sz="1600" dirty="0" smtClean="0">
                          <a:effectLst/>
                        </a:rPr>
                        <a:t>shall </a:t>
                      </a:r>
                      <a:r>
                        <a:rPr lang="en-GB" sz="1600" dirty="0">
                          <a:effectLst/>
                        </a:rPr>
                        <a:t>apply in accordance with the following timetable:</a:t>
                      </a:r>
                      <a:endParaRPr lang="en-GB" sz="1600" dirty="0">
                        <a:effectLst/>
                        <a:latin typeface="Calibri"/>
                        <a:ea typeface="Calibri"/>
                        <a:cs typeface="Times New Roman"/>
                      </a:endParaRPr>
                    </a:p>
                  </a:txBody>
                  <a:tcPr marL="58539" marR="58539" marT="0" marB="0" anchor="ctr"/>
                </a:tc>
              </a:tr>
              <a:tr h="520346">
                <a:tc>
                  <a:txBody>
                    <a:bodyPr/>
                    <a:lstStyle/>
                    <a:p>
                      <a:pPr algn="just">
                        <a:lnSpc>
                          <a:spcPct val="115000"/>
                        </a:lnSpc>
                        <a:spcAft>
                          <a:spcPts val="0"/>
                        </a:spcAft>
                      </a:pPr>
                      <a:r>
                        <a:rPr lang="en-GB" sz="1600">
                          <a:effectLst/>
                        </a:rPr>
                        <a:t>(a)  first tier: from 1  January 2013,  ventilation fans shall not have a  lower target energy efficiency than  as defined in Annex I, Section 2, Table 1;</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dirty="0">
                          <a:effectLst/>
                        </a:rPr>
                        <a:t>(a)  first tier: from 1  January 2018,  all fans shall not have a  lower target energy efficiency than  as defined in </a:t>
                      </a:r>
                      <a:r>
                        <a:rPr lang="en-GB" sz="1600" b="1" dirty="0">
                          <a:solidFill>
                            <a:srgbClr val="C00000"/>
                          </a:solidFill>
                          <a:effectLst/>
                        </a:rPr>
                        <a:t>Annex </a:t>
                      </a:r>
                      <a:r>
                        <a:rPr lang="en-GB" sz="1600" b="1" dirty="0" smtClean="0">
                          <a:solidFill>
                            <a:srgbClr val="C00000"/>
                          </a:solidFill>
                          <a:effectLst/>
                        </a:rPr>
                        <a:t>II, </a:t>
                      </a:r>
                      <a:r>
                        <a:rPr lang="en-GB" sz="1600" b="1" dirty="0">
                          <a:solidFill>
                            <a:srgbClr val="C00000"/>
                          </a:solidFill>
                          <a:effectLst/>
                        </a:rPr>
                        <a:t>Table 1</a:t>
                      </a:r>
                      <a:r>
                        <a:rPr lang="en-GB" sz="1600" dirty="0">
                          <a:effectLst/>
                        </a:rPr>
                        <a:t>;</a:t>
                      </a:r>
                      <a:endParaRPr lang="en-GB" sz="1600" dirty="0">
                        <a:effectLst/>
                        <a:latin typeface="Calibri"/>
                        <a:ea typeface="Calibri"/>
                        <a:cs typeface="Times New Roman"/>
                      </a:endParaRPr>
                    </a:p>
                  </a:txBody>
                  <a:tcPr marL="58539" marR="58539" marT="0" marB="0" anchor="ctr"/>
                </a:tc>
              </a:tr>
              <a:tr h="390260">
                <a:tc>
                  <a:txBody>
                    <a:bodyPr/>
                    <a:lstStyle/>
                    <a:p>
                      <a:pPr algn="just">
                        <a:lnSpc>
                          <a:spcPct val="115000"/>
                        </a:lnSpc>
                        <a:spcAft>
                          <a:spcPts val="0"/>
                        </a:spcAft>
                      </a:pPr>
                      <a:r>
                        <a:rPr lang="en-GB" sz="1600">
                          <a:effectLst/>
                        </a:rPr>
                        <a:t>(b) second tier: from 1 January 2015, all fans shall not have a lower target energy efficiency than as defined in Annex I, Section 2, Table 2.</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dirty="0">
                          <a:effectLst/>
                        </a:rPr>
                        <a:t>(b) second tier: from 1 January 2020, all fans shall not have a lower target energy efficiency than as defined in </a:t>
                      </a:r>
                      <a:r>
                        <a:rPr lang="en-GB" sz="1600" b="1" dirty="0" smtClean="0">
                          <a:solidFill>
                            <a:srgbClr val="C00000"/>
                          </a:solidFill>
                          <a:effectLst/>
                        </a:rPr>
                        <a:t>Annex II, </a:t>
                      </a:r>
                      <a:r>
                        <a:rPr lang="en-GB" sz="1600" b="1" dirty="0">
                          <a:solidFill>
                            <a:srgbClr val="C00000"/>
                          </a:solidFill>
                          <a:effectLst/>
                        </a:rPr>
                        <a:t>Table 1</a:t>
                      </a:r>
                      <a:r>
                        <a:rPr lang="en-GB" sz="1600" dirty="0">
                          <a:effectLst/>
                        </a:rPr>
                        <a:t>.</a:t>
                      </a:r>
                      <a:endParaRPr lang="en-GB" sz="1600" dirty="0">
                        <a:effectLst/>
                        <a:latin typeface="Calibri"/>
                        <a:ea typeface="Calibri"/>
                        <a:cs typeface="Times New Roman"/>
                      </a:endParaRPr>
                    </a:p>
                  </a:txBody>
                  <a:tcPr marL="58539" marR="58539" marT="0" marB="0" anchor="ctr"/>
                </a:tc>
              </a:tr>
              <a:tr h="520346">
                <a:tc>
                  <a:txBody>
                    <a:bodyPr/>
                    <a:lstStyle/>
                    <a:p>
                      <a:pPr algn="just">
                        <a:lnSpc>
                          <a:spcPct val="115000"/>
                        </a:lnSpc>
                        <a:spcAft>
                          <a:spcPts val="0"/>
                        </a:spcAft>
                      </a:pPr>
                      <a:r>
                        <a:rPr lang="en-GB" sz="1600" dirty="0">
                          <a:effectLst/>
                        </a:rPr>
                        <a:t>3.      The product information requirements on fans and how they must be displayed are as set out  in Annex I, Section 3. These requirements shall apply from 1 January 2013.</a:t>
                      </a:r>
                      <a:endParaRPr lang="en-GB" sz="1600" dirty="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dirty="0">
                          <a:effectLst/>
                        </a:rPr>
                        <a:t>3.      The product information requirements on fans and how they must be displayed are as set out  in </a:t>
                      </a:r>
                      <a:r>
                        <a:rPr lang="en-GB" sz="1600" b="1" dirty="0">
                          <a:solidFill>
                            <a:srgbClr val="C00000"/>
                          </a:solidFill>
                          <a:effectLst/>
                        </a:rPr>
                        <a:t>Annex </a:t>
                      </a:r>
                      <a:r>
                        <a:rPr lang="en-GB" sz="1600" b="1" dirty="0" smtClean="0">
                          <a:solidFill>
                            <a:srgbClr val="C00000"/>
                          </a:solidFill>
                          <a:effectLst/>
                        </a:rPr>
                        <a:t>III</a:t>
                      </a:r>
                      <a:r>
                        <a:rPr lang="en-GB" sz="1600" dirty="0" smtClean="0">
                          <a:effectLst/>
                        </a:rPr>
                        <a:t>. </a:t>
                      </a:r>
                      <a:r>
                        <a:rPr lang="en-GB" sz="1600" dirty="0">
                          <a:effectLst/>
                        </a:rPr>
                        <a:t>These requirements shall apply from 1 January </a:t>
                      </a:r>
                      <a:r>
                        <a:rPr lang="en-GB" sz="1600" b="1" dirty="0" smtClean="0">
                          <a:solidFill>
                            <a:srgbClr val="C00000"/>
                          </a:solidFill>
                          <a:effectLst/>
                        </a:rPr>
                        <a:t>2018</a:t>
                      </a:r>
                      <a:r>
                        <a:rPr lang="en-GB" sz="1600" dirty="0" smtClean="0">
                          <a:effectLst/>
                        </a:rPr>
                        <a:t>.</a:t>
                      </a:r>
                      <a:endParaRPr lang="en-GB" sz="1600" dirty="0">
                        <a:effectLst/>
                        <a:latin typeface="Calibri"/>
                        <a:ea typeface="Calibri"/>
                        <a:cs typeface="Times New Roman"/>
                      </a:endParaRPr>
                    </a:p>
                  </a:txBody>
                  <a:tcPr marL="58539" marR="58539" marT="0" marB="0" anchor="ctr"/>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35</a:t>
            </a:fld>
            <a:endParaRPr lang="nl-NL" dirty="0"/>
          </a:p>
        </p:txBody>
      </p:sp>
    </p:spTree>
    <p:extLst>
      <p:ext uri="{BB962C8B-B14F-4D97-AF65-F5344CB8AC3E}">
        <p14:creationId xmlns:p14="http://schemas.microsoft.com/office/powerpoint/2010/main" val="9712997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3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requirements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err="1" smtClean="0"/>
              <a:t>References</a:t>
            </a:r>
            <a:r>
              <a:rPr lang="nl-NL" sz="2400" dirty="0" smtClean="0"/>
              <a:t> in </a:t>
            </a:r>
            <a:r>
              <a:rPr lang="nl-NL" sz="2400" dirty="0" err="1" smtClean="0"/>
              <a:t>discussion</a:t>
            </a:r>
            <a:r>
              <a:rPr lang="nl-NL" sz="2400" dirty="0" smtClean="0"/>
              <a:t> document </a:t>
            </a:r>
            <a:r>
              <a:rPr lang="nl-NL" sz="2400" dirty="0" err="1" smtClean="0"/>
              <a:t>were</a:t>
            </a:r>
            <a:r>
              <a:rPr lang="nl-NL" sz="2400" dirty="0" smtClean="0"/>
              <a:t>  </a:t>
            </a:r>
            <a:r>
              <a:rPr lang="nl-NL" sz="2400" dirty="0" err="1" smtClean="0"/>
              <a:t>corrected</a:t>
            </a:r>
            <a:r>
              <a:rPr lang="nl-NL" sz="2400" dirty="0" smtClean="0"/>
              <a:t> (Annex II and III in the new </a:t>
            </a:r>
            <a:r>
              <a:rPr lang="nl-NL" sz="2400" dirty="0" err="1" smtClean="0"/>
              <a:t>structure</a:t>
            </a:r>
            <a:r>
              <a:rPr lang="nl-NL" sz="2400" dirty="0" smtClean="0"/>
              <a:t>)</a:t>
            </a:r>
          </a:p>
          <a:p>
            <a:pPr>
              <a:spcBef>
                <a:spcPts val="1200"/>
              </a:spcBef>
            </a:pPr>
            <a:r>
              <a:rPr lang="nl-NL" sz="2400" dirty="0" smtClean="0"/>
              <a:t>Next slide: These </a:t>
            </a:r>
            <a:r>
              <a:rPr lang="nl-NL" sz="2400" dirty="0" err="1" smtClean="0"/>
              <a:t>exemptions</a:t>
            </a:r>
            <a:r>
              <a:rPr lang="nl-NL" sz="2400" dirty="0" smtClean="0"/>
              <a:t> no </a:t>
            </a:r>
            <a:r>
              <a:rPr lang="nl-NL" sz="2400" dirty="0" err="1" smtClean="0"/>
              <a:t>longer</a:t>
            </a:r>
            <a:r>
              <a:rPr lang="nl-NL" sz="2400" dirty="0" smtClean="0"/>
              <a:t> </a:t>
            </a:r>
            <a:r>
              <a:rPr lang="nl-NL" sz="2400" dirty="0" err="1" smtClean="0"/>
              <a:t>apply</a:t>
            </a:r>
            <a:r>
              <a:rPr lang="nl-NL" sz="2400" dirty="0" smtClean="0"/>
              <a:t> or are </a:t>
            </a:r>
            <a:r>
              <a:rPr lang="nl-NL" sz="2400" dirty="0" err="1" smtClean="0"/>
              <a:t>moved</a:t>
            </a:r>
            <a:r>
              <a:rPr lang="nl-NL" sz="2400" dirty="0" smtClean="0"/>
              <a:t> </a:t>
            </a:r>
            <a:r>
              <a:rPr lang="nl-NL" sz="2400" dirty="0" err="1" smtClean="0"/>
              <a:t>to</a:t>
            </a:r>
            <a:r>
              <a:rPr lang="nl-NL" sz="2400" dirty="0" smtClean="0"/>
              <a:t> Art. 1</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3409278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3.4 (</a:t>
            </a:r>
            <a:r>
              <a:rPr lang="nl-NL" dirty="0" err="1" smtClean="0"/>
              <a:t>eliminated</a:t>
            </a:r>
            <a:r>
              <a:rPr lang="nl-NL" dirty="0" smtClean="0"/>
              <a:t>) </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59489350"/>
              </p:ext>
            </p:extLst>
          </p:nvPr>
        </p:nvGraphicFramePr>
        <p:xfrm>
          <a:off x="467544" y="1484784"/>
          <a:ext cx="8229600" cy="2738120"/>
        </p:xfrm>
        <a:graphic>
          <a:graphicData uri="http://schemas.openxmlformats.org/drawingml/2006/table">
            <a:tbl>
              <a:tblPr firstRow="1" firstCol="1" bandRow="1">
                <a:tableStyleId>{5C22544A-7EE6-4342-B048-85BDC9FD1C3A}</a:tableStyleId>
              </a:tblPr>
              <a:tblGrid>
                <a:gridCol w="3989543"/>
                <a:gridCol w="4240057"/>
              </a:tblGrid>
              <a:tr h="390260">
                <a:tc>
                  <a:txBody>
                    <a:bodyPr/>
                    <a:lstStyle/>
                    <a:p>
                      <a:pPr algn="just">
                        <a:lnSpc>
                          <a:spcPct val="115000"/>
                        </a:lnSpc>
                        <a:spcAft>
                          <a:spcPts val="0"/>
                        </a:spcAft>
                      </a:pPr>
                      <a:r>
                        <a:rPr lang="en-GB" sz="1600" dirty="0">
                          <a:effectLst/>
                        </a:rPr>
                        <a:t>4.      The fan energy efficiency requirements of Annex I Section 2 shall not apply to fans which are designed to operate:</a:t>
                      </a:r>
                      <a:endParaRPr lang="en-GB" sz="1600" dirty="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b="0" strike="sngStrike" baseline="0" dirty="0">
                          <a:solidFill>
                            <a:schemeClr val="tx1"/>
                          </a:solidFill>
                          <a:effectLst/>
                        </a:rPr>
                        <a:t>4.      The fan energy efficiency requirements of Annex I Section 2 shall not apply to fans which are designed to operate:</a:t>
                      </a:r>
                      <a:endParaRPr lang="en-GB" sz="1600" b="0" strike="sngStrike" baseline="0" dirty="0">
                        <a:solidFill>
                          <a:schemeClr val="tx1"/>
                        </a:solidFill>
                        <a:effectLst/>
                        <a:latin typeface="Calibri"/>
                        <a:ea typeface="Calibri"/>
                        <a:cs typeface="Times New Roman"/>
                      </a:endParaRPr>
                    </a:p>
                  </a:txBody>
                  <a:tcPr marL="58539" marR="58539" marT="0" marB="0" anchor="ctr">
                    <a:solidFill>
                      <a:schemeClr val="accent1">
                        <a:lumMod val="20000"/>
                        <a:lumOff val="80000"/>
                      </a:schemeClr>
                    </a:solidFill>
                  </a:tcPr>
                </a:tc>
              </a:tr>
              <a:tr h="260173">
                <a:tc>
                  <a:txBody>
                    <a:bodyPr/>
                    <a:lstStyle/>
                    <a:p>
                      <a:pPr algn="just">
                        <a:lnSpc>
                          <a:spcPct val="115000"/>
                        </a:lnSpc>
                        <a:spcAft>
                          <a:spcPts val="0"/>
                        </a:spcAft>
                      </a:pPr>
                      <a:r>
                        <a:rPr lang="en-GB" sz="1600" dirty="0">
                          <a:effectLst/>
                        </a:rPr>
                        <a:t>(a) with an optimum energy efficiency at </a:t>
                      </a:r>
                      <a:r>
                        <a:rPr lang="en-GB" sz="1600" dirty="0" smtClean="0">
                          <a:effectLst/>
                        </a:rPr>
                        <a:t>        8 </a:t>
                      </a:r>
                      <a:r>
                        <a:rPr lang="en-GB" sz="1600" dirty="0">
                          <a:effectLst/>
                        </a:rPr>
                        <a:t>000  rotations per minute or more;</a:t>
                      </a:r>
                      <a:endParaRPr lang="en-GB" sz="1600" dirty="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i="1" dirty="0">
                          <a:effectLst/>
                        </a:rPr>
                        <a:t> </a:t>
                      </a:r>
                      <a:r>
                        <a:rPr lang="en-GB" sz="1600" i="1" dirty="0" smtClean="0">
                          <a:effectLst/>
                          <a:sym typeface="Wingdings" panose="05000000000000000000" pitchFamily="2" charset="2"/>
                        </a:rPr>
                        <a:t> already in Art. 1</a:t>
                      </a:r>
                      <a:endParaRPr lang="en-GB" sz="1600" i="1" dirty="0">
                        <a:effectLst/>
                        <a:latin typeface="Calibri"/>
                        <a:ea typeface="Calibri"/>
                        <a:cs typeface="Times New Roman"/>
                      </a:endParaRPr>
                    </a:p>
                  </a:txBody>
                  <a:tcPr marL="58539" marR="58539" marT="0" marB="0" anchor="ctr"/>
                </a:tc>
              </a:tr>
              <a:tr h="260173">
                <a:tc>
                  <a:txBody>
                    <a:bodyPr/>
                    <a:lstStyle/>
                    <a:p>
                      <a:pPr algn="just">
                        <a:lnSpc>
                          <a:spcPct val="115000"/>
                        </a:lnSpc>
                        <a:spcAft>
                          <a:spcPts val="0"/>
                        </a:spcAft>
                      </a:pPr>
                      <a:r>
                        <a:rPr lang="en-GB" sz="1600">
                          <a:effectLst/>
                        </a:rPr>
                        <a:t>(b) in applications in which the ‘specific ratio’  is over 1,11;</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i="1" dirty="0">
                          <a:effectLst/>
                        </a:rPr>
                        <a:t> </a:t>
                      </a:r>
                      <a:r>
                        <a:rPr lang="en-GB" sz="1600" i="1" dirty="0" smtClean="0">
                          <a:effectLst/>
                          <a:sym typeface="Wingdings" panose="05000000000000000000" pitchFamily="2" charset="2"/>
                        </a:rPr>
                        <a:t> already in fan definition (should be 1.1)</a:t>
                      </a:r>
                      <a:endParaRPr lang="en-GB" sz="1600" i="1" dirty="0">
                        <a:effectLst/>
                        <a:latin typeface="Calibri"/>
                        <a:ea typeface="Calibri"/>
                        <a:cs typeface="Times New Roman"/>
                      </a:endParaRPr>
                    </a:p>
                  </a:txBody>
                  <a:tcPr marL="58539" marR="58539" marT="0" marB="0" anchor="ctr"/>
                </a:tc>
              </a:tr>
              <a:tr h="390260">
                <a:tc>
                  <a:txBody>
                    <a:bodyPr/>
                    <a:lstStyle/>
                    <a:p>
                      <a:pPr algn="just">
                        <a:lnSpc>
                          <a:spcPct val="115000"/>
                        </a:lnSpc>
                        <a:spcAft>
                          <a:spcPts val="0"/>
                        </a:spcAft>
                      </a:pPr>
                      <a:r>
                        <a:rPr lang="en-GB" sz="1600">
                          <a:effectLst/>
                        </a:rPr>
                        <a:t>(c) as conveying fans used for the  transport  of non-gaseous substances in industrial process applications.</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i="1" dirty="0">
                          <a:effectLst/>
                        </a:rPr>
                        <a:t> </a:t>
                      </a:r>
                      <a:r>
                        <a:rPr lang="en-GB" sz="1600" i="1" dirty="0" smtClean="0">
                          <a:effectLst/>
                          <a:sym typeface="Wingdings" panose="05000000000000000000" pitchFamily="2" charset="2"/>
                        </a:rPr>
                        <a:t> addressed in Art. 1</a:t>
                      </a:r>
                      <a:endParaRPr lang="en-GB" sz="1600" i="1" dirty="0">
                        <a:effectLst/>
                        <a:latin typeface="Calibri"/>
                        <a:ea typeface="Calibri"/>
                        <a:cs typeface="Times New Roman"/>
                      </a:endParaRPr>
                    </a:p>
                  </a:txBody>
                  <a:tcPr marL="58539" marR="58539"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37</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9348184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3.4(new)-3.6</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533841263"/>
              </p:ext>
            </p:extLst>
          </p:nvPr>
        </p:nvGraphicFramePr>
        <p:xfrm>
          <a:off x="539552" y="1268760"/>
          <a:ext cx="8229600" cy="4997958"/>
        </p:xfrm>
        <a:graphic>
          <a:graphicData uri="http://schemas.openxmlformats.org/drawingml/2006/table">
            <a:tbl>
              <a:tblPr firstRow="1" firstCol="1" bandRow="1">
                <a:tableStyleId>{5C22544A-7EE6-4342-B048-85BDC9FD1C3A}</a:tableStyleId>
              </a:tblPr>
              <a:tblGrid>
                <a:gridCol w="3989543"/>
                <a:gridCol w="4240057"/>
              </a:tblGrid>
              <a:tr h="910606">
                <a:tc>
                  <a:txBody>
                    <a:bodyPr/>
                    <a:lstStyle/>
                    <a:p>
                      <a:pPr algn="just">
                        <a:lnSpc>
                          <a:spcPct val="115000"/>
                        </a:lnSpc>
                        <a:spcAft>
                          <a:spcPts val="0"/>
                        </a:spcAft>
                      </a:pPr>
                      <a:r>
                        <a:rPr lang="en-GB" sz="1600" dirty="0">
                          <a:effectLst/>
                        </a:rPr>
                        <a:t>5.      For dual  use  fans  designed for  both  ventilation under normal  conditions  and  emergency use,  at  short-time  duty, with regard to fire safety requirements as set out in Directive 89/106/EC, the values of the applicable efficiency grades set out in Annex I Section 2 will be reduced by 10 % for Table 1 and </a:t>
                      </a:r>
                      <a:r>
                        <a:rPr lang="en-GB" sz="1600" b="1" dirty="0">
                          <a:solidFill>
                            <a:srgbClr val="FFFF00"/>
                          </a:solidFill>
                          <a:effectLst/>
                        </a:rPr>
                        <a:t>by 5 %</a:t>
                      </a:r>
                      <a:r>
                        <a:rPr lang="en-GB" sz="1600" dirty="0">
                          <a:effectLst/>
                        </a:rPr>
                        <a:t>  for Table 2.</a:t>
                      </a:r>
                      <a:endParaRPr lang="en-GB" sz="1600" dirty="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b="1" dirty="0" smtClean="0">
                          <a:solidFill>
                            <a:srgbClr val="FF0000"/>
                          </a:solidFill>
                          <a:effectLst/>
                        </a:rPr>
                        <a:t>4</a:t>
                      </a:r>
                      <a:r>
                        <a:rPr lang="en-GB" sz="1600" b="0" dirty="0" smtClean="0">
                          <a:solidFill>
                            <a:schemeClr val="tx1"/>
                          </a:solidFill>
                          <a:effectLst/>
                        </a:rPr>
                        <a:t>.      </a:t>
                      </a:r>
                      <a:r>
                        <a:rPr lang="en-GB" sz="1600" b="0" dirty="0">
                          <a:solidFill>
                            <a:schemeClr val="tx1"/>
                          </a:solidFill>
                          <a:effectLst/>
                        </a:rPr>
                        <a:t>For dual  use  fans  designed for  both  ventilation under normal  conditions  and  emergency use as set out in Art. 1, 3 (a), the values of the applicable efficiency grades set out in Annex I Section 2 will be reduced </a:t>
                      </a:r>
                      <a:r>
                        <a:rPr lang="en-GB" sz="1600" b="1" dirty="0">
                          <a:solidFill>
                            <a:srgbClr val="FF0000"/>
                          </a:solidFill>
                          <a:effectLst/>
                        </a:rPr>
                        <a:t>by  </a:t>
                      </a:r>
                      <a:r>
                        <a:rPr lang="en-GB" sz="1600" b="1" dirty="0" smtClean="0">
                          <a:solidFill>
                            <a:srgbClr val="FF0000"/>
                          </a:solidFill>
                          <a:effectLst/>
                        </a:rPr>
                        <a:t>5 </a:t>
                      </a:r>
                      <a:r>
                        <a:rPr lang="en-GB" sz="1600" b="1" dirty="0">
                          <a:solidFill>
                            <a:srgbClr val="FF0000"/>
                          </a:solidFill>
                          <a:effectLst/>
                        </a:rPr>
                        <a:t>%.</a:t>
                      </a:r>
                      <a:endParaRPr lang="en-GB" sz="1600" b="1" dirty="0">
                        <a:solidFill>
                          <a:srgbClr val="FF0000"/>
                        </a:solidFill>
                        <a:effectLst/>
                        <a:latin typeface="Calibri"/>
                        <a:ea typeface="Calibri"/>
                        <a:cs typeface="Times New Roman"/>
                      </a:endParaRPr>
                    </a:p>
                  </a:txBody>
                  <a:tcPr marL="58539" marR="58539" marT="0" marB="0">
                    <a:solidFill>
                      <a:schemeClr val="accent1">
                        <a:lumMod val="20000"/>
                        <a:lumOff val="80000"/>
                      </a:schemeClr>
                    </a:solidFill>
                  </a:tcPr>
                </a:tc>
              </a:tr>
              <a:tr h="780519">
                <a:tc>
                  <a:txBody>
                    <a:bodyPr/>
                    <a:lstStyle/>
                    <a:p>
                      <a:pPr algn="just">
                        <a:lnSpc>
                          <a:spcPct val="115000"/>
                        </a:lnSpc>
                        <a:spcAft>
                          <a:spcPts val="0"/>
                        </a:spcAft>
                      </a:pPr>
                      <a:r>
                        <a:rPr lang="en-GB" sz="1600" b="0" i="1" dirty="0">
                          <a:effectLst/>
                        </a:rPr>
                        <a:t> </a:t>
                      </a:r>
                      <a:r>
                        <a:rPr lang="en-GB" sz="1600" b="0" i="1" dirty="0" smtClean="0">
                          <a:effectLst/>
                        </a:rPr>
                        <a:t>ATEX fans (moved from Art. 1)</a:t>
                      </a:r>
                      <a:r>
                        <a:rPr lang="en-GB" sz="1600" b="0" i="1" dirty="0" smtClean="0">
                          <a:effectLst/>
                          <a:sym typeface="Wingdings" panose="05000000000000000000" pitchFamily="2" charset="2"/>
                        </a:rPr>
                        <a:t></a:t>
                      </a:r>
                      <a:endParaRPr lang="en-GB" sz="1600" b="0" i="1" dirty="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b="1" dirty="0" smtClean="0">
                          <a:solidFill>
                            <a:srgbClr val="FF0000"/>
                          </a:solidFill>
                          <a:effectLst/>
                        </a:rPr>
                        <a:t>5</a:t>
                      </a:r>
                      <a:r>
                        <a:rPr lang="en-GB" sz="1600" dirty="0" smtClean="0">
                          <a:effectLst/>
                        </a:rPr>
                        <a:t>. </a:t>
                      </a:r>
                      <a:r>
                        <a:rPr lang="en-GB" sz="1600" dirty="0">
                          <a:effectLst/>
                        </a:rPr>
                        <a:t>For fans designed  specifically to  operate  in  potentially  explosive atmospheres as defined in Directive 94/9/EC of the European Parliament and of the Council (1), the values of the applicable efficiency grades set out in Annex I Section 2 will be reduced </a:t>
                      </a:r>
                      <a:r>
                        <a:rPr lang="en-GB" sz="1600" b="1" dirty="0">
                          <a:solidFill>
                            <a:srgbClr val="FF0000"/>
                          </a:solidFill>
                          <a:effectLst/>
                        </a:rPr>
                        <a:t>by  10 %.</a:t>
                      </a:r>
                      <a:endParaRPr lang="en-GB" sz="1600" b="1" dirty="0">
                        <a:solidFill>
                          <a:srgbClr val="FF0000"/>
                        </a:solidFill>
                        <a:effectLst/>
                        <a:latin typeface="Calibri"/>
                        <a:ea typeface="Calibri"/>
                        <a:cs typeface="Times New Roman"/>
                      </a:endParaRPr>
                    </a:p>
                  </a:txBody>
                  <a:tcPr marL="58539" marR="58539" marT="0" marB="0" anchor="ctr"/>
                </a:tc>
              </a:tr>
              <a:tr h="520346">
                <a:tc>
                  <a:txBody>
                    <a:bodyPr/>
                    <a:lstStyle/>
                    <a:p>
                      <a:pPr algn="just">
                        <a:lnSpc>
                          <a:spcPct val="115000"/>
                        </a:lnSpc>
                        <a:spcAft>
                          <a:spcPts val="0"/>
                        </a:spcAft>
                      </a:pPr>
                      <a:r>
                        <a:rPr lang="en-GB" sz="1600">
                          <a:effectLst/>
                        </a:rPr>
                        <a:t>6.      Compliance   with    ecodesign   requirements   shall   be measured and calculated in accordance with requirements set out in Annex II.</a:t>
                      </a:r>
                      <a:endParaRPr lang="en-GB" sz="1600">
                        <a:effectLst/>
                        <a:latin typeface="Calibri"/>
                        <a:ea typeface="Calibri"/>
                        <a:cs typeface="Times New Roman"/>
                      </a:endParaRPr>
                    </a:p>
                  </a:txBody>
                  <a:tcPr marL="58539" marR="58539" marT="0" marB="0" anchor="ctr"/>
                </a:tc>
                <a:tc>
                  <a:txBody>
                    <a:bodyPr/>
                    <a:lstStyle/>
                    <a:p>
                      <a:pPr algn="just">
                        <a:lnSpc>
                          <a:spcPct val="115000"/>
                        </a:lnSpc>
                        <a:spcAft>
                          <a:spcPts val="0"/>
                        </a:spcAft>
                      </a:pPr>
                      <a:r>
                        <a:rPr lang="en-GB" sz="1600" b="1" dirty="0" smtClean="0">
                          <a:solidFill>
                            <a:srgbClr val="FF0000"/>
                          </a:solidFill>
                          <a:effectLst/>
                        </a:rPr>
                        <a:t>6</a:t>
                      </a:r>
                      <a:r>
                        <a:rPr lang="en-GB" sz="1600" dirty="0" smtClean="0">
                          <a:effectLst/>
                        </a:rPr>
                        <a:t>.      </a:t>
                      </a:r>
                      <a:r>
                        <a:rPr lang="en-GB" sz="1600" dirty="0">
                          <a:effectLst/>
                        </a:rPr>
                        <a:t>Compliance   with    ecodesign   requirements   shall   be measured and calculated in accordance with requirements set out in Annex II.</a:t>
                      </a:r>
                      <a:endParaRPr lang="en-GB" sz="1600" dirty="0">
                        <a:effectLst/>
                        <a:latin typeface="Calibri"/>
                        <a:ea typeface="Calibri"/>
                        <a:cs typeface="Times New Roman"/>
                      </a:endParaRPr>
                    </a:p>
                  </a:txBody>
                  <a:tcPr marL="58539" marR="58539"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38</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2116869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3.4-3.6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requirements</a:t>
            </a:r>
            <a:endParaRPr lang="en-GB" sz="2400" dirty="0"/>
          </a:p>
        </p:txBody>
      </p:sp>
      <p:sp>
        <p:nvSpPr>
          <p:cNvPr id="3" name="Content Placeholder 2"/>
          <p:cNvSpPr>
            <a:spLocks noGrp="1"/>
          </p:cNvSpPr>
          <p:nvPr>
            <p:ph idx="1"/>
          </p:nvPr>
        </p:nvSpPr>
        <p:spPr>
          <a:xfrm>
            <a:off x="457200" y="1362076"/>
            <a:ext cx="8229600" cy="5105400"/>
          </a:xfrm>
        </p:spPr>
        <p:txBody>
          <a:bodyPr>
            <a:normAutofit lnSpcReduction="10000"/>
          </a:bodyPr>
          <a:lstStyle/>
          <a:p>
            <a:pPr>
              <a:spcBef>
                <a:spcPts val="1200"/>
              </a:spcBef>
            </a:pPr>
            <a:r>
              <a:rPr lang="nl-NL" sz="2400" b="1" dirty="0" smtClean="0">
                <a:solidFill>
                  <a:schemeClr val="accent1"/>
                </a:solidFill>
              </a:rPr>
              <a:t>Dual </a:t>
            </a:r>
            <a:r>
              <a:rPr lang="nl-NL" sz="2400" b="1" dirty="0" err="1" smtClean="0">
                <a:solidFill>
                  <a:schemeClr val="accent1"/>
                </a:solidFill>
              </a:rPr>
              <a:t>use</a:t>
            </a:r>
            <a:r>
              <a:rPr lang="nl-NL" sz="2400" b="1" dirty="0" smtClean="0">
                <a:solidFill>
                  <a:schemeClr val="accent1"/>
                </a:solidFill>
              </a:rPr>
              <a:t> </a:t>
            </a:r>
            <a:r>
              <a:rPr lang="nl-NL" sz="2400" dirty="0" err="1" smtClean="0"/>
              <a:t>also</a:t>
            </a:r>
            <a:r>
              <a:rPr lang="nl-NL" sz="2400" dirty="0" smtClean="0"/>
              <a:t> </a:t>
            </a:r>
            <a:r>
              <a:rPr lang="nl-NL" sz="2400" dirty="0" err="1" smtClean="0"/>
              <a:t>includes</a:t>
            </a:r>
            <a:r>
              <a:rPr lang="nl-NL" sz="2400" dirty="0" smtClean="0"/>
              <a:t> </a:t>
            </a:r>
            <a:r>
              <a:rPr lang="nl-NL" sz="2400" b="1" dirty="0" err="1" smtClean="0">
                <a:solidFill>
                  <a:schemeClr val="accent1"/>
                </a:solidFill>
              </a:rPr>
              <a:t>reversible</a:t>
            </a:r>
            <a:r>
              <a:rPr lang="nl-NL" sz="2400" b="1" dirty="0" smtClean="0">
                <a:solidFill>
                  <a:schemeClr val="accent1"/>
                </a:solidFill>
              </a:rPr>
              <a:t> fans </a:t>
            </a:r>
            <a:r>
              <a:rPr lang="nl-NL" sz="2400" dirty="0" smtClean="0"/>
              <a:t>(</a:t>
            </a:r>
            <a:r>
              <a:rPr lang="nl-NL" sz="2400" dirty="0" err="1" smtClean="0"/>
              <a:t>why</a:t>
            </a:r>
            <a:r>
              <a:rPr lang="nl-NL" sz="2400" dirty="0" smtClean="0"/>
              <a:t> </a:t>
            </a:r>
            <a:r>
              <a:rPr lang="nl-NL" sz="2400" dirty="0" err="1" smtClean="0"/>
              <a:t>else</a:t>
            </a:r>
            <a:r>
              <a:rPr lang="nl-NL" sz="2400" dirty="0" smtClean="0"/>
              <a:t> </a:t>
            </a:r>
            <a:r>
              <a:rPr lang="nl-NL" sz="2400" dirty="0" err="1" smtClean="0"/>
              <a:t>would</a:t>
            </a:r>
            <a:r>
              <a:rPr lang="nl-NL" sz="2400" dirty="0" smtClean="0"/>
              <a:t> </a:t>
            </a:r>
            <a:r>
              <a:rPr lang="nl-NL" sz="2400" dirty="0" err="1" smtClean="0"/>
              <a:t>they</a:t>
            </a:r>
            <a:r>
              <a:rPr lang="nl-NL" sz="2400" dirty="0" smtClean="0"/>
              <a:t> </a:t>
            </a:r>
            <a:r>
              <a:rPr lang="nl-NL" sz="2400" dirty="0" err="1" smtClean="0"/>
              <a:t>be</a:t>
            </a:r>
            <a:r>
              <a:rPr lang="nl-NL" sz="2400" dirty="0" smtClean="0"/>
              <a:t> </a:t>
            </a:r>
            <a:r>
              <a:rPr lang="nl-NL" sz="2400" dirty="0" err="1" smtClean="0"/>
              <a:t>reversible</a:t>
            </a:r>
            <a:r>
              <a:rPr lang="nl-NL" sz="2400" dirty="0" smtClean="0"/>
              <a:t> </a:t>
            </a:r>
            <a:r>
              <a:rPr lang="nl-NL" sz="2400" dirty="0" err="1" smtClean="0"/>
              <a:t>if</a:t>
            </a:r>
            <a:r>
              <a:rPr lang="nl-NL" sz="2400" dirty="0" smtClean="0"/>
              <a:t> </a:t>
            </a:r>
            <a:r>
              <a:rPr lang="nl-NL" sz="2400" dirty="0" err="1" smtClean="0"/>
              <a:t>not</a:t>
            </a:r>
            <a:r>
              <a:rPr lang="nl-NL" sz="2400" dirty="0" smtClean="0"/>
              <a:t> in case of </a:t>
            </a:r>
            <a:r>
              <a:rPr lang="nl-NL" sz="2400" dirty="0" err="1" smtClean="0"/>
              <a:t>fire</a:t>
            </a:r>
            <a:r>
              <a:rPr lang="nl-NL" sz="2400" dirty="0" smtClean="0"/>
              <a:t>). Make explicit? Make </a:t>
            </a:r>
            <a:r>
              <a:rPr lang="nl-NL" sz="2400" dirty="0" err="1" smtClean="0"/>
              <a:t>definition</a:t>
            </a:r>
            <a:r>
              <a:rPr lang="nl-NL" sz="2400" dirty="0" smtClean="0"/>
              <a:t>!</a:t>
            </a:r>
          </a:p>
          <a:p>
            <a:pPr>
              <a:spcBef>
                <a:spcPts val="1200"/>
              </a:spcBef>
            </a:pPr>
            <a:r>
              <a:rPr lang="nl-NL" sz="2400" dirty="0" smtClean="0"/>
              <a:t>In 1st SH meeting </a:t>
            </a:r>
            <a:r>
              <a:rPr lang="nl-NL" sz="2400" dirty="0" err="1" smtClean="0"/>
              <a:t>some</a:t>
            </a:r>
            <a:r>
              <a:rPr lang="nl-NL" sz="2400" dirty="0" smtClean="0"/>
              <a:t> </a:t>
            </a:r>
            <a:r>
              <a:rPr lang="nl-NL" sz="2400" dirty="0" err="1" smtClean="0"/>
              <a:t>said</a:t>
            </a:r>
            <a:r>
              <a:rPr lang="nl-NL" sz="2400" dirty="0" smtClean="0"/>
              <a:t> 6-10% </a:t>
            </a:r>
            <a:r>
              <a:rPr lang="nl-NL" sz="2400" dirty="0" err="1" smtClean="0"/>
              <a:t>allowance</a:t>
            </a:r>
            <a:r>
              <a:rPr lang="nl-NL" sz="2400" dirty="0" smtClean="0"/>
              <a:t>, </a:t>
            </a:r>
            <a:r>
              <a:rPr lang="nl-NL" sz="2400" dirty="0" err="1" smtClean="0"/>
              <a:t>some</a:t>
            </a:r>
            <a:r>
              <a:rPr lang="nl-NL" sz="2400" dirty="0" smtClean="0"/>
              <a:t> </a:t>
            </a:r>
            <a:r>
              <a:rPr lang="nl-NL" sz="2400" dirty="0" err="1" smtClean="0"/>
              <a:t>said</a:t>
            </a:r>
            <a:r>
              <a:rPr lang="nl-NL" sz="2400" dirty="0" smtClean="0"/>
              <a:t> no </a:t>
            </a:r>
            <a:r>
              <a:rPr lang="nl-NL" sz="2400" dirty="0" err="1" smtClean="0"/>
              <a:t>allowance</a:t>
            </a:r>
            <a:r>
              <a:rPr lang="nl-NL" sz="2400" dirty="0" smtClean="0"/>
              <a:t> </a:t>
            </a:r>
            <a:r>
              <a:rPr lang="nl-NL" sz="2400" dirty="0" err="1" smtClean="0"/>
              <a:t>needed</a:t>
            </a:r>
            <a:r>
              <a:rPr lang="nl-NL" sz="2400" dirty="0" smtClean="0"/>
              <a:t> </a:t>
            </a:r>
            <a:r>
              <a:rPr lang="nl-NL" sz="2400" dirty="0" err="1" smtClean="0"/>
              <a:t>for</a:t>
            </a:r>
            <a:r>
              <a:rPr lang="nl-NL" sz="2400" dirty="0" smtClean="0"/>
              <a:t> </a:t>
            </a:r>
            <a:r>
              <a:rPr lang="nl-NL" sz="2400" dirty="0" err="1" smtClean="0"/>
              <a:t>dual</a:t>
            </a:r>
            <a:r>
              <a:rPr lang="nl-NL" sz="2400" dirty="0" smtClean="0"/>
              <a:t> </a:t>
            </a:r>
            <a:r>
              <a:rPr lang="nl-NL" sz="2400" dirty="0" err="1" smtClean="0"/>
              <a:t>use</a:t>
            </a:r>
            <a:r>
              <a:rPr lang="nl-NL" sz="2400" dirty="0" smtClean="0"/>
              <a:t>. </a:t>
            </a:r>
            <a:r>
              <a:rPr lang="nl-NL" sz="2400" dirty="0" err="1" smtClean="0">
                <a:solidFill>
                  <a:schemeClr val="accent1"/>
                </a:solidFill>
              </a:rPr>
              <a:t>Proposal</a:t>
            </a:r>
            <a:r>
              <a:rPr lang="nl-NL" sz="2400" dirty="0" smtClean="0">
                <a:solidFill>
                  <a:schemeClr val="accent1"/>
                </a:solidFill>
              </a:rPr>
              <a:t> is 5%. </a:t>
            </a:r>
            <a:r>
              <a:rPr lang="nl-NL" sz="2400" dirty="0" smtClean="0"/>
              <a:t>EVIA: More. FW: at </a:t>
            </a:r>
            <a:r>
              <a:rPr lang="nl-NL" sz="2400" dirty="0" err="1" smtClean="0"/>
              <a:t>least</a:t>
            </a:r>
            <a:r>
              <a:rPr lang="nl-NL" sz="2400" dirty="0" smtClean="0"/>
              <a:t> 10% (F300) and more </a:t>
            </a:r>
            <a:r>
              <a:rPr lang="nl-NL" sz="2400" dirty="0" err="1" smtClean="0"/>
              <a:t>for</a:t>
            </a:r>
            <a:r>
              <a:rPr lang="nl-NL" sz="2400" dirty="0" smtClean="0"/>
              <a:t> </a:t>
            </a:r>
            <a:r>
              <a:rPr lang="nl-NL" sz="2400" dirty="0" err="1" smtClean="0"/>
              <a:t>higher</a:t>
            </a:r>
            <a:r>
              <a:rPr lang="nl-NL" sz="2400" dirty="0" smtClean="0"/>
              <a:t> class. </a:t>
            </a:r>
          </a:p>
          <a:p>
            <a:pPr>
              <a:spcBef>
                <a:spcPts val="1200"/>
              </a:spcBef>
            </a:pPr>
            <a:r>
              <a:rPr lang="nl-NL" sz="2400" dirty="0" smtClean="0"/>
              <a:t>ATEX fans are </a:t>
            </a:r>
            <a:r>
              <a:rPr lang="nl-NL" sz="2400" dirty="0" err="1" smtClean="0"/>
              <a:t>excluded</a:t>
            </a:r>
            <a:r>
              <a:rPr lang="nl-NL" sz="2400" dirty="0" smtClean="0"/>
              <a:t> in </a:t>
            </a:r>
            <a:r>
              <a:rPr lang="nl-NL" sz="2400" dirty="0" err="1" smtClean="0"/>
              <a:t>current</a:t>
            </a:r>
            <a:r>
              <a:rPr lang="nl-NL" sz="2400" dirty="0" smtClean="0"/>
              <a:t> fan </a:t>
            </a:r>
            <a:r>
              <a:rPr lang="nl-NL" sz="2400" dirty="0" err="1" smtClean="0"/>
              <a:t>regulation</a:t>
            </a:r>
            <a:r>
              <a:rPr lang="nl-NL" sz="2400" dirty="0" smtClean="0"/>
              <a:t>, but in draft motor </a:t>
            </a:r>
            <a:r>
              <a:rPr lang="nl-NL" sz="2400" dirty="0" err="1" smtClean="0"/>
              <a:t>regulation</a:t>
            </a:r>
            <a:r>
              <a:rPr lang="nl-NL" sz="2400" dirty="0" smtClean="0"/>
              <a:t> </a:t>
            </a:r>
            <a:r>
              <a:rPr lang="nl-NL" sz="2400" dirty="0" err="1" smtClean="0"/>
              <a:t>they</a:t>
            </a:r>
            <a:r>
              <a:rPr lang="nl-NL" sz="2400" dirty="0" smtClean="0"/>
              <a:t> are (</a:t>
            </a:r>
            <a:r>
              <a:rPr lang="nl-NL" sz="2400" dirty="0" err="1" smtClean="0"/>
              <a:t>probably</a:t>
            </a:r>
            <a:r>
              <a:rPr lang="nl-NL" sz="2400" dirty="0" smtClean="0"/>
              <a:t>) </a:t>
            </a:r>
            <a:r>
              <a:rPr lang="nl-NL" sz="2400" dirty="0" err="1" smtClean="0"/>
              <a:t>not</a:t>
            </a:r>
            <a:r>
              <a:rPr lang="nl-NL" sz="2400" dirty="0" smtClean="0"/>
              <a:t>. </a:t>
            </a:r>
            <a:r>
              <a:rPr lang="nl-NL" sz="2400" dirty="0" err="1" smtClean="0"/>
              <a:t>Should</a:t>
            </a:r>
            <a:r>
              <a:rPr lang="nl-NL" sz="2400" dirty="0" smtClean="0"/>
              <a:t> </a:t>
            </a:r>
            <a:r>
              <a:rPr lang="nl-NL" sz="2400" dirty="0" err="1" smtClean="0"/>
              <a:t>be</a:t>
            </a:r>
            <a:r>
              <a:rPr lang="nl-NL" sz="2400" dirty="0" smtClean="0"/>
              <a:t> consistent. </a:t>
            </a:r>
            <a:r>
              <a:rPr lang="nl-NL" sz="2400" dirty="0" err="1" smtClean="0"/>
              <a:t>Proposal</a:t>
            </a:r>
            <a:r>
              <a:rPr lang="nl-NL" sz="2400" dirty="0" smtClean="0"/>
              <a:t> 10% </a:t>
            </a:r>
            <a:r>
              <a:rPr lang="nl-NL" sz="2400" dirty="0" err="1" smtClean="0"/>
              <a:t>allowance</a:t>
            </a:r>
            <a:r>
              <a:rPr lang="nl-NL" sz="2400" dirty="0" smtClean="0"/>
              <a:t>. Eurovent: More.</a:t>
            </a:r>
          </a:p>
          <a:p>
            <a:pPr>
              <a:spcBef>
                <a:spcPts val="1200"/>
              </a:spcBef>
            </a:pPr>
            <a:r>
              <a:rPr lang="nl-NL" sz="2400" dirty="0" smtClean="0"/>
              <a:t>The 5% and 10% </a:t>
            </a:r>
            <a:r>
              <a:rPr lang="nl-NL" sz="2400" dirty="0" err="1" smtClean="0"/>
              <a:t>allowance</a:t>
            </a:r>
            <a:r>
              <a:rPr lang="nl-NL" sz="2400" dirty="0" smtClean="0"/>
              <a:t> </a:t>
            </a:r>
            <a:r>
              <a:rPr lang="nl-NL" sz="2400" dirty="0" err="1" smtClean="0"/>
              <a:t>relate</a:t>
            </a:r>
            <a:r>
              <a:rPr lang="nl-NL" sz="2400" dirty="0" smtClean="0"/>
              <a:t> </a:t>
            </a:r>
            <a:r>
              <a:rPr lang="nl-NL" sz="2400" dirty="0" err="1" smtClean="0"/>
              <a:t>to</a:t>
            </a:r>
            <a:r>
              <a:rPr lang="nl-NL" sz="2400" dirty="0" smtClean="0"/>
              <a:t> a discount on the minimum </a:t>
            </a:r>
            <a:r>
              <a:rPr lang="nl-NL" sz="2400" dirty="0" err="1" smtClean="0"/>
              <a:t>values</a:t>
            </a:r>
            <a:r>
              <a:rPr lang="nl-NL" sz="2400" dirty="0" smtClean="0"/>
              <a:t> (=factor 0.95 and 0.9 </a:t>
            </a:r>
            <a:r>
              <a:rPr lang="nl-NL" sz="2400" dirty="0" err="1" smtClean="0"/>
              <a:t>times</a:t>
            </a:r>
            <a:r>
              <a:rPr lang="nl-NL" sz="2400" dirty="0" smtClean="0"/>
              <a:t> </a:t>
            </a:r>
            <a:r>
              <a:rPr lang="el-GR" sz="2400" i="1" dirty="0" smtClean="0">
                <a:latin typeface="Calibri"/>
              </a:rPr>
              <a:t>η</a:t>
            </a:r>
            <a:r>
              <a:rPr lang="nl-NL" sz="2400" i="1" dirty="0" smtClean="0">
                <a:latin typeface="Calibri"/>
              </a:rPr>
              <a:t>min</a:t>
            </a:r>
            <a:r>
              <a:rPr lang="nl-NL" sz="2400" dirty="0" smtClean="0">
                <a:latin typeface="Calibri"/>
              </a:rPr>
              <a:t>). </a:t>
            </a:r>
            <a:r>
              <a:rPr lang="nl-NL" sz="2400" dirty="0" err="1" smtClean="0">
                <a:latin typeface="Calibri"/>
              </a:rPr>
              <a:t>They</a:t>
            </a:r>
            <a:r>
              <a:rPr lang="nl-NL" sz="2400" dirty="0" smtClean="0">
                <a:latin typeface="Calibri"/>
              </a:rPr>
              <a:t> are </a:t>
            </a:r>
            <a:r>
              <a:rPr lang="nl-NL" sz="2400" b="1" dirty="0" err="1" smtClean="0">
                <a:solidFill>
                  <a:schemeClr val="accent1"/>
                </a:solidFill>
                <a:latin typeface="Calibri"/>
              </a:rPr>
              <a:t>not</a:t>
            </a:r>
            <a:r>
              <a:rPr lang="nl-NL" sz="2400" b="1" dirty="0" smtClean="0">
                <a:solidFill>
                  <a:schemeClr val="accent1"/>
                </a:solidFill>
                <a:latin typeface="Calibri"/>
              </a:rPr>
              <a:t> N-percentage points </a:t>
            </a:r>
            <a:r>
              <a:rPr lang="nl-NL" sz="2400" dirty="0" smtClean="0">
                <a:latin typeface="Calibri"/>
              </a:rPr>
              <a:t>(as is </a:t>
            </a:r>
            <a:r>
              <a:rPr lang="nl-NL" sz="2400" dirty="0" err="1" smtClean="0">
                <a:latin typeface="Calibri"/>
              </a:rPr>
              <a:t>also</a:t>
            </a:r>
            <a:r>
              <a:rPr lang="nl-NL" sz="2400" dirty="0" smtClean="0">
                <a:latin typeface="Calibri"/>
              </a:rPr>
              <a:t> the case in the </a:t>
            </a:r>
            <a:r>
              <a:rPr lang="nl-NL" sz="2400" dirty="0" err="1" smtClean="0">
                <a:latin typeface="Calibri"/>
              </a:rPr>
              <a:t>current</a:t>
            </a:r>
            <a:r>
              <a:rPr lang="nl-NL" sz="2400" dirty="0" smtClean="0">
                <a:latin typeface="Calibri"/>
              </a:rPr>
              <a:t> </a:t>
            </a:r>
            <a:r>
              <a:rPr lang="nl-NL" sz="2400" dirty="0" err="1" smtClean="0">
                <a:latin typeface="Calibri"/>
              </a:rPr>
              <a:t>regulation</a:t>
            </a:r>
            <a:r>
              <a:rPr lang="nl-NL" sz="2400" dirty="0" smtClean="0">
                <a:latin typeface="Calibri"/>
              </a:rPr>
              <a:t>)</a:t>
            </a: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39</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580005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Study objectives</a:t>
            </a:r>
            <a:endParaRPr lang="nl-NL" dirty="0"/>
          </a:p>
        </p:txBody>
      </p:sp>
      <p:sp>
        <p:nvSpPr>
          <p:cNvPr id="3" name="Content Placeholder 2"/>
          <p:cNvSpPr>
            <a:spLocks noGrp="1"/>
          </p:cNvSpPr>
          <p:nvPr>
            <p:ph idx="1"/>
          </p:nvPr>
        </p:nvSpPr>
        <p:spPr/>
        <p:txBody>
          <a:bodyPr>
            <a:normAutofit lnSpcReduction="10000"/>
          </a:bodyPr>
          <a:lstStyle/>
          <a:p>
            <a:r>
              <a:rPr lang="nl-NL" dirty="0" err="1" smtClean="0"/>
              <a:t>Tasks</a:t>
            </a:r>
            <a:r>
              <a:rPr lang="nl-NL" dirty="0" smtClean="0"/>
              <a:t>:</a:t>
            </a:r>
          </a:p>
          <a:p>
            <a:pPr lvl="1"/>
            <a:r>
              <a:rPr lang="nl-NL" dirty="0" smtClean="0"/>
              <a:t>reduction of fan types </a:t>
            </a:r>
            <a:r>
              <a:rPr lang="nl-NL" dirty="0" err="1" smtClean="0"/>
              <a:t>possible</a:t>
            </a:r>
            <a:r>
              <a:rPr lang="nl-NL" dirty="0" smtClean="0"/>
              <a:t>?</a:t>
            </a:r>
          </a:p>
          <a:p>
            <a:pPr lvl="1"/>
            <a:r>
              <a:rPr lang="nl-NL" dirty="0" smtClean="0"/>
              <a:t>reduction of exemptions </a:t>
            </a:r>
            <a:r>
              <a:rPr lang="nl-NL" dirty="0" err="1" smtClean="0"/>
              <a:t>possible</a:t>
            </a:r>
            <a:r>
              <a:rPr lang="nl-NL" dirty="0" smtClean="0"/>
              <a:t>?</a:t>
            </a:r>
          </a:p>
          <a:p>
            <a:pPr lvl="1"/>
            <a:r>
              <a:rPr lang="nl-NL" dirty="0" smtClean="0"/>
              <a:t>assess adequacy of allowance for dual </a:t>
            </a:r>
            <a:r>
              <a:rPr lang="nl-NL" dirty="0" err="1" smtClean="0"/>
              <a:t>use</a:t>
            </a:r>
            <a:r>
              <a:rPr lang="nl-NL" dirty="0" smtClean="0"/>
              <a:t> fans</a:t>
            </a:r>
          </a:p>
          <a:p>
            <a:pPr lvl="1"/>
            <a:r>
              <a:rPr lang="nl-NL" dirty="0" smtClean="0"/>
              <a:t>requirements for jet fans? (plus impacts)</a:t>
            </a:r>
          </a:p>
          <a:p>
            <a:pPr lvl="1"/>
            <a:r>
              <a:rPr lang="nl-NL" dirty="0" smtClean="0"/>
              <a:t>assess adequacy of market surveillance</a:t>
            </a:r>
          </a:p>
          <a:p>
            <a:pPr lvl="1"/>
            <a:r>
              <a:rPr lang="nl-NL" dirty="0" smtClean="0"/>
              <a:t>other information relevant for review (impact 327/2011?)</a:t>
            </a:r>
          </a:p>
          <a:p>
            <a:r>
              <a:rPr lang="nl-NL" dirty="0" smtClean="0"/>
              <a:t>Website </a:t>
            </a:r>
            <a:r>
              <a:rPr lang="nl-NL" dirty="0" smtClean="0">
                <a:hlinkClick r:id="rId2"/>
              </a:rPr>
              <a:t>www.fanreview.eu</a:t>
            </a:r>
            <a:r>
              <a:rPr lang="nl-NL" dirty="0" smtClean="0"/>
              <a:t> , </a:t>
            </a:r>
            <a:r>
              <a:rPr lang="nl-NL" dirty="0"/>
              <a:t>email </a:t>
            </a:r>
            <a:r>
              <a:rPr lang="nl-NL" dirty="0" smtClean="0"/>
              <a:t>list</a:t>
            </a:r>
            <a:endParaRPr lang="nl-NL" dirty="0"/>
          </a:p>
        </p:txBody>
      </p:sp>
      <p:sp>
        <p:nvSpPr>
          <p:cNvPr id="7"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9"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a:t>
            </a:fld>
            <a:endParaRPr lang="nl-NL" dirty="0"/>
          </a:p>
        </p:txBody>
      </p:sp>
      <p:sp>
        <p:nvSpPr>
          <p:cNvPr id="10"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4181762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Articles</a:t>
            </a:r>
            <a:r>
              <a:rPr lang="nl-NL" dirty="0" smtClean="0"/>
              <a:t> 4, 5, 6, 8 (no change)</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685062066"/>
              </p:ext>
            </p:extLst>
          </p:nvPr>
        </p:nvGraphicFramePr>
        <p:xfrm>
          <a:off x="457200" y="1915240"/>
          <a:ext cx="8229599" cy="4206240"/>
        </p:xfrm>
        <a:graphic>
          <a:graphicData uri="http://schemas.openxmlformats.org/drawingml/2006/table">
            <a:tbl>
              <a:tblPr firstRow="1" firstCol="1" bandRow="1">
                <a:tableStyleId>{5C22544A-7EE6-4342-B048-85BDC9FD1C3A}</a:tableStyleId>
              </a:tblPr>
              <a:tblGrid>
                <a:gridCol w="3985367"/>
                <a:gridCol w="4244232"/>
              </a:tblGrid>
              <a:tr h="159079">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dirty="0" smtClean="0">
                          <a:effectLst/>
                        </a:rPr>
                        <a:t>Article 4 : Conformity </a:t>
                      </a:r>
                      <a:r>
                        <a:rPr lang="en-GB" sz="1600" dirty="0">
                          <a:effectLst/>
                        </a:rPr>
                        <a:t>assessment</a:t>
                      </a:r>
                      <a:endParaRPr lang="en-GB" sz="1600" dirty="0">
                        <a:effectLst/>
                        <a:latin typeface="Calibri"/>
                        <a:ea typeface="Calibri"/>
                        <a:cs typeface="Times New Roman"/>
                      </a:endParaRPr>
                    </a:p>
                  </a:txBody>
                  <a:tcPr marL="59655" marR="59655" marT="0" marB="0" anchor="ctr"/>
                </a:tc>
                <a:tc>
                  <a:txBody>
                    <a:bodyPr/>
                    <a:lstStyle/>
                    <a:p>
                      <a:pPr algn="ctr">
                        <a:lnSpc>
                          <a:spcPct val="115000"/>
                        </a:lnSpc>
                        <a:spcAft>
                          <a:spcPts val="0"/>
                        </a:spcAft>
                      </a:pPr>
                      <a:r>
                        <a:rPr lang="en-GB" sz="1600" dirty="0" smtClean="0">
                          <a:effectLst/>
                        </a:rPr>
                        <a:t>Article 6: Indicative benchmarks</a:t>
                      </a:r>
                      <a:endParaRPr lang="en-GB" sz="1600" dirty="0">
                        <a:effectLst/>
                        <a:latin typeface="+mn-lt"/>
                        <a:ea typeface="Calibri"/>
                        <a:cs typeface="Times New Roman"/>
                      </a:endParaRPr>
                    </a:p>
                  </a:txBody>
                  <a:tcPr marL="59655" marR="59655" marT="0" marB="0" anchor="ctr"/>
                </a:tc>
              </a:tr>
              <a:tr h="795397">
                <a:tc>
                  <a:txBody>
                    <a:bodyPr/>
                    <a:lstStyle/>
                    <a:p>
                      <a:pPr algn="just">
                        <a:lnSpc>
                          <a:spcPct val="115000"/>
                        </a:lnSpc>
                        <a:spcAft>
                          <a:spcPts val="0"/>
                        </a:spcAft>
                      </a:pPr>
                      <a:r>
                        <a:rPr lang="en-GB" sz="1600" b="1" kern="1200" dirty="0">
                          <a:solidFill>
                            <a:schemeClr val="lt1"/>
                          </a:solidFill>
                          <a:effectLst/>
                          <a:latin typeface="+mn-lt"/>
                          <a:ea typeface="+mn-ea"/>
                          <a:cs typeface="+mn-cs"/>
                        </a:rPr>
                        <a:t>The conformity assessment procedure referred to in Article 8 of Directive 2009/125/EC  shall  be  the  internal  design control system set out in Annex IV to that Directive or the management system for assessing conformity set out  in  Annex V  to  that Directive.</a:t>
                      </a:r>
                    </a:p>
                  </a:txBody>
                  <a:tcPr marL="59655" marR="59655" marT="0" marB="0" anchor="ctr"/>
                </a:tc>
                <a:tc>
                  <a:txBody>
                    <a:bodyPr/>
                    <a:lstStyle/>
                    <a:p>
                      <a:pPr algn="just">
                        <a:lnSpc>
                          <a:spcPct val="115000"/>
                        </a:lnSpc>
                        <a:spcAft>
                          <a:spcPts val="0"/>
                        </a:spcAft>
                      </a:pPr>
                      <a:r>
                        <a:rPr lang="en-GB" sz="1600" b="1" kern="1200" dirty="0" smtClean="0">
                          <a:solidFill>
                            <a:schemeClr val="lt1"/>
                          </a:solidFill>
                          <a:effectLst/>
                          <a:latin typeface="+mn-lt"/>
                          <a:ea typeface="+mn-ea"/>
                          <a:cs typeface="+mn-cs"/>
                        </a:rPr>
                        <a:t>The indicative benchmarks for the best-performing fans available on the market at the time of entry into force of this Regulation are set out in Annex IV.</a:t>
                      </a:r>
                      <a:endParaRPr lang="en-GB" sz="1600" b="1" kern="1200" dirty="0">
                        <a:solidFill>
                          <a:schemeClr val="lt1"/>
                        </a:solidFill>
                        <a:effectLst/>
                        <a:latin typeface="+mn-lt"/>
                        <a:ea typeface="+mn-ea"/>
                        <a:cs typeface="+mn-cs"/>
                      </a:endParaRPr>
                    </a:p>
                  </a:txBody>
                  <a:tcPr marL="59655" marR="59655" marT="0" marB="0" anchor="ctr">
                    <a:solidFill>
                      <a:schemeClr val="accent1"/>
                    </a:solidFill>
                  </a:tcPr>
                </a:tc>
              </a:tr>
              <a:tr h="159079">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dirty="0">
                          <a:effectLst/>
                        </a:rPr>
                        <a:t>Article </a:t>
                      </a:r>
                      <a:r>
                        <a:rPr lang="en-GB" sz="1600" dirty="0" smtClean="0">
                          <a:effectLst/>
                        </a:rPr>
                        <a:t>5:  Verification procedure for market surveillance purposes</a:t>
                      </a:r>
                      <a:endParaRPr lang="en-GB" sz="1600" dirty="0">
                        <a:effectLst/>
                        <a:latin typeface="Calibri"/>
                        <a:ea typeface="Calibri"/>
                        <a:cs typeface="Times New Roman"/>
                      </a:endParaRPr>
                    </a:p>
                  </a:txBody>
                  <a:tcPr marL="59655" marR="59655" marT="0" marB="0" anchor="ctr"/>
                </a:tc>
                <a:tc>
                  <a:txBody>
                    <a:bodyPr/>
                    <a:lstStyle/>
                    <a:p>
                      <a:pPr algn="ctr">
                        <a:lnSpc>
                          <a:spcPct val="115000"/>
                        </a:lnSpc>
                        <a:spcAft>
                          <a:spcPts val="0"/>
                        </a:spcAft>
                      </a:pPr>
                      <a:r>
                        <a:rPr lang="en-GB" sz="1600" b="1" dirty="0" smtClean="0">
                          <a:solidFill>
                            <a:schemeClr val="bg1"/>
                          </a:solidFill>
                          <a:effectLst/>
                        </a:rPr>
                        <a:t>Article 8: Entry</a:t>
                      </a:r>
                      <a:r>
                        <a:rPr lang="en-GB" sz="1600" b="1" baseline="0" dirty="0" smtClean="0">
                          <a:solidFill>
                            <a:schemeClr val="bg1"/>
                          </a:solidFill>
                          <a:effectLst/>
                        </a:rPr>
                        <a:t> into force</a:t>
                      </a:r>
                      <a:endParaRPr lang="en-GB" sz="1600" b="1" dirty="0">
                        <a:solidFill>
                          <a:schemeClr val="bg1"/>
                        </a:solidFill>
                        <a:effectLst/>
                        <a:latin typeface="Calibri"/>
                        <a:ea typeface="Calibri"/>
                        <a:cs typeface="Times New Roman"/>
                      </a:endParaRPr>
                    </a:p>
                  </a:txBody>
                  <a:tcPr marL="59655" marR="59655" marT="0" marB="0" anchor="ctr">
                    <a:solidFill>
                      <a:schemeClr val="accent1"/>
                    </a:solidFill>
                  </a:tcPr>
                </a:tc>
              </a:tr>
              <a:tr h="662831">
                <a:tc>
                  <a:txBody>
                    <a:bodyPr/>
                    <a:lstStyle/>
                    <a:p>
                      <a:pPr algn="just">
                        <a:lnSpc>
                          <a:spcPct val="115000"/>
                        </a:lnSpc>
                        <a:spcAft>
                          <a:spcPts val="0"/>
                        </a:spcAft>
                      </a:pPr>
                      <a:r>
                        <a:rPr lang="en-GB" sz="1600" dirty="0">
                          <a:effectLst/>
                        </a:rPr>
                        <a:t>When performing the market surveillance checks referred to in Article 3(2) of Directive 2009/125/EC,  the  authorities of the Member States shall apply the  verification procedure set out in Annex III to this Regulation.</a:t>
                      </a:r>
                      <a:endParaRPr lang="en-GB" sz="1600" dirty="0">
                        <a:effectLst/>
                        <a:latin typeface="Calibri"/>
                        <a:ea typeface="Calibri"/>
                        <a:cs typeface="Times New Roman"/>
                      </a:endParaRPr>
                    </a:p>
                  </a:txBody>
                  <a:tcPr marL="59655" marR="59655" marT="0" marB="0" anchor="ctr"/>
                </a:tc>
                <a:tc>
                  <a:txBody>
                    <a:bodyPr/>
                    <a:lstStyle/>
                    <a:p>
                      <a:r>
                        <a:rPr lang="en-GB" sz="1600" b="1" kern="1200" dirty="0" smtClean="0">
                          <a:solidFill>
                            <a:schemeClr val="bg1"/>
                          </a:solidFill>
                          <a:effectLst/>
                          <a:latin typeface="+mn-lt"/>
                          <a:ea typeface="+mn-ea"/>
                          <a:cs typeface="+mn-cs"/>
                        </a:rPr>
                        <a:t>This Regulation shall enter into force on the 20th day following its publication in the Official  Journal of the European Union.</a:t>
                      </a:r>
                      <a:endParaRPr lang="en-GB" sz="1600" b="1" dirty="0">
                        <a:solidFill>
                          <a:schemeClr val="bg1"/>
                        </a:solidFill>
                      </a:endParaRPr>
                    </a:p>
                  </a:txBody>
                  <a:tcPr marL="59655" marR="59655" marT="0" marB="0" anchor="ctr">
                    <a:solidFill>
                      <a:schemeClr val="accent1"/>
                    </a:solidFill>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40</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9937909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7</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624882644"/>
              </p:ext>
            </p:extLst>
          </p:nvPr>
        </p:nvGraphicFramePr>
        <p:xfrm>
          <a:off x="395536" y="1556792"/>
          <a:ext cx="8229599" cy="4156710"/>
        </p:xfrm>
        <a:graphic>
          <a:graphicData uri="http://schemas.openxmlformats.org/drawingml/2006/table">
            <a:tbl>
              <a:tblPr firstRow="1" firstCol="1" bandRow="1">
                <a:tableStyleId>{5C22544A-7EE6-4342-B048-85BDC9FD1C3A}</a:tableStyleId>
              </a:tblPr>
              <a:tblGrid>
                <a:gridCol w="3985367"/>
                <a:gridCol w="4244232"/>
              </a:tblGrid>
              <a:tr h="159079">
                <a:tc>
                  <a:txBody>
                    <a:bodyPr/>
                    <a:lstStyle/>
                    <a:p>
                      <a:pPr algn="ctr">
                        <a:lnSpc>
                          <a:spcPct val="115000"/>
                        </a:lnSpc>
                        <a:spcAft>
                          <a:spcPts val="0"/>
                        </a:spcAft>
                      </a:pPr>
                      <a:r>
                        <a:rPr lang="en-GB" sz="1600" dirty="0">
                          <a:effectLst/>
                        </a:rPr>
                        <a:t>Article 7</a:t>
                      </a:r>
                      <a:endParaRPr lang="en-GB" sz="1600" dirty="0">
                        <a:effectLst/>
                        <a:latin typeface="Calibri"/>
                        <a:ea typeface="Calibri"/>
                        <a:cs typeface="Times New Roman"/>
                      </a:endParaRPr>
                    </a:p>
                  </a:txBody>
                  <a:tcPr marL="59655" marR="59655" marT="0" marB="0" anchor="ctr"/>
                </a:tc>
                <a:tc>
                  <a:txBody>
                    <a:bodyPr/>
                    <a:lstStyle/>
                    <a:p>
                      <a:pPr algn="ctr">
                        <a:lnSpc>
                          <a:spcPct val="115000"/>
                        </a:lnSpc>
                        <a:spcAft>
                          <a:spcPts val="0"/>
                        </a:spcAft>
                      </a:pPr>
                      <a:r>
                        <a:rPr lang="en-GB" sz="1600" dirty="0">
                          <a:solidFill>
                            <a:schemeClr val="tx1"/>
                          </a:solidFill>
                          <a:effectLst/>
                        </a:rPr>
                        <a:t>Article 7</a:t>
                      </a:r>
                      <a:endParaRPr lang="en-GB" sz="1600" dirty="0">
                        <a:solidFill>
                          <a:schemeClr val="tx1"/>
                        </a:solidFill>
                        <a:effectLst/>
                        <a:latin typeface="Calibri"/>
                        <a:ea typeface="Calibri"/>
                        <a:cs typeface="Times New Roman"/>
                      </a:endParaRPr>
                    </a:p>
                  </a:txBody>
                  <a:tcPr marL="59655" marR="59655" marT="0" marB="0" anchor="ctr">
                    <a:solidFill>
                      <a:schemeClr val="bg1">
                        <a:lumMod val="95000"/>
                      </a:schemeClr>
                    </a:solidFill>
                  </a:tcPr>
                </a:tc>
              </a:tr>
              <a:tr h="159079">
                <a:tc>
                  <a:txBody>
                    <a:bodyPr/>
                    <a:lstStyle/>
                    <a:p>
                      <a:pPr algn="ctr">
                        <a:lnSpc>
                          <a:spcPct val="115000"/>
                        </a:lnSpc>
                        <a:spcAft>
                          <a:spcPts val="0"/>
                        </a:spcAft>
                      </a:pPr>
                      <a:r>
                        <a:rPr lang="en-GB" sz="1600">
                          <a:effectLst/>
                        </a:rPr>
                        <a:t>Revision</a:t>
                      </a:r>
                      <a:endParaRPr lang="en-GB" sz="1600">
                        <a:effectLst/>
                        <a:latin typeface="Calibri"/>
                        <a:ea typeface="Calibri"/>
                        <a:cs typeface="Times New Roman"/>
                      </a:endParaRPr>
                    </a:p>
                  </a:txBody>
                  <a:tcPr marL="59655" marR="59655" marT="0" marB="0" anchor="ctr"/>
                </a:tc>
                <a:tc>
                  <a:txBody>
                    <a:bodyPr/>
                    <a:lstStyle/>
                    <a:p>
                      <a:pPr algn="ctr">
                        <a:lnSpc>
                          <a:spcPct val="115000"/>
                        </a:lnSpc>
                        <a:spcAft>
                          <a:spcPts val="0"/>
                        </a:spcAft>
                      </a:pPr>
                      <a:r>
                        <a:rPr lang="en-GB" sz="1600">
                          <a:effectLst/>
                        </a:rPr>
                        <a:t>Revision</a:t>
                      </a:r>
                      <a:endParaRPr lang="en-GB" sz="1600">
                        <a:effectLst/>
                        <a:latin typeface="Calibri"/>
                        <a:ea typeface="Calibri"/>
                        <a:cs typeface="Times New Roman"/>
                      </a:endParaRPr>
                    </a:p>
                  </a:txBody>
                  <a:tcPr marL="59655" marR="59655" marT="0" marB="0" anchor="ctr"/>
                </a:tc>
              </a:tr>
              <a:tr h="167696">
                <a:tc>
                  <a:txBody>
                    <a:bodyPr/>
                    <a:lstStyle/>
                    <a:p>
                      <a:pPr>
                        <a:lnSpc>
                          <a:spcPct val="115000"/>
                        </a:lnSpc>
                      </a:pPr>
                      <a:endParaRPr lang="en-GB" sz="1600">
                        <a:effectLst/>
                        <a:latin typeface="Calibri"/>
                      </a:endParaRPr>
                    </a:p>
                  </a:txBody>
                  <a:tcPr marL="59655" marR="59655" marT="0" marB="0" anchor="ctr"/>
                </a:tc>
                <a:tc>
                  <a:txBody>
                    <a:bodyPr/>
                    <a:lstStyle/>
                    <a:p>
                      <a:pPr>
                        <a:lnSpc>
                          <a:spcPct val="115000"/>
                        </a:lnSpc>
                      </a:pPr>
                      <a:endParaRPr lang="en-GB" sz="1600">
                        <a:effectLst/>
                        <a:latin typeface="Calibri"/>
                      </a:endParaRPr>
                    </a:p>
                  </a:txBody>
                  <a:tcPr marL="59655" marR="59655" marT="0" marB="0" anchor="ctr"/>
                </a:tc>
              </a:tr>
              <a:tr h="1458228">
                <a:tc>
                  <a:txBody>
                    <a:bodyPr/>
                    <a:lstStyle/>
                    <a:p>
                      <a:pPr algn="just">
                        <a:lnSpc>
                          <a:spcPct val="115000"/>
                        </a:lnSpc>
                        <a:spcAft>
                          <a:spcPts val="0"/>
                        </a:spcAft>
                      </a:pPr>
                      <a:r>
                        <a:rPr lang="en-GB" sz="1600" dirty="0">
                          <a:effectLst/>
                        </a:rPr>
                        <a:t>The Commission shall review this Regulation no later than </a:t>
                      </a:r>
                      <a:r>
                        <a:rPr lang="en-GB" sz="1600" dirty="0">
                          <a:solidFill>
                            <a:srgbClr val="FFFF00"/>
                          </a:solidFill>
                          <a:effectLst/>
                        </a:rPr>
                        <a:t>4 years </a:t>
                      </a:r>
                      <a:r>
                        <a:rPr lang="en-GB" sz="1600" dirty="0">
                          <a:effectLst/>
                        </a:rPr>
                        <a:t>after its entry into  force and present the  result of this review to the Ecodesign Consultation Forum. The review shall in particular assess the feasibility of reducing the number of fan types in order to reinforce competition on grounds of energy efficiency for fans which can fulfil a comparable function. The review shall also assess whether the scope of exemptions can be reduced, including allowances for dual use fans.</a:t>
                      </a:r>
                      <a:endParaRPr lang="en-GB" sz="1600" dirty="0">
                        <a:effectLst/>
                        <a:latin typeface="Calibri"/>
                        <a:ea typeface="Calibri"/>
                        <a:cs typeface="Times New Roman"/>
                      </a:endParaRPr>
                    </a:p>
                  </a:txBody>
                  <a:tcPr marL="59655" marR="59655" marT="0" marB="0" anchor="ctr"/>
                </a:tc>
                <a:tc>
                  <a:txBody>
                    <a:bodyPr/>
                    <a:lstStyle/>
                    <a:p>
                      <a:pPr algn="just">
                        <a:lnSpc>
                          <a:spcPct val="115000"/>
                        </a:lnSpc>
                        <a:spcAft>
                          <a:spcPts val="0"/>
                        </a:spcAft>
                      </a:pPr>
                      <a:r>
                        <a:rPr lang="en-GB" sz="1600" dirty="0">
                          <a:effectLst/>
                        </a:rPr>
                        <a:t>The Commission shall review this Regulation no later than </a:t>
                      </a:r>
                      <a:r>
                        <a:rPr lang="en-GB" sz="1600" b="1" dirty="0">
                          <a:solidFill>
                            <a:srgbClr val="FF0000"/>
                          </a:solidFill>
                          <a:effectLst/>
                        </a:rPr>
                        <a:t>5 years </a:t>
                      </a:r>
                      <a:r>
                        <a:rPr lang="en-GB" sz="1600" dirty="0">
                          <a:effectLst/>
                        </a:rPr>
                        <a:t>after its entry into force in the light of technological progress. The review will include the assessment of design options that can facilitate re-use and recycling. The  results of this review shall be presented to the Ecodesign Consultation Forum. </a:t>
                      </a:r>
                      <a:endParaRPr lang="en-GB" sz="1600" dirty="0">
                        <a:effectLst/>
                        <a:latin typeface="Calibri"/>
                        <a:ea typeface="Calibri"/>
                        <a:cs typeface="Times New Roman"/>
                      </a:endParaRPr>
                    </a:p>
                  </a:txBody>
                  <a:tcPr marL="59655" marR="59655"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41</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4899239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Annexes</a:t>
            </a:r>
            <a:endParaRPr lang="en-GB" dirty="0"/>
          </a:p>
        </p:txBody>
      </p:sp>
      <p:sp>
        <p:nvSpPr>
          <p:cNvPr id="3"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4"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42</a:t>
            </a:fld>
            <a:endParaRPr lang="nl-NL" dirty="0"/>
          </a:p>
        </p:txBody>
      </p:sp>
      <p:sp>
        <p:nvSpPr>
          <p:cNvPr id="5"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7723133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I.1, (1) </a:t>
            </a:r>
            <a:r>
              <a:rPr lang="nl-NL" dirty="0" err="1" smtClean="0"/>
              <a:t>to</a:t>
            </a:r>
            <a:r>
              <a:rPr lang="nl-NL" dirty="0" smtClean="0"/>
              <a:t> (5)</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333261588"/>
              </p:ext>
            </p:extLst>
          </p:nvPr>
        </p:nvGraphicFramePr>
        <p:xfrm>
          <a:off x="395536" y="1412776"/>
          <a:ext cx="8229600" cy="4767072"/>
        </p:xfrm>
        <a:graphic>
          <a:graphicData uri="http://schemas.openxmlformats.org/drawingml/2006/table">
            <a:tbl>
              <a:tblPr firstRow="1" firstCol="1" bandRow="1">
                <a:tableStyleId>{5C22544A-7EE6-4342-B048-85BDC9FD1C3A}</a:tableStyleId>
              </a:tblPr>
              <a:tblGrid>
                <a:gridCol w="3598443"/>
                <a:gridCol w="4631157"/>
              </a:tblGrid>
              <a:tr h="383366">
                <a:tc>
                  <a:txBody>
                    <a:bodyPr/>
                    <a:lstStyle/>
                    <a:p>
                      <a:pPr algn="just">
                        <a:lnSpc>
                          <a:spcPct val="115000"/>
                        </a:lnSpc>
                        <a:spcAft>
                          <a:spcPts val="0"/>
                        </a:spcAft>
                      </a:pPr>
                      <a:r>
                        <a:rPr lang="en-GB" sz="1600" dirty="0">
                          <a:effectLst/>
                        </a:rPr>
                        <a:t>(1) ‘Measurement  category’  means a  test, measurement or  usage arrangement that  defines the  inlet and  outlet conditions of the fan under test.</a:t>
                      </a:r>
                      <a:endParaRPr lang="en-GB" sz="1600" dirty="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b="0" dirty="0">
                          <a:solidFill>
                            <a:sysClr val="windowText" lastClr="000000"/>
                          </a:solidFill>
                          <a:effectLst/>
                        </a:rPr>
                        <a:t>(1) </a:t>
                      </a:r>
                      <a:r>
                        <a:rPr lang="en-GB" sz="1600" b="1" dirty="0">
                          <a:solidFill>
                            <a:sysClr val="windowText" lastClr="000000"/>
                          </a:solidFill>
                          <a:effectLst/>
                        </a:rPr>
                        <a:t>‘Measurement  category’  </a:t>
                      </a:r>
                      <a:r>
                        <a:rPr lang="en-GB" sz="1600" b="0" dirty="0">
                          <a:solidFill>
                            <a:sysClr val="windowText" lastClr="000000"/>
                          </a:solidFill>
                          <a:effectLst/>
                        </a:rPr>
                        <a:t>means a  test, measurement or  usage arrangement that  defines the  inlet and  outlet conditions of the fan under test</a:t>
                      </a:r>
                      <a:r>
                        <a:rPr lang="en-GB" sz="1600" b="0" dirty="0">
                          <a:effectLst/>
                        </a:rPr>
                        <a:t>.</a:t>
                      </a:r>
                      <a:endParaRPr lang="en-GB" sz="1600" b="0" dirty="0">
                        <a:effectLst/>
                        <a:latin typeface="Calibri"/>
                        <a:ea typeface="Calibri"/>
                        <a:cs typeface="Times New Roman"/>
                      </a:endParaRPr>
                    </a:p>
                  </a:txBody>
                  <a:tcPr marL="57505" marR="57505" marT="0" marB="0">
                    <a:solidFill>
                      <a:schemeClr val="bg1">
                        <a:lumMod val="95000"/>
                      </a:schemeClr>
                    </a:solidFill>
                  </a:tcPr>
                </a:tc>
              </a:tr>
              <a:tr h="645334">
                <a:tc>
                  <a:txBody>
                    <a:bodyPr/>
                    <a:lstStyle/>
                    <a:p>
                      <a:pPr algn="just">
                        <a:lnSpc>
                          <a:spcPct val="115000"/>
                        </a:lnSpc>
                        <a:spcAft>
                          <a:spcPts val="0"/>
                        </a:spcAft>
                      </a:pPr>
                      <a:r>
                        <a:rPr lang="en-GB" sz="1600">
                          <a:effectLst/>
                        </a:rPr>
                        <a:t>(4) ‘Measurement category A’  means an arrangement where the fan is measured with free inlet and outlet conditions.</a:t>
                      </a:r>
                      <a:endParaRPr lang="en-GB" sz="160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(2) ‘Measurement category </a:t>
                      </a:r>
                      <a:r>
                        <a:rPr lang="en-GB" sz="1600" b="1" dirty="0">
                          <a:effectLst/>
                        </a:rPr>
                        <a:t>A</a:t>
                      </a:r>
                      <a:r>
                        <a:rPr lang="en-GB" sz="1600" dirty="0">
                          <a:effectLst/>
                        </a:rPr>
                        <a:t>’  means an arrangement where the fan is measured with free inlet and outlet conditions.</a:t>
                      </a:r>
                      <a:endParaRPr lang="en-GB" sz="1600" dirty="0">
                        <a:effectLst/>
                        <a:latin typeface="Calibri"/>
                        <a:ea typeface="Calibri"/>
                        <a:cs typeface="Times New Roman"/>
                      </a:endParaRPr>
                    </a:p>
                  </a:txBody>
                  <a:tcPr marL="57505" marR="57505" marT="0" marB="0" anchor="ctr"/>
                </a:tc>
              </a:tr>
              <a:tr h="264523">
                <a:tc>
                  <a:txBody>
                    <a:bodyPr/>
                    <a:lstStyle/>
                    <a:p>
                      <a:pPr algn="just">
                        <a:lnSpc>
                          <a:spcPct val="115000"/>
                        </a:lnSpc>
                        <a:spcAft>
                          <a:spcPts val="0"/>
                        </a:spcAft>
                      </a:pPr>
                      <a:r>
                        <a:rPr lang="en-GB" sz="1600">
                          <a:effectLst/>
                        </a:rPr>
                        <a:t>(5) ‘Measurement category B’  means an arrangement where the fan is measured with a duct fitted to its inlet and outlet.</a:t>
                      </a:r>
                      <a:endParaRPr lang="en-GB" sz="160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(3) ‘Measurement category </a:t>
                      </a:r>
                      <a:r>
                        <a:rPr lang="en-GB" sz="1600" b="1" dirty="0">
                          <a:effectLst/>
                        </a:rPr>
                        <a:t>B</a:t>
                      </a:r>
                      <a:r>
                        <a:rPr lang="en-GB" sz="1600" dirty="0">
                          <a:effectLst/>
                        </a:rPr>
                        <a:t>’  means an arrangement where the fan is measured with a duct fitted to its inlet and outlet.</a:t>
                      </a:r>
                      <a:endParaRPr lang="en-GB" sz="1600" dirty="0">
                        <a:effectLst/>
                        <a:latin typeface="Calibri"/>
                        <a:ea typeface="Calibri"/>
                        <a:cs typeface="Times New Roman"/>
                      </a:endParaRPr>
                    </a:p>
                  </a:txBody>
                  <a:tcPr marL="57505" marR="57505" marT="0" marB="0" anchor="ctr"/>
                </a:tc>
              </a:tr>
              <a:tr h="264523">
                <a:tc>
                  <a:txBody>
                    <a:bodyPr/>
                    <a:lstStyle/>
                    <a:p>
                      <a:pPr algn="just">
                        <a:lnSpc>
                          <a:spcPct val="115000"/>
                        </a:lnSpc>
                        <a:spcAft>
                          <a:spcPts val="0"/>
                        </a:spcAft>
                      </a:pPr>
                      <a:r>
                        <a:rPr lang="en-GB" sz="1600">
                          <a:effectLst/>
                        </a:rPr>
                        <a:t>(4) ‘Measurement category C’  means an arrangement where the fan is measured with free inlet conditions and a  duct fitted to its outlet </a:t>
                      </a:r>
                      <a:endParaRPr lang="en-GB" sz="160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(4) ‘Measurement category </a:t>
                      </a:r>
                      <a:r>
                        <a:rPr lang="en-GB" sz="1600" b="1" dirty="0">
                          <a:effectLst/>
                        </a:rPr>
                        <a:t>C</a:t>
                      </a:r>
                      <a:r>
                        <a:rPr lang="en-GB" sz="1600" dirty="0">
                          <a:effectLst/>
                        </a:rPr>
                        <a:t>’  means an arrangement where the fan is measured with free inlet conditions and a  duct fitted to its outlet </a:t>
                      </a:r>
                      <a:endParaRPr lang="en-GB" sz="1600" dirty="0">
                        <a:effectLst/>
                        <a:latin typeface="Calibri"/>
                        <a:ea typeface="Calibri"/>
                        <a:cs typeface="Times New Roman"/>
                      </a:endParaRPr>
                    </a:p>
                  </a:txBody>
                  <a:tcPr marL="57505" marR="57505" marT="0" marB="0" anchor="ctr"/>
                </a:tc>
              </a:tr>
              <a:tr h="264523">
                <a:tc>
                  <a:txBody>
                    <a:bodyPr/>
                    <a:lstStyle/>
                    <a:p>
                      <a:pPr algn="just">
                        <a:lnSpc>
                          <a:spcPct val="115000"/>
                        </a:lnSpc>
                        <a:spcAft>
                          <a:spcPts val="0"/>
                        </a:spcAft>
                      </a:pPr>
                      <a:r>
                        <a:rPr lang="en-GB" sz="1600">
                          <a:effectLst/>
                        </a:rPr>
                        <a:t>(5) ‘Measurement category D’  means an arrangement where the fan is measured with a duct fitted to its inlet and outlet.</a:t>
                      </a:r>
                      <a:endParaRPr lang="en-GB" sz="160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(5) ‘Measurement category </a:t>
                      </a:r>
                      <a:r>
                        <a:rPr lang="en-GB" sz="1600" b="1" dirty="0">
                          <a:effectLst/>
                        </a:rPr>
                        <a:t>D</a:t>
                      </a:r>
                      <a:r>
                        <a:rPr lang="en-GB" sz="1600" dirty="0">
                          <a:effectLst/>
                        </a:rPr>
                        <a:t>’  means an arrangement where the fan is measured with a duct fitted to its inlet and outlet.</a:t>
                      </a:r>
                      <a:endParaRPr lang="en-GB" sz="1600" dirty="0">
                        <a:effectLst/>
                        <a:latin typeface="Calibri"/>
                        <a:ea typeface="Calibri"/>
                        <a:cs typeface="Times New Roman"/>
                      </a:endParaRPr>
                    </a:p>
                  </a:txBody>
                  <a:tcPr marL="57505" marR="57505"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43</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0152456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These </a:t>
            </a:r>
            <a:r>
              <a:rPr lang="nl-NL" sz="2400" dirty="0" err="1" smtClean="0"/>
              <a:t>measurement</a:t>
            </a:r>
            <a:r>
              <a:rPr lang="nl-NL" sz="2400" dirty="0" smtClean="0"/>
              <a:t> </a:t>
            </a:r>
            <a:r>
              <a:rPr lang="nl-NL" sz="2400" dirty="0" err="1" smtClean="0"/>
              <a:t>categories</a:t>
            </a:r>
            <a:r>
              <a:rPr lang="nl-NL" sz="2400" dirty="0" smtClean="0"/>
              <a:t> are </a:t>
            </a:r>
            <a:r>
              <a:rPr lang="nl-NL" sz="2400" dirty="0" err="1" smtClean="0"/>
              <a:t>here</a:t>
            </a:r>
            <a:r>
              <a:rPr lang="nl-NL" sz="2400" dirty="0" smtClean="0"/>
              <a:t> </a:t>
            </a:r>
            <a:r>
              <a:rPr lang="nl-NL" sz="2400" dirty="0" err="1" smtClean="0"/>
              <a:t>to</a:t>
            </a:r>
            <a:r>
              <a:rPr lang="nl-NL" sz="2400" dirty="0" smtClean="0"/>
              <a:t> make </a:t>
            </a:r>
            <a:r>
              <a:rPr lang="nl-NL" sz="2400" dirty="0" err="1" smtClean="0"/>
              <a:t>an</a:t>
            </a:r>
            <a:r>
              <a:rPr lang="nl-NL" sz="2400" dirty="0" smtClean="0"/>
              <a:t> </a:t>
            </a:r>
            <a:r>
              <a:rPr lang="nl-NL" sz="2400" dirty="0" err="1" smtClean="0"/>
              <a:t>implicit</a:t>
            </a:r>
            <a:r>
              <a:rPr lang="nl-NL" sz="2400" dirty="0" smtClean="0"/>
              <a:t> link </a:t>
            </a:r>
            <a:r>
              <a:rPr lang="nl-NL" sz="2400" dirty="0" err="1" smtClean="0"/>
              <a:t>to</a:t>
            </a:r>
            <a:r>
              <a:rPr lang="nl-NL" sz="2400" dirty="0" smtClean="0"/>
              <a:t> ISO 5801 and </a:t>
            </a:r>
            <a:r>
              <a:rPr lang="nl-NL" sz="2400" dirty="0" err="1" smtClean="0"/>
              <a:t>thus</a:t>
            </a:r>
            <a:r>
              <a:rPr lang="nl-NL" sz="2400" dirty="0" smtClean="0"/>
              <a:t> are </a:t>
            </a:r>
            <a:r>
              <a:rPr lang="nl-NL" sz="2400" dirty="0" err="1" smtClean="0"/>
              <a:t>kept</a:t>
            </a:r>
            <a:r>
              <a:rPr lang="nl-NL" sz="2400" dirty="0" smtClean="0"/>
              <a:t>. </a:t>
            </a:r>
            <a:r>
              <a:rPr lang="nl-NL" sz="2400" dirty="0" err="1" smtClean="0"/>
              <a:t>Otherwise</a:t>
            </a:r>
            <a:r>
              <a:rPr lang="nl-NL" sz="2400" dirty="0" smtClean="0"/>
              <a:t> </a:t>
            </a:r>
            <a:r>
              <a:rPr lang="nl-NL" sz="2400" dirty="0" err="1" smtClean="0"/>
              <a:t>it</a:t>
            </a:r>
            <a:r>
              <a:rPr lang="nl-NL" sz="2400" dirty="0" smtClean="0"/>
              <a:t> </a:t>
            </a:r>
            <a:r>
              <a:rPr lang="nl-NL" sz="2400" dirty="0" err="1" smtClean="0"/>
              <a:t>could</a:t>
            </a:r>
            <a:r>
              <a:rPr lang="nl-NL" sz="2400" dirty="0" smtClean="0"/>
              <a:t> </a:t>
            </a:r>
            <a:r>
              <a:rPr lang="nl-NL" sz="2400" dirty="0" err="1" smtClean="0"/>
              <a:t>be</a:t>
            </a:r>
            <a:r>
              <a:rPr lang="nl-NL" sz="2400" dirty="0" smtClean="0"/>
              <a:t> </a:t>
            </a:r>
            <a:r>
              <a:rPr lang="nl-NL" sz="2400" dirty="0" err="1" smtClean="0"/>
              <a:t>defined</a:t>
            </a:r>
            <a:r>
              <a:rPr lang="nl-NL" sz="2400" dirty="0" smtClean="0"/>
              <a:t> more compact. </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44</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0023671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I.1, (6)</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622112079"/>
              </p:ext>
            </p:extLst>
          </p:nvPr>
        </p:nvGraphicFramePr>
        <p:xfrm>
          <a:off x="323528" y="1412776"/>
          <a:ext cx="8229600" cy="3876294"/>
        </p:xfrm>
        <a:graphic>
          <a:graphicData uri="http://schemas.openxmlformats.org/drawingml/2006/table">
            <a:tbl>
              <a:tblPr firstRow="1" firstCol="1" bandRow="1">
                <a:tableStyleId>{5C22544A-7EE6-4342-B048-85BDC9FD1C3A}</a:tableStyleId>
              </a:tblPr>
              <a:tblGrid>
                <a:gridCol w="3598443"/>
                <a:gridCol w="4631157"/>
              </a:tblGrid>
              <a:tr h="824238">
                <a:tc>
                  <a:txBody>
                    <a:bodyPr/>
                    <a:lstStyle/>
                    <a:p>
                      <a:pPr algn="just">
                        <a:lnSpc>
                          <a:spcPct val="115000"/>
                        </a:lnSpc>
                        <a:spcAft>
                          <a:spcPts val="0"/>
                        </a:spcAft>
                      </a:pPr>
                      <a:r>
                        <a:rPr lang="en-GB" sz="1600" b="1" dirty="0">
                          <a:solidFill>
                            <a:schemeClr val="bg1"/>
                          </a:solidFill>
                          <a:effectLst/>
                        </a:rPr>
                        <a:t>(6) ‘Efficiency category’  means the fan gas output energy form used to determine the fan energy efficiency, either static efficiency or total efficiency, where:</a:t>
                      </a:r>
                      <a:endParaRPr lang="en-GB" sz="1600" b="1" dirty="0">
                        <a:solidFill>
                          <a:schemeClr val="bg1"/>
                        </a:solidFill>
                        <a:effectLst/>
                        <a:latin typeface="Calibri"/>
                        <a:ea typeface="Calibri"/>
                        <a:cs typeface="Times New Roman"/>
                      </a:endParaRPr>
                    </a:p>
                  </a:txBody>
                  <a:tcPr marL="57505" marR="57505" marT="0" marB="0"/>
                </a:tc>
                <a:tc>
                  <a:txBody>
                    <a:bodyPr/>
                    <a:lstStyle/>
                    <a:p>
                      <a:pPr algn="just">
                        <a:lnSpc>
                          <a:spcPct val="115000"/>
                        </a:lnSpc>
                        <a:spcAft>
                          <a:spcPts val="0"/>
                        </a:spcAft>
                      </a:pPr>
                      <a:r>
                        <a:rPr lang="en-GB" sz="1600" b="0" dirty="0">
                          <a:solidFill>
                            <a:schemeClr val="tx1"/>
                          </a:solidFill>
                          <a:effectLst/>
                        </a:rPr>
                        <a:t>(6) </a:t>
                      </a:r>
                      <a:r>
                        <a:rPr lang="en-GB" sz="1600" b="1" dirty="0">
                          <a:solidFill>
                            <a:schemeClr val="tx1"/>
                          </a:solidFill>
                          <a:effectLst/>
                        </a:rPr>
                        <a:t>‘Efficiency category’  </a:t>
                      </a:r>
                      <a:r>
                        <a:rPr lang="en-GB" sz="1600" b="0" dirty="0">
                          <a:solidFill>
                            <a:schemeClr val="tx1"/>
                          </a:solidFill>
                          <a:effectLst/>
                        </a:rPr>
                        <a:t>means the fan gas output energy form used to determine the fan energy efficiency, with a distinction between 'static', 'dynamic' or 'total' efficiency depending on whether the fan gas power has been determined with respectively the static, dynamic or total pressure difference between fan in- and outlet;</a:t>
                      </a:r>
                      <a:endParaRPr lang="en-GB" sz="1600" b="0" dirty="0">
                        <a:solidFill>
                          <a:schemeClr val="tx1"/>
                        </a:solidFill>
                        <a:effectLst/>
                        <a:latin typeface="Calibri"/>
                        <a:ea typeface="Calibri"/>
                        <a:cs typeface="Times New Roman"/>
                      </a:endParaRPr>
                    </a:p>
                  </a:txBody>
                  <a:tcPr marL="57505" marR="57505" marT="0" marB="0">
                    <a:solidFill>
                      <a:schemeClr val="bg1">
                        <a:lumMod val="95000"/>
                      </a:schemeClr>
                    </a:solidFill>
                  </a:tcPr>
                </a:tc>
              </a:tr>
              <a:tr h="332251">
                <a:tc>
                  <a:txBody>
                    <a:bodyPr/>
                    <a:lstStyle/>
                    <a:p>
                      <a:pPr>
                        <a:lnSpc>
                          <a:spcPct val="115000"/>
                        </a:lnSpc>
                        <a:spcAft>
                          <a:spcPts val="0"/>
                        </a:spcAft>
                      </a:pPr>
                      <a:r>
                        <a:rPr lang="en-GB" sz="1600" i="0" dirty="0">
                          <a:effectLst/>
                        </a:rPr>
                        <a:t>(a) ‘fan static pressure’  (</a:t>
                      </a:r>
                      <a:r>
                        <a:rPr lang="en-GB" sz="1600" i="0" dirty="0" err="1">
                          <a:effectLst/>
                        </a:rPr>
                        <a:t>psf</a:t>
                      </a:r>
                      <a:r>
                        <a:rPr lang="en-GB" sz="1600" i="0" dirty="0">
                          <a:effectLst/>
                        </a:rPr>
                        <a:t>) has been used to determine fan gas power in the efficiency equation for fan static efficiency; and</a:t>
                      </a:r>
                      <a:endParaRPr lang="en-GB" sz="1600" i="0" dirty="0">
                        <a:effectLst/>
                        <a:latin typeface="Calibri"/>
                        <a:ea typeface="Calibri"/>
                        <a:cs typeface="Times New Roman"/>
                      </a:endParaRPr>
                    </a:p>
                  </a:txBody>
                  <a:tcPr marL="57505" marR="57505" marT="0" marB="0"/>
                </a:tc>
                <a:tc>
                  <a:txBody>
                    <a:bodyPr/>
                    <a:lstStyle/>
                    <a:p>
                      <a:pPr>
                        <a:lnSpc>
                          <a:spcPct val="115000"/>
                        </a:lnSpc>
                        <a:spcAft>
                          <a:spcPts val="0"/>
                        </a:spcAft>
                      </a:pPr>
                      <a:r>
                        <a:rPr lang="en-GB" sz="1600" i="1" dirty="0">
                          <a:effectLst/>
                        </a:rPr>
                        <a:t> </a:t>
                      </a:r>
                      <a:r>
                        <a:rPr lang="en-GB" sz="1600" i="1" dirty="0" smtClean="0">
                          <a:effectLst/>
                          <a:sym typeface="Wingdings" panose="05000000000000000000" pitchFamily="2" charset="2"/>
                        </a:rPr>
                        <a:t> already included in (6)</a:t>
                      </a:r>
                      <a:endParaRPr lang="en-GB" sz="1600" i="1" dirty="0">
                        <a:effectLst/>
                        <a:latin typeface="Calibri"/>
                        <a:ea typeface="Calibri"/>
                        <a:cs typeface="Times New Roman"/>
                      </a:endParaRPr>
                    </a:p>
                  </a:txBody>
                  <a:tcPr marL="57505" marR="57505" marT="0" marB="0"/>
                </a:tc>
              </a:tr>
              <a:tr h="264523">
                <a:tc>
                  <a:txBody>
                    <a:bodyPr/>
                    <a:lstStyle/>
                    <a:p>
                      <a:pPr>
                        <a:lnSpc>
                          <a:spcPct val="115000"/>
                        </a:lnSpc>
                        <a:spcAft>
                          <a:spcPts val="0"/>
                        </a:spcAft>
                      </a:pPr>
                      <a:r>
                        <a:rPr lang="en-GB" sz="1600">
                          <a:effectLst/>
                        </a:rPr>
                        <a:t>(b) ‘fan total  pressure’  (pf)  has been used to  determine fan gas power in  the  efficiency equation for  total efficiency.</a:t>
                      </a:r>
                      <a:endParaRPr lang="en-GB" sz="1600">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i="1" dirty="0">
                          <a:effectLst/>
                        </a:rPr>
                        <a:t> </a:t>
                      </a:r>
                      <a:r>
                        <a:rPr lang="en-GB" sz="1600" i="1" dirty="0" smtClean="0">
                          <a:effectLst/>
                          <a:sym typeface="Wingdings" panose="05000000000000000000" pitchFamily="2" charset="2"/>
                        </a:rPr>
                        <a:t> already included in (6)</a:t>
                      </a:r>
                      <a:endParaRPr lang="en-GB" sz="1600" i="1" dirty="0">
                        <a:effectLst/>
                        <a:latin typeface="Calibri"/>
                        <a:ea typeface="Calibri"/>
                        <a:cs typeface="Times New Roman"/>
                      </a:endParaRPr>
                    </a:p>
                  </a:txBody>
                  <a:tcPr marL="57505" marR="57505"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45</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8969196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I.1, (7)</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666077451"/>
              </p:ext>
            </p:extLst>
          </p:nvPr>
        </p:nvGraphicFramePr>
        <p:xfrm>
          <a:off x="467544" y="1988840"/>
          <a:ext cx="8229600" cy="3909314"/>
        </p:xfrm>
        <a:graphic>
          <a:graphicData uri="http://schemas.openxmlformats.org/drawingml/2006/table">
            <a:tbl>
              <a:tblPr firstRow="1" firstCol="1" bandRow="1">
                <a:tableStyleId>{5C22544A-7EE6-4342-B048-85BDC9FD1C3A}</a:tableStyleId>
              </a:tblPr>
              <a:tblGrid>
                <a:gridCol w="3598443"/>
                <a:gridCol w="4631157"/>
              </a:tblGrid>
              <a:tr h="1022311">
                <a:tc>
                  <a:txBody>
                    <a:bodyPr/>
                    <a:lstStyle/>
                    <a:p>
                      <a:pPr>
                        <a:lnSpc>
                          <a:spcPct val="115000"/>
                        </a:lnSpc>
                        <a:spcAft>
                          <a:spcPts val="0"/>
                        </a:spcAft>
                      </a:pPr>
                      <a:r>
                        <a:rPr lang="en-GB" sz="1600" dirty="0">
                          <a:effectLst/>
                        </a:rPr>
                        <a:t>(7) ‘Static efficiency’ means the energy efficiency of a fan, based upon measurement of the ‘fan static pressure’ (</a:t>
                      </a:r>
                      <a:r>
                        <a:rPr lang="en-GB" sz="1600" dirty="0" err="1">
                          <a:effectLst/>
                        </a:rPr>
                        <a:t>psf</a:t>
                      </a:r>
                      <a:r>
                        <a:rPr lang="en-GB" sz="1600" dirty="0">
                          <a:effectLst/>
                        </a:rPr>
                        <a:t>). </a:t>
                      </a:r>
                      <a:endParaRPr lang="en-GB" sz="1600" dirty="0" smtClean="0">
                        <a:effectLst/>
                      </a:endParaRPr>
                    </a:p>
                    <a:p>
                      <a:pPr>
                        <a:lnSpc>
                          <a:spcPct val="115000"/>
                        </a:lnSpc>
                        <a:spcAft>
                          <a:spcPts val="0"/>
                        </a:spcAft>
                      </a:pPr>
                      <a:endParaRPr lang="nl-NL" sz="1600" dirty="0" smtClean="0">
                        <a:effectLst/>
                        <a:latin typeface="Calibri"/>
                        <a:ea typeface="Calibri"/>
                        <a:cs typeface="Times New Roman"/>
                      </a:endParaRPr>
                    </a:p>
                    <a:p>
                      <a:pPr>
                        <a:lnSpc>
                          <a:spcPct val="115000"/>
                        </a:lnSpc>
                        <a:spcAft>
                          <a:spcPts val="0"/>
                        </a:spcAft>
                      </a:pPr>
                      <a:r>
                        <a:rPr lang="nl-NL" sz="1600" i="1" dirty="0" smtClean="0">
                          <a:effectLst/>
                          <a:latin typeface="Calibri"/>
                          <a:ea typeface="Calibri"/>
                          <a:cs typeface="Times New Roman"/>
                        </a:rPr>
                        <a:t>Taken </a:t>
                      </a:r>
                      <a:r>
                        <a:rPr lang="nl-NL" sz="1600" i="1" dirty="0" err="1" smtClean="0">
                          <a:effectLst/>
                          <a:latin typeface="Calibri"/>
                          <a:ea typeface="Calibri"/>
                          <a:cs typeface="Times New Roman"/>
                        </a:rPr>
                        <a:t>from</a:t>
                      </a:r>
                      <a:r>
                        <a:rPr lang="nl-NL" sz="1600" i="1" dirty="0" smtClean="0">
                          <a:effectLst/>
                          <a:latin typeface="Calibri"/>
                          <a:ea typeface="Calibri"/>
                          <a:cs typeface="Times New Roman"/>
                        </a:rPr>
                        <a:t> Annex II,</a:t>
                      </a:r>
                      <a:r>
                        <a:rPr lang="nl-NL" sz="1600" i="1" baseline="0" dirty="0" smtClean="0">
                          <a:effectLst/>
                          <a:latin typeface="Calibri"/>
                          <a:ea typeface="Calibri"/>
                          <a:cs typeface="Times New Roman"/>
                        </a:rPr>
                        <a:t> </a:t>
                      </a:r>
                      <a:r>
                        <a:rPr lang="nl-NL" sz="1600" i="1" baseline="0" dirty="0" err="1" smtClean="0">
                          <a:effectLst/>
                          <a:latin typeface="Calibri"/>
                          <a:ea typeface="Calibri"/>
                          <a:cs typeface="Times New Roman"/>
                        </a:rPr>
                        <a:t>section</a:t>
                      </a:r>
                      <a:r>
                        <a:rPr lang="nl-NL" sz="1600" i="1" dirty="0" smtClean="0">
                          <a:effectLst/>
                          <a:latin typeface="Calibri"/>
                          <a:ea typeface="Calibri"/>
                          <a:cs typeface="Times New Roman"/>
                        </a:rPr>
                        <a:t> 3.1 </a:t>
                      </a:r>
                      <a:r>
                        <a:rPr lang="nl-NL" sz="1600" i="1" dirty="0" smtClean="0">
                          <a:effectLst/>
                          <a:latin typeface="Calibri"/>
                          <a:ea typeface="Calibri"/>
                          <a:cs typeface="Times New Roman"/>
                          <a:sym typeface="Wingdings" panose="05000000000000000000" pitchFamily="2" charset="2"/>
                        </a:rPr>
                        <a:t></a:t>
                      </a:r>
                      <a:endParaRPr lang="en-GB" sz="1600" i="1" dirty="0">
                        <a:effectLst/>
                        <a:latin typeface="Calibri"/>
                        <a:ea typeface="Calibri"/>
                        <a:cs typeface="Times New Roman"/>
                      </a:endParaRPr>
                    </a:p>
                  </a:txBody>
                  <a:tcPr marL="57505" marR="57505" marT="0" marB="0"/>
                </a:tc>
                <a:tc>
                  <a:txBody>
                    <a:bodyPr/>
                    <a:lstStyle/>
                    <a:p>
                      <a:pPr>
                        <a:lnSpc>
                          <a:spcPct val="115000"/>
                        </a:lnSpc>
                        <a:spcAft>
                          <a:spcPts val="0"/>
                        </a:spcAft>
                      </a:pPr>
                      <a:r>
                        <a:rPr lang="en-GB" sz="1600" b="0" dirty="0">
                          <a:solidFill>
                            <a:schemeClr val="tx1"/>
                          </a:solidFill>
                          <a:effectLst/>
                        </a:rPr>
                        <a:t>(7) </a:t>
                      </a:r>
                      <a:r>
                        <a:rPr lang="en-GB" sz="1600" b="1" dirty="0">
                          <a:solidFill>
                            <a:schemeClr val="tx1"/>
                          </a:solidFill>
                          <a:effectLst/>
                        </a:rPr>
                        <a:t>‘Fan efficiency’ </a:t>
                      </a:r>
                      <a:r>
                        <a:rPr lang="en-GB" sz="1600" dirty="0">
                          <a:solidFill>
                            <a:schemeClr val="tx1"/>
                          </a:solidFill>
                          <a:effectLst/>
                        </a:rPr>
                        <a:t>(</a:t>
                      </a:r>
                      <a:r>
                        <a:rPr lang="en-GB" sz="1600" dirty="0" err="1">
                          <a:solidFill>
                            <a:schemeClr val="tx1"/>
                          </a:solidFill>
                          <a:effectLst/>
                        </a:rPr>
                        <a:t>ηf</a:t>
                      </a:r>
                      <a:r>
                        <a:rPr lang="en-GB" sz="1600" dirty="0">
                          <a:solidFill>
                            <a:schemeClr val="tx1"/>
                          </a:solidFill>
                          <a:effectLst/>
                        </a:rPr>
                        <a:t>)  </a:t>
                      </a:r>
                      <a:r>
                        <a:rPr lang="en-GB" sz="1600" b="0" dirty="0">
                          <a:solidFill>
                            <a:schemeClr val="tx1"/>
                          </a:solidFill>
                          <a:effectLst/>
                        </a:rPr>
                        <a:t>is the ratio of the fan gas power output</a:t>
                      </a:r>
                      <a:r>
                        <a:rPr lang="en-GB" sz="1600" dirty="0">
                          <a:solidFill>
                            <a:schemeClr val="tx1"/>
                          </a:solidFill>
                          <a:effectLst/>
                        </a:rPr>
                        <a:t> Pu </a:t>
                      </a:r>
                      <a:r>
                        <a:rPr lang="en-GB" sz="1600" b="0" dirty="0">
                          <a:solidFill>
                            <a:schemeClr val="tx1"/>
                          </a:solidFill>
                          <a:effectLst/>
                        </a:rPr>
                        <a:t>and the electric power input </a:t>
                      </a:r>
                      <a:r>
                        <a:rPr lang="en-GB" sz="1600" dirty="0" err="1">
                          <a:solidFill>
                            <a:schemeClr val="tx1"/>
                          </a:solidFill>
                          <a:effectLst/>
                        </a:rPr>
                        <a:t>Pe</a:t>
                      </a:r>
                      <a:r>
                        <a:rPr lang="en-GB" sz="1600" dirty="0">
                          <a:solidFill>
                            <a:schemeClr val="tx1"/>
                          </a:solidFill>
                          <a:effectLst/>
                        </a:rPr>
                        <a:t>, </a:t>
                      </a:r>
                      <a:r>
                        <a:rPr lang="en-GB" sz="1600" b="0" dirty="0">
                          <a:solidFill>
                            <a:schemeClr val="tx1"/>
                          </a:solidFill>
                          <a:effectLst/>
                        </a:rPr>
                        <a:t>both expressed in W and determined at </a:t>
                      </a:r>
                      <a:r>
                        <a:rPr lang="en-GB" sz="1600" b="0" dirty="0" err="1">
                          <a:solidFill>
                            <a:schemeClr val="tx1"/>
                          </a:solidFill>
                          <a:effectLst/>
                        </a:rPr>
                        <a:t>bep</a:t>
                      </a:r>
                      <a:r>
                        <a:rPr lang="en-GB" sz="1600" b="0" dirty="0">
                          <a:solidFill>
                            <a:schemeClr val="tx1"/>
                          </a:solidFill>
                          <a:effectLst/>
                        </a:rPr>
                        <a:t>, multiplied with correction factors for power conversion </a:t>
                      </a:r>
                      <a:r>
                        <a:rPr lang="en-GB" sz="1600" dirty="0" err="1">
                          <a:solidFill>
                            <a:schemeClr val="tx1"/>
                          </a:solidFill>
                          <a:effectLst/>
                        </a:rPr>
                        <a:t>Cp</a:t>
                      </a:r>
                      <a:r>
                        <a:rPr lang="en-GB" sz="1600" dirty="0">
                          <a:solidFill>
                            <a:schemeClr val="tx1"/>
                          </a:solidFill>
                          <a:effectLst/>
                        </a:rPr>
                        <a:t> </a:t>
                      </a:r>
                      <a:r>
                        <a:rPr lang="en-GB" sz="1600" b="0" dirty="0">
                          <a:solidFill>
                            <a:schemeClr val="tx1"/>
                          </a:solidFill>
                          <a:effectLst/>
                        </a:rPr>
                        <a:t>and part load compensation </a:t>
                      </a:r>
                      <a:r>
                        <a:rPr lang="en-GB" sz="1600" dirty="0">
                          <a:solidFill>
                            <a:schemeClr val="tx1"/>
                          </a:solidFill>
                          <a:effectLst/>
                        </a:rPr>
                        <a:t>Cc, </a:t>
                      </a:r>
                      <a:r>
                        <a:rPr lang="en-GB" sz="1600" b="0" dirty="0">
                          <a:solidFill>
                            <a:schemeClr val="tx1"/>
                          </a:solidFill>
                          <a:effectLst/>
                        </a:rPr>
                        <a:t>following the </a:t>
                      </a:r>
                      <a:r>
                        <a:rPr lang="en-GB" sz="1600" b="0" dirty="0" smtClean="0">
                          <a:solidFill>
                            <a:schemeClr val="tx1"/>
                          </a:solidFill>
                          <a:effectLst/>
                        </a:rPr>
                        <a:t>expression</a:t>
                      </a:r>
                    </a:p>
                    <a:p>
                      <a:pPr>
                        <a:lnSpc>
                          <a:spcPct val="115000"/>
                        </a:lnSpc>
                        <a:spcAft>
                          <a:spcPts val="0"/>
                        </a:spcAft>
                      </a:pPr>
                      <a:r>
                        <a:rPr lang="en-GB" sz="1600" b="0" dirty="0" smtClean="0">
                          <a:solidFill>
                            <a:schemeClr val="tx1"/>
                          </a:solidFill>
                          <a:effectLst/>
                        </a:rPr>
                        <a:t> </a:t>
                      </a:r>
                      <a:r>
                        <a:rPr lang="en-GB" sz="1600" dirty="0">
                          <a:solidFill>
                            <a:schemeClr val="tx1"/>
                          </a:solidFill>
                          <a:effectLst/>
                        </a:rPr>
                        <a:t/>
                      </a:r>
                      <a:br>
                        <a:rPr lang="en-GB" sz="1600" dirty="0">
                          <a:solidFill>
                            <a:schemeClr val="tx1"/>
                          </a:solidFill>
                          <a:effectLst/>
                        </a:rPr>
                      </a:br>
                      <a:r>
                        <a:rPr lang="en-GB" sz="1600" dirty="0" err="1">
                          <a:solidFill>
                            <a:schemeClr val="tx1"/>
                          </a:solidFill>
                          <a:effectLst/>
                        </a:rPr>
                        <a:t>ηf</a:t>
                      </a:r>
                      <a:r>
                        <a:rPr lang="en-GB" sz="1600" dirty="0">
                          <a:solidFill>
                            <a:schemeClr val="tx1"/>
                          </a:solidFill>
                          <a:effectLst/>
                        </a:rPr>
                        <a:t> = </a:t>
                      </a:r>
                      <a:r>
                        <a:rPr lang="en-GB" sz="1600" dirty="0" err="1">
                          <a:solidFill>
                            <a:schemeClr val="tx1"/>
                          </a:solidFill>
                          <a:effectLst/>
                        </a:rPr>
                        <a:t>Cp∙Cc∙Pu</a:t>
                      </a:r>
                      <a:r>
                        <a:rPr lang="en-GB" sz="1600" dirty="0">
                          <a:solidFill>
                            <a:schemeClr val="tx1"/>
                          </a:solidFill>
                          <a:effectLst/>
                        </a:rPr>
                        <a:t>/</a:t>
                      </a:r>
                      <a:r>
                        <a:rPr lang="en-GB" sz="1600" dirty="0" err="1">
                          <a:solidFill>
                            <a:schemeClr val="tx1"/>
                          </a:solidFill>
                          <a:effectLst/>
                        </a:rPr>
                        <a:t>Pe</a:t>
                      </a:r>
                      <a:r>
                        <a:rPr lang="en-GB" sz="1600" dirty="0">
                          <a:solidFill>
                            <a:schemeClr val="tx1"/>
                          </a:solidFill>
                          <a:effectLst/>
                        </a:rPr>
                        <a:t> </a:t>
                      </a:r>
                      <a:r>
                        <a:rPr lang="en-GB" sz="1600" dirty="0" smtClean="0">
                          <a:solidFill>
                            <a:schemeClr val="tx1"/>
                          </a:solidFill>
                          <a:effectLst/>
                        </a:rPr>
                        <a:t>,</a:t>
                      </a:r>
                    </a:p>
                    <a:p>
                      <a:pPr>
                        <a:lnSpc>
                          <a:spcPct val="115000"/>
                        </a:lnSpc>
                        <a:spcAft>
                          <a:spcPts val="0"/>
                        </a:spcAft>
                      </a:pPr>
                      <a:r>
                        <a:rPr lang="en-GB" sz="1600" dirty="0">
                          <a:solidFill>
                            <a:schemeClr val="tx1"/>
                          </a:solidFill>
                          <a:effectLst/>
                        </a:rPr>
                        <a:t/>
                      </a:r>
                      <a:br>
                        <a:rPr lang="en-GB" sz="1600" dirty="0">
                          <a:solidFill>
                            <a:schemeClr val="tx1"/>
                          </a:solidFill>
                          <a:effectLst/>
                        </a:rPr>
                      </a:br>
                      <a:r>
                        <a:rPr lang="en-GB" sz="1600" b="0" dirty="0">
                          <a:solidFill>
                            <a:schemeClr val="tx1"/>
                          </a:solidFill>
                          <a:effectLst/>
                        </a:rPr>
                        <a:t>with a distinction between 'static', 'dynamic' or 'total' efficiency depending on whether the fan gas power has been determined with respectively the static, dynamic or total pressure difference between fan in- and outlet;</a:t>
                      </a:r>
                      <a:endParaRPr lang="en-GB" sz="1600" b="0" dirty="0">
                        <a:solidFill>
                          <a:schemeClr val="tx1"/>
                        </a:solidFill>
                        <a:effectLst/>
                        <a:latin typeface="Calibri"/>
                        <a:ea typeface="Calibri"/>
                        <a:cs typeface="Times New Roman"/>
                      </a:endParaRPr>
                    </a:p>
                  </a:txBody>
                  <a:tcPr marL="57505" marR="57505" marT="0" marB="0" anchor="ctr">
                    <a:solidFill>
                      <a:schemeClr val="bg1">
                        <a:lumMod val="95000"/>
                      </a:schemeClr>
                    </a:solidFill>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3640862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These </a:t>
            </a:r>
            <a:r>
              <a:rPr lang="nl-NL" sz="2400" dirty="0" err="1" smtClean="0"/>
              <a:t>definitions</a:t>
            </a:r>
            <a:r>
              <a:rPr lang="nl-NL" sz="2400" dirty="0" smtClean="0"/>
              <a:t> in </a:t>
            </a:r>
            <a:r>
              <a:rPr lang="nl-NL" sz="2400" dirty="0" err="1" smtClean="0"/>
              <a:t>previous</a:t>
            </a:r>
            <a:r>
              <a:rPr lang="nl-NL" sz="2400" dirty="0" smtClean="0"/>
              <a:t> and 2 </a:t>
            </a:r>
            <a:r>
              <a:rPr lang="nl-NL" sz="2400" dirty="0" err="1" smtClean="0"/>
              <a:t>following</a:t>
            </a:r>
            <a:r>
              <a:rPr lang="nl-NL" sz="2400" dirty="0" smtClean="0"/>
              <a:t> slides are a more compact </a:t>
            </a:r>
            <a:r>
              <a:rPr lang="nl-NL" sz="2400" dirty="0" err="1" smtClean="0"/>
              <a:t>version</a:t>
            </a:r>
            <a:r>
              <a:rPr lang="nl-NL" sz="2400" dirty="0" smtClean="0"/>
              <a:t> of the </a:t>
            </a:r>
            <a:r>
              <a:rPr lang="nl-NL" sz="2400" dirty="0" err="1" smtClean="0"/>
              <a:t>current</a:t>
            </a:r>
            <a:r>
              <a:rPr lang="nl-NL" sz="2400" dirty="0" smtClean="0"/>
              <a:t> Annex II, </a:t>
            </a:r>
            <a:r>
              <a:rPr lang="nl-NL" sz="2400" dirty="0" err="1" smtClean="0"/>
              <a:t>section</a:t>
            </a:r>
            <a:r>
              <a:rPr lang="nl-NL" sz="2400" dirty="0" smtClean="0"/>
              <a:t> 3.1, but</a:t>
            </a:r>
          </a:p>
          <a:p>
            <a:pPr>
              <a:spcBef>
                <a:spcPts val="1200"/>
              </a:spcBef>
            </a:pPr>
            <a:r>
              <a:rPr lang="nl-NL" sz="2400" dirty="0" smtClean="0"/>
              <a:t>The </a:t>
            </a:r>
            <a:r>
              <a:rPr lang="nl-NL" sz="2400" dirty="0" err="1" smtClean="0"/>
              <a:t>addition</a:t>
            </a:r>
            <a:r>
              <a:rPr lang="nl-NL" sz="2400" dirty="0" smtClean="0"/>
              <a:t> of the power </a:t>
            </a:r>
            <a:r>
              <a:rPr lang="nl-NL" sz="2400" dirty="0" err="1" smtClean="0"/>
              <a:t>conversion</a:t>
            </a:r>
            <a:r>
              <a:rPr lang="nl-NL" sz="2400" dirty="0" smtClean="0"/>
              <a:t> </a:t>
            </a:r>
            <a:r>
              <a:rPr lang="nl-NL" sz="2400" dirty="0" err="1" smtClean="0"/>
              <a:t>correction</a:t>
            </a:r>
            <a:r>
              <a:rPr lang="nl-NL" sz="2400" dirty="0" smtClean="0"/>
              <a:t> factor (0.9, </a:t>
            </a:r>
            <a:r>
              <a:rPr lang="nl-NL" sz="2400" dirty="0" err="1" smtClean="0"/>
              <a:t>applies</a:t>
            </a:r>
            <a:r>
              <a:rPr lang="nl-NL" sz="2400" dirty="0" smtClean="0"/>
              <a:t> </a:t>
            </a:r>
            <a:r>
              <a:rPr lang="nl-NL" sz="2400" dirty="0" err="1" smtClean="0"/>
              <a:t>to</a:t>
            </a:r>
            <a:r>
              <a:rPr lang="nl-NL" sz="2400" dirty="0" smtClean="0"/>
              <a:t> DC fans, </a:t>
            </a:r>
            <a:r>
              <a:rPr lang="nl-NL" sz="2400" dirty="0" err="1" smtClean="0"/>
              <a:t>defined</a:t>
            </a:r>
            <a:r>
              <a:rPr lang="nl-NL" sz="2400" dirty="0" smtClean="0"/>
              <a:t> later) is new. It is </a:t>
            </a:r>
            <a:r>
              <a:rPr lang="nl-NL" sz="2400" dirty="0" err="1" smtClean="0"/>
              <a:t>included</a:t>
            </a:r>
            <a:r>
              <a:rPr lang="nl-NL" sz="2400" dirty="0" smtClean="0"/>
              <a:t> </a:t>
            </a:r>
            <a:r>
              <a:rPr lang="nl-NL" sz="2400" dirty="0" err="1" smtClean="0"/>
              <a:t>to</a:t>
            </a:r>
            <a:r>
              <a:rPr lang="nl-NL" sz="2400" dirty="0" smtClean="0"/>
              <a:t> </a:t>
            </a:r>
            <a:r>
              <a:rPr lang="nl-NL" sz="2400" dirty="0" err="1" smtClean="0"/>
              <a:t>create</a:t>
            </a:r>
            <a:r>
              <a:rPr lang="nl-NL" sz="2400" dirty="0" smtClean="0"/>
              <a:t> a level </a:t>
            </a:r>
            <a:r>
              <a:rPr lang="nl-NL" sz="2400" dirty="0" err="1" smtClean="0"/>
              <a:t>playing</a:t>
            </a:r>
            <a:r>
              <a:rPr lang="nl-NL" sz="2400" dirty="0" smtClean="0"/>
              <a:t> field </a:t>
            </a:r>
            <a:r>
              <a:rPr lang="nl-NL" sz="2400" dirty="0" err="1" smtClean="0"/>
              <a:t>for</a:t>
            </a:r>
            <a:r>
              <a:rPr lang="nl-NL" sz="2400" dirty="0" smtClean="0"/>
              <a:t> </a:t>
            </a:r>
            <a:r>
              <a:rPr lang="nl-NL" sz="2400" dirty="0" err="1" smtClean="0"/>
              <a:t>those</a:t>
            </a:r>
            <a:r>
              <a:rPr lang="nl-NL" sz="2400" dirty="0" smtClean="0"/>
              <a:t> </a:t>
            </a:r>
            <a:r>
              <a:rPr lang="nl-NL" sz="2400" dirty="0" err="1" smtClean="0"/>
              <a:t>applications</a:t>
            </a:r>
            <a:r>
              <a:rPr lang="nl-NL" sz="2400" dirty="0" smtClean="0"/>
              <a:t> </a:t>
            </a:r>
            <a:r>
              <a:rPr lang="nl-NL" sz="2400" dirty="0" err="1" smtClean="0"/>
              <a:t>where</a:t>
            </a:r>
            <a:r>
              <a:rPr lang="nl-NL" sz="2400" dirty="0" smtClean="0"/>
              <a:t> </a:t>
            </a:r>
            <a:r>
              <a:rPr lang="nl-NL" sz="2400" dirty="0" err="1" smtClean="0"/>
              <a:t>there</a:t>
            </a:r>
            <a:r>
              <a:rPr lang="nl-NL" sz="2400" dirty="0" smtClean="0"/>
              <a:t> is a </a:t>
            </a:r>
            <a:r>
              <a:rPr lang="nl-NL" sz="2400" dirty="0" err="1" smtClean="0"/>
              <a:t>choice</a:t>
            </a:r>
            <a:r>
              <a:rPr lang="nl-NL" sz="2400" dirty="0" smtClean="0"/>
              <a:t> </a:t>
            </a:r>
            <a:r>
              <a:rPr lang="nl-NL" sz="2400" dirty="0" err="1" smtClean="0"/>
              <a:t>between</a:t>
            </a:r>
            <a:r>
              <a:rPr lang="nl-NL" sz="2400" dirty="0" smtClean="0"/>
              <a:t> DC and AC motors.</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47</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0418249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I.1, (8) &amp; (9)</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305313561"/>
              </p:ext>
            </p:extLst>
          </p:nvPr>
        </p:nvGraphicFramePr>
        <p:xfrm>
          <a:off x="467544" y="1772816"/>
          <a:ext cx="8229600" cy="4173220"/>
        </p:xfrm>
        <a:graphic>
          <a:graphicData uri="http://schemas.openxmlformats.org/drawingml/2006/table">
            <a:tbl>
              <a:tblPr firstRow="1" firstCol="1" bandRow="1">
                <a:tableStyleId>{5C22544A-7EE6-4342-B048-85BDC9FD1C3A}</a:tableStyleId>
              </a:tblPr>
              <a:tblGrid>
                <a:gridCol w="3598443"/>
                <a:gridCol w="4631157"/>
              </a:tblGrid>
              <a:tr h="1022311">
                <a:tc>
                  <a:txBody>
                    <a:bodyPr/>
                    <a:lstStyle/>
                    <a:p>
                      <a:pPr>
                        <a:lnSpc>
                          <a:spcPct val="115000"/>
                        </a:lnSpc>
                        <a:spcAft>
                          <a:spcPts val="0"/>
                        </a:spcAft>
                      </a:pPr>
                      <a:r>
                        <a:rPr lang="en-GB" sz="1600" dirty="0">
                          <a:effectLst/>
                        </a:rPr>
                        <a:t> </a:t>
                      </a:r>
                      <a:r>
                        <a:rPr lang="en-GB" sz="1600" b="0" i="1" dirty="0" smtClean="0">
                          <a:effectLst/>
                        </a:rPr>
                        <a:t>taken from Annex II, section 3.1</a:t>
                      </a:r>
                      <a:r>
                        <a:rPr lang="en-GB" sz="1600" b="0" i="1" dirty="0" smtClean="0">
                          <a:effectLst/>
                          <a:sym typeface="Wingdings" panose="05000000000000000000" pitchFamily="2" charset="2"/>
                        </a:rPr>
                        <a:t></a:t>
                      </a:r>
                      <a:endParaRPr lang="en-GB" sz="1600" b="0" i="1" dirty="0">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b="0" dirty="0">
                          <a:solidFill>
                            <a:schemeClr val="tx1"/>
                          </a:solidFill>
                          <a:effectLst/>
                        </a:rPr>
                        <a:t>(8) </a:t>
                      </a:r>
                      <a:r>
                        <a:rPr lang="en-GB" sz="1600" b="1" dirty="0">
                          <a:solidFill>
                            <a:schemeClr val="tx1"/>
                          </a:solidFill>
                          <a:effectLst/>
                        </a:rPr>
                        <a:t>'Fan gas power' Pu</a:t>
                      </a:r>
                      <a:r>
                        <a:rPr lang="en-GB" sz="1600" b="0" dirty="0">
                          <a:solidFill>
                            <a:schemeClr val="tx1"/>
                          </a:solidFill>
                          <a:effectLst/>
                        </a:rPr>
                        <a:t>, in W, is the product of the fan volume flow rate </a:t>
                      </a:r>
                      <a:r>
                        <a:rPr lang="en-GB" sz="1600" b="1" dirty="0">
                          <a:solidFill>
                            <a:schemeClr val="tx1"/>
                          </a:solidFill>
                          <a:effectLst/>
                        </a:rPr>
                        <a:t>qv</a:t>
                      </a:r>
                      <a:r>
                        <a:rPr lang="en-GB" sz="1600" b="0" dirty="0">
                          <a:solidFill>
                            <a:schemeClr val="tx1"/>
                          </a:solidFill>
                          <a:effectLst/>
                        </a:rPr>
                        <a:t>, in </a:t>
                      </a:r>
                      <a:r>
                        <a:rPr lang="en-GB" sz="1600" b="0" dirty="0" smtClean="0">
                          <a:solidFill>
                            <a:schemeClr val="tx1"/>
                          </a:solidFill>
                          <a:effectLst/>
                        </a:rPr>
                        <a:t>m³/s</a:t>
                      </a:r>
                      <a:r>
                        <a:rPr lang="en-GB" sz="1600" b="0" dirty="0">
                          <a:solidFill>
                            <a:schemeClr val="tx1"/>
                          </a:solidFill>
                          <a:effectLst/>
                        </a:rPr>
                        <a:t>, and the pressure difference between fan in- and outlet </a:t>
                      </a:r>
                      <a:r>
                        <a:rPr lang="en-GB" sz="1600" b="1" dirty="0" err="1">
                          <a:solidFill>
                            <a:schemeClr val="tx1"/>
                          </a:solidFill>
                          <a:effectLst/>
                        </a:rPr>
                        <a:t>Δp</a:t>
                      </a:r>
                      <a:r>
                        <a:rPr lang="en-GB" sz="1600" b="0" dirty="0">
                          <a:solidFill>
                            <a:schemeClr val="tx1"/>
                          </a:solidFill>
                          <a:effectLst/>
                        </a:rPr>
                        <a:t>, in Pa, both determined at </a:t>
                      </a:r>
                      <a:r>
                        <a:rPr lang="en-GB" sz="1600" b="0" dirty="0" err="1">
                          <a:solidFill>
                            <a:schemeClr val="tx1"/>
                          </a:solidFill>
                          <a:effectLst/>
                        </a:rPr>
                        <a:t>bep</a:t>
                      </a:r>
                      <a:r>
                        <a:rPr lang="en-GB" sz="1600" b="0" dirty="0">
                          <a:solidFill>
                            <a:schemeClr val="tx1"/>
                          </a:solidFill>
                          <a:effectLst/>
                        </a:rPr>
                        <a:t>, following the expression </a:t>
                      </a:r>
                      <a:endParaRPr lang="en-GB" sz="1600" b="0" dirty="0" smtClean="0">
                        <a:solidFill>
                          <a:schemeClr val="tx1"/>
                        </a:solidFill>
                        <a:effectLst/>
                      </a:endParaRPr>
                    </a:p>
                    <a:p>
                      <a:pPr>
                        <a:lnSpc>
                          <a:spcPct val="115000"/>
                        </a:lnSpc>
                        <a:spcAft>
                          <a:spcPts val="0"/>
                        </a:spcAft>
                      </a:pPr>
                      <a:r>
                        <a:rPr lang="en-GB" sz="1600" b="0" dirty="0">
                          <a:solidFill>
                            <a:schemeClr val="tx1"/>
                          </a:solidFill>
                          <a:effectLst/>
                        </a:rPr>
                        <a:t/>
                      </a:r>
                      <a:br>
                        <a:rPr lang="en-GB" sz="1600" b="0" dirty="0">
                          <a:solidFill>
                            <a:schemeClr val="tx1"/>
                          </a:solidFill>
                          <a:effectLst/>
                        </a:rPr>
                      </a:br>
                      <a:r>
                        <a:rPr lang="en-GB" sz="1600" b="1" dirty="0">
                          <a:solidFill>
                            <a:schemeClr val="tx1"/>
                          </a:solidFill>
                          <a:effectLst/>
                        </a:rPr>
                        <a:t>Pu= </a:t>
                      </a:r>
                      <a:r>
                        <a:rPr lang="en-GB" sz="1600" b="1" dirty="0" err="1">
                          <a:solidFill>
                            <a:schemeClr val="tx1"/>
                          </a:solidFill>
                          <a:effectLst/>
                        </a:rPr>
                        <a:t>qv∙Δp</a:t>
                      </a:r>
                      <a:r>
                        <a:rPr lang="en-GB" sz="1600" b="0" dirty="0">
                          <a:solidFill>
                            <a:schemeClr val="tx1"/>
                          </a:solidFill>
                          <a:effectLst/>
                        </a:rPr>
                        <a:t>, </a:t>
                      </a:r>
                      <a:endParaRPr lang="en-GB" sz="1600" b="0" dirty="0" smtClean="0">
                        <a:solidFill>
                          <a:schemeClr val="tx1"/>
                        </a:solidFill>
                        <a:effectLst/>
                      </a:endParaRPr>
                    </a:p>
                    <a:p>
                      <a:pPr>
                        <a:lnSpc>
                          <a:spcPct val="115000"/>
                        </a:lnSpc>
                        <a:spcAft>
                          <a:spcPts val="0"/>
                        </a:spcAft>
                      </a:pPr>
                      <a:r>
                        <a:rPr lang="en-GB" sz="1600" b="0" dirty="0">
                          <a:solidFill>
                            <a:schemeClr val="tx1"/>
                          </a:solidFill>
                          <a:effectLst/>
                        </a:rPr>
                        <a:t/>
                      </a:r>
                      <a:br>
                        <a:rPr lang="en-GB" sz="1600" b="0" dirty="0">
                          <a:solidFill>
                            <a:schemeClr val="tx1"/>
                          </a:solidFill>
                          <a:effectLst/>
                        </a:rPr>
                      </a:br>
                      <a:r>
                        <a:rPr lang="en-GB" sz="1600" b="0" dirty="0">
                          <a:solidFill>
                            <a:schemeClr val="tx1"/>
                          </a:solidFill>
                          <a:effectLst/>
                        </a:rPr>
                        <a:t>with a distinction between 'static', 'dynamic' or 'total' fan gas power depending on whether the fan gas power has been determined with respectively the static, dynamic or total pressure difference </a:t>
                      </a:r>
                      <a:r>
                        <a:rPr lang="en-GB" sz="1600" b="0" dirty="0" err="1">
                          <a:solidFill>
                            <a:schemeClr val="tx1"/>
                          </a:solidFill>
                          <a:effectLst/>
                        </a:rPr>
                        <a:t>Δp</a:t>
                      </a:r>
                      <a:r>
                        <a:rPr lang="en-GB" sz="1600" b="0" dirty="0">
                          <a:solidFill>
                            <a:schemeClr val="tx1"/>
                          </a:solidFill>
                          <a:effectLst/>
                        </a:rPr>
                        <a:t> between fan in- and outlet; </a:t>
                      </a:r>
                      <a:endParaRPr lang="en-GB" sz="1600" b="0" dirty="0">
                        <a:solidFill>
                          <a:schemeClr val="tx1"/>
                        </a:solidFill>
                        <a:effectLst/>
                        <a:latin typeface="Calibri"/>
                        <a:ea typeface="Calibri"/>
                        <a:cs typeface="Times New Roman"/>
                      </a:endParaRPr>
                    </a:p>
                  </a:txBody>
                  <a:tcPr marL="57505" marR="57505" marT="0" marB="0">
                    <a:solidFill>
                      <a:schemeClr val="bg1">
                        <a:lumMod val="95000"/>
                      </a:schemeClr>
                    </a:solidFill>
                  </a:tcPr>
                </a:tc>
              </a:tr>
              <a:tr h="383366">
                <a:tc>
                  <a:txBody>
                    <a:bodyPr/>
                    <a:lstStyle/>
                    <a:p>
                      <a:pPr>
                        <a:lnSpc>
                          <a:spcPct val="115000"/>
                        </a:lnSpc>
                        <a:spcAft>
                          <a:spcPts val="0"/>
                        </a:spcAft>
                      </a:pPr>
                      <a:r>
                        <a:rPr lang="en-GB" sz="1600" dirty="0">
                          <a:effectLst/>
                        </a:rPr>
                        <a:t> </a:t>
                      </a:r>
                      <a:r>
                        <a:rPr lang="en-GB" sz="1600" b="0" i="1" dirty="0" smtClean="0">
                          <a:effectLst/>
                        </a:rPr>
                        <a:t>taken from Annex II, section 3.1</a:t>
                      </a:r>
                      <a:r>
                        <a:rPr lang="en-GB" sz="1600" b="0" i="1" dirty="0" smtClean="0">
                          <a:effectLst/>
                          <a:sym typeface="Wingdings" panose="05000000000000000000" pitchFamily="2" charset="2"/>
                        </a:rPr>
                        <a:t></a:t>
                      </a:r>
                      <a:endParaRPr lang="en-GB" sz="1600" b="0" i="1" dirty="0">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dirty="0">
                          <a:effectLst/>
                        </a:rPr>
                        <a:t>(9) </a:t>
                      </a:r>
                      <a:r>
                        <a:rPr lang="en-GB" sz="1600" b="1" dirty="0">
                          <a:effectLst/>
                        </a:rPr>
                        <a:t>'Electric power input' </a:t>
                      </a:r>
                      <a:r>
                        <a:rPr lang="en-GB" sz="1600" b="1" dirty="0" err="1">
                          <a:effectLst/>
                        </a:rPr>
                        <a:t>Pe</a:t>
                      </a:r>
                      <a:r>
                        <a:rPr lang="en-GB" sz="1600" dirty="0">
                          <a:effectLst/>
                        </a:rPr>
                        <a:t>, in W, is the electric input power at </a:t>
                      </a:r>
                      <a:r>
                        <a:rPr lang="en-GB" sz="1600" dirty="0" err="1">
                          <a:effectLst/>
                        </a:rPr>
                        <a:t>bep</a:t>
                      </a:r>
                      <a:r>
                        <a:rPr lang="en-GB" sz="1600" dirty="0">
                          <a:effectLst/>
                        </a:rPr>
                        <a:t>, measured at main terminals of motor or, when present, variable speed drive; </a:t>
                      </a:r>
                      <a:endParaRPr lang="en-GB" sz="1600" dirty="0">
                        <a:effectLst/>
                        <a:latin typeface="Calibri"/>
                        <a:ea typeface="Calibri"/>
                        <a:cs typeface="Times New Roman"/>
                      </a:endParaRPr>
                    </a:p>
                  </a:txBody>
                  <a:tcPr marL="57505" marR="57505"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48</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7379348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I.1, (10)</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545912198"/>
              </p:ext>
            </p:extLst>
          </p:nvPr>
        </p:nvGraphicFramePr>
        <p:xfrm>
          <a:off x="539552" y="1700808"/>
          <a:ext cx="8229600" cy="3051556"/>
        </p:xfrm>
        <a:graphic>
          <a:graphicData uri="http://schemas.openxmlformats.org/drawingml/2006/table">
            <a:tbl>
              <a:tblPr firstRow="1" firstCol="1" bandRow="1">
                <a:tableStyleId>{5C22544A-7EE6-4342-B048-85BDC9FD1C3A}</a:tableStyleId>
              </a:tblPr>
              <a:tblGrid>
                <a:gridCol w="3598443"/>
                <a:gridCol w="4631157"/>
              </a:tblGrid>
              <a:tr h="383366">
                <a:tc>
                  <a:txBody>
                    <a:bodyPr/>
                    <a:lstStyle/>
                    <a:p>
                      <a:pPr>
                        <a:lnSpc>
                          <a:spcPct val="115000"/>
                        </a:lnSpc>
                        <a:spcAft>
                          <a:spcPts val="0"/>
                        </a:spcAft>
                      </a:pPr>
                      <a:endParaRPr lang="en-GB" sz="1600" b="0" dirty="0">
                        <a:solidFill>
                          <a:schemeClr val="bg1"/>
                        </a:solidFill>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b="0" dirty="0">
                          <a:solidFill>
                            <a:schemeClr val="tx1"/>
                          </a:solidFill>
                          <a:effectLst/>
                        </a:rPr>
                        <a:t>(10) </a:t>
                      </a:r>
                      <a:r>
                        <a:rPr lang="en-GB" sz="1600" b="1" dirty="0">
                          <a:solidFill>
                            <a:schemeClr val="tx1"/>
                          </a:solidFill>
                          <a:effectLst/>
                        </a:rPr>
                        <a:t>'Power conversion correction' </a:t>
                      </a:r>
                      <a:r>
                        <a:rPr lang="en-GB" sz="1600" b="1" dirty="0" err="1">
                          <a:solidFill>
                            <a:schemeClr val="tx1"/>
                          </a:solidFill>
                          <a:effectLst/>
                        </a:rPr>
                        <a:t>Cp</a:t>
                      </a:r>
                      <a:r>
                        <a:rPr lang="en-GB" sz="1600" b="0" dirty="0">
                          <a:solidFill>
                            <a:schemeClr val="tx1"/>
                          </a:solidFill>
                          <a:effectLst/>
                        </a:rPr>
                        <a:t>, is a correction factor for power conversion losses with a default value of </a:t>
                      </a:r>
                      <a:r>
                        <a:rPr lang="en-GB" sz="1600" b="1" dirty="0">
                          <a:solidFill>
                            <a:srgbClr val="FF0000"/>
                          </a:solidFill>
                          <a:effectLst/>
                        </a:rPr>
                        <a:t>0.9</a:t>
                      </a:r>
                      <a:r>
                        <a:rPr lang="en-GB" sz="1600" b="0" dirty="0">
                          <a:solidFill>
                            <a:schemeClr val="tx1"/>
                          </a:solidFill>
                          <a:effectLst/>
                        </a:rPr>
                        <a:t> for fans using DC current with a voltage lower than 100 V;</a:t>
                      </a:r>
                      <a:endParaRPr lang="en-GB" sz="1600" b="0" dirty="0">
                        <a:solidFill>
                          <a:schemeClr val="tx1"/>
                        </a:solidFill>
                        <a:effectLst/>
                        <a:latin typeface="Calibri"/>
                        <a:ea typeface="Calibri"/>
                        <a:cs typeface="Times New Roman"/>
                      </a:endParaRPr>
                    </a:p>
                  </a:txBody>
                  <a:tcPr marL="57505" marR="57505" marT="0" marB="0">
                    <a:solidFill>
                      <a:schemeClr val="bg1">
                        <a:lumMod val="95000"/>
                      </a:schemeClr>
                    </a:solidFill>
                  </a:tcPr>
                </a:tc>
              </a:tr>
              <a:tr h="1022311">
                <a:tc>
                  <a:txBody>
                    <a:bodyPr/>
                    <a:lstStyle/>
                    <a:p>
                      <a:pPr>
                        <a:lnSpc>
                          <a:spcPct val="115000"/>
                        </a:lnSpc>
                        <a:spcAft>
                          <a:spcPts val="0"/>
                        </a:spcAft>
                      </a:pPr>
                      <a:r>
                        <a:rPr lang="en-GB" sz="1600" b="0" i="1" dirty="0" smtClean="0">
                          <a:effectLst/>
                        </a:rPr>
                        <a:t>taken from Annex II</a:t>
                      </a:r>
                      <a:r>
                        <a:rPr lang="en-GB" sz="1600" b="0" i="1" dirty="0" smtClean="0">
                          <a:effectLst/>
                          <a:sym typeface="Wingdings" panose="05000000000000000000" pitchFamily="2" charset="2"/>
                        </a:rPr>
                        <a:t></a:t>
                      </a:r>
                      <a:endParaRPr lang="en-GB" sz="1600" dirty="0">
                        <a:effectLst/>
                        <a:latin typeface="Calibri"/>
                        <a:ea typeface="Calibri"/>
                        <a:cs typeface="Times New Roman"/>
                      </a:endParaRPr>
                    </a:p>
                  </a:txBody>
                  <a:tcPr marL="57505" marR="57505" marT="0" marB="0" anchor="ctr"/>
                </a:tc>
                <a:tc>
                  <a:txBody>
                    <a:bodyPr/>
                    <a:lstStyle/>
                    <a:p>
                      <a:pPr>
                        <a:lnSpc>
                          <a:spcPct val="115000"/>
                        </a:lnSpc>
                        <a:spcAft>
                          <a:spcPts val="1200"/>
                        </a:spcAft>
                      </a:pPr>
                      <a:r>
                        <a:rPr lang="en-GB" sz="1600" dirty="0">
                          <a:effectLst/>
                        </a:rPr>
                        <a:t>(11) </a:t>
                      </a:r>
                      <a:r>
                        <a:rPr lang="en-GB" sz="1600" b="1" dirty="0">
                          <a:effectLst/>
                        </a:rPr>
                        <a:t>'Part load compensation' Cc </a:t>
                      </a:r>
                      <a:r>
                        <a:rPr lang="en-GB" sz="1600" dirty="0">
                          <a:effectLst/>
                        </a:rPr>
                        <a:t>is a correction factor with one of the following values:</a:t>
                      </a:r>
                      <a:br>
                        <a:rPr lang="en-GB" sz="1600" dirty="0">
                          <a:effectLst/>
                        </a:rPr>
                      </a:br>
                      <a:r>
                        <a:rPr lang="en-GB" sz="1600" dirty="0">
                          <a:effectLst/>
                        </a:rPr>
                        <a:t>— </a:t>
                      </a:r>
                      <a:r>
                        <a:rPr lang="en-GB" sz="1600" b="1" dirty="0">
                          <a:solidFill>
                            <a:srgbClr val="FF0000"/>
                          </a:solidFill>
                          <a:effectLst/>
                        </a:rPr>
                        <a:t>Cc=1</a:t>
                      </a:r>
                      <a:r>
                        <a:rPr lang="en-GB" sz="1600" dirty="0">
                          <a:effectLst/>
                        </a:rPr>
                        <a:t> for a motor without a variable speed drive,</a:t>
                      </a:r>
                      <a:br>
                        <a:rPr lang="en-GB" sz="1600" dirty="0">
                          <a:effectLst/>
                        </a:rPr>
                      </a:br>
                      <a:r>
                        <a:rPr lang="en-GB" sz="1600" dirty="0">
                          <a:effectLst/>
                        </a:rPr>
                        <a:t>— </a:t>
                      </a:r>
                      <a:r>
                        <a:rPr lang="en-GB" sz="1600" b="1" dirty="0">
                          <a:solidFill>
                            <a:srgbClr val="FF0000"/>
                          </a:solidFill>
                          <a:effectLst/>
                        </a:rPr>
                        <a:t>Cc=1,04</a:t>
                      </a:r>
                      <a:r>
                        <a:rPr lang="en-GB" sz="1600" dirty="0">
                          <a:effectLst/>
                        </a:rPr>
                        <a:t> for a motor with a variable speed drive and </a:t>
                      </a:r>
                      <a:r>
                        <a:rPr lang="en-GB" sz="1600" dirty="0" smtClean="0">
                          <a:effectLst/>
                        </a:rPr>
                        <a:t>   </a:t>
                      </a:r>
                      <a:r>
                        <a:rPr lang="en-GB" sz="1600" dirty="0" err="1" smtClean="0">
                          <a:effectLst/>
                        </a:rPr>
                        <a:t>Pe</a:t>
                      </a:r>
                      <a:r>
                        <a:rPr lang="en-GB" sz="1600" dirty="0" smtClean="0">
                          <a:effectLst/>
                        </a:rPr>
                        <a:t> </a:t>
                      </a:r>
                      <a:r>
                        <a:rPr lang="en-GB" sz="1600" dirty="0">
                          <a:effectLst/>
                        </a:rPr>
                        <a:t>≥ 5 kW,</a:t>
                      </a:r>
                      <a:br>
                        <a:rPr lang="en-GB" sz="1600" dirty="0">
                          <a:effectLst/>
                        </a:rPr>
                      </a:br>
                      <a:r>
                        <a:rPr lang="en-GB" sz="1600" dirty="0">
                          <a:effectLst/>
                        </a:rPr>
                        <a:t>— </a:t>
                      </a:r>
                      <a:r>
                        <a:rPr lang="en-GB" sz="1600" b="1" dirty="0">
                          <a:solidFill>
                            <a:srgbClr val="FF0000"/>
                          </a:solidFill>
                          <a:effectLst/>
                        </a:rPr>
                        <a:t>Cc = – 0,03 ln(</a:t>
                      </a:r>
                      <a:r>
                        <a:rPr lang="en-GB" sz="1600" b="1" dirty="0" err="1">
                          <a:solidFill>
                            <a:srgbClr val="FF0000"/>
                          </a:solidFill>
                          <a:effectLst/>
                        </a:rPr>
                        <a:t>Pe</a:t>
                      </a:r>
                      <a:r>
                        <a:rPr lang="en-GB" sz="1600" b="1" dirty="0">
                          <a:solidFill>
                            <a:srgbClr val="FF0000"/>
                          </a:solidFill>
                          <a:effectLst/>
                        </a:rPr>
                        <a:t>) + 1,088 </a:t>
                      </a:r>
                      <a:r>
                        <a:rPr lang="en-GB" sz="1600" dirty="0">
                          <a:effectLst/>
                        </a:rPr>
                        <a:t>for a motor with a variable speed drive and </a:t>
                      </a:r>
                      <a:r>
                        <a:rPr lang="en-GB" sz="1600" dirty="0" err="1">
                          <a:effectLst/>
                        </a:rPr>
                        <a:t>Pe</a:t>
                      </a:r>
                      <a:r>
                        <a:rPr lang="en-GB" sz="1600" dirty="0">
                          <a:effectLst/>
                        </a:rPr>
                        <a:t> &lt; 5 kW;</a:t>
                      </a:r>
                      <a:endParaRPr lang="en-GB" sz="1600" dirty="0">
                        <a:effectLst/>
                        <a:latin typeface="Calibri"/>
                        <a:ea typeface="Calibri"/>
                        <a:cs typeface="Times New Roman"/>
                      </a:endParaRPr>
                    </a:p>
                  </a:txBody>
                  <a:tcPr marL="57505" marR="57505"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49</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107003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Time </a:t>
            </a:r>
            <a:r>
              <a:rPr lang="nl-NL" dirty="0" err="1" smtClean="0"/>
              <a:t>path</a:t>
            </a:r>
            <a:endParaRPr lang="nl-NL"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23127156"/>
              </p:ext>
            </p:extLst>
          </p:nvPr>
        </p:nvGraphicFramePr>
        <p:xfrm>
          <a:off x="323528" y="1772817"/>
          <a:ext cx="8568955" cy="3522031"/>
        </p:xfrm>
        <a:graphic>
          <a:graphicData uri="http://schemas.openxmlformats.org/drawingml/2006/table">
            <a:tbl>
              <a:tblPr firstRow="1" firstCol="1" bandRow="1">
                <a:tableStyleId>{5C22544A-7EE6-4342-B048-85BDC9FD1C3A}</a:tableStyleId>
              </a:tblPr>
              <a:tblGrid>
                <a:gridCol w="936104"/>
                <a:gridCol w="511877"/>
                <a:gridCol w="508703"/>
                <a:gridCol w="508703"/>
                <a:gridCol w="508703"/>
                <a:gridCol w="508703"/>
                <a:gridCol w="508703"/>
                <a:gridCol w="508703"/>
                <a:gridCol w="507835"/>
                <a:gridCol w="508703"/>
                <a:gridCol w="508703"/>
                <a:gridCol w="508703"/>
                <a:gridCol w="508703"/>
                <a:gridCol w="508703"/>
                <a:gridCol w="508703"/>
                <a:gridCol w="508703"/>
              </a:tblGrid>
              <a:tr h="420370">
                <a:tc>
                  <a:txBody>
                    <a:bodyPr/>
                    <a:lstStyle/>
                    <a:p>
                      <a:pPr>
                        <a:spcBef>
                          <a:spcPts val="300"/>
                        </a:spcBef>
                        <a:spcAft>
                          <a:spcPts val="0"/>
                        </a:spcAft>
                      </a:pPr>
                      <a:r>
                        <a:rPr lang="en-GB" sz="1400" dirty="0">
                          <a:effectLst/>
                        </a:rPr>
                        <a:t>Activity </a:t>
                      </a:r>
                      <a:endParaRPr lang="nl-NL" sz="1400" dirty="0">
                        <a:effectLst/>
                        <a:latin typeface="Calibri"/>
                        <a:ea typeface="Times New Roman"/>
                        <a:cs typeface="Times New Roman"/>
                      </a:endParaRPr>
                    </a:p>
                  </a:txBody>
                  <a:tcPr marL="68580" marR="68580" marT="0" marB="0"/>
                </a:tc>
                <a:tc gridSpan="15">
                  <a:txBody>
                    <a:bodyPr/>
                    <a:lstStyle/>
                    <a:p>
                      <a:pPr>
                        <a:spcBef>
                          <a:spcPts val="300"/>
                        </a:spcBef>
                        <a:spcAft>
                          <a:spcPts val="0"/>
                        </a:spcAft>
                      </a:pPr>
                      <a:r>
                        <a:rPr lang="en-GB" sz="1400" dirty="0" smtClean="0">
                          <a:effectLst/>
                        </a:rPr>
                        <a:t>Month</a:t>
                      </a:r>
                      <a:endParaRPr lang="nl-NL" sz="1400">
                        <a:effectLst/>
                        <a:latin typeface="Calibri"/>
                        <a:ea typeface="Times New Roman"/>
                        <a:cs typeface="Times New Roman"/>
                      </a:endParaRPr>
                    </a:p>
                  </a:txBody>
                  <a:tcPr marL="68580" marR="68580" marT="0" marB="0"/>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pPr>
                        <a:spcBef>
                          <a:spcPts val="300"/>
                        </a:spcBef>
                        <a:spcAft>
                          <a:spcPts val="0"/>
                        </a:spcAft>
                      </a:pPr>
                      <a:endParaRPr lang="nl-NL" sz="1400">
                        <a:effectLst/>
                        <a:latin typeface="Calibri"/>
                        <a:ea typeface="Times New Roman"/>
                        <a:cs typeface="Times New Roman"/>
                      </a:endParaRPr>
                    </a:p>
                  </a:txBody>
                  <a:tcPr marL="68580" marR="68580" marT="0" marB="0"/>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pPr>
                        <a:spcBef>
                          <a:spcPts val="300"/>
                        </a:spcBef>
                        <a:spcAft>
                          <a:spcPts val="0"/>
                        </a:spcAft>
                      </a:pPr>
                      <a:endParaRPr lang="nl-NL" sz="1400">
                        <a:effectLst/>
                        <a:latin typeface="Calibri"/>
                        <a:ea typeface="Times New Roman"/>
                        <a:cs typeface="Times New Roman"/>
                      </a:endParaRPr>
                    </a:p>
                  </a:txBody>
                  <a:tcPr marL="68580" marR="68580" marT="0" marB="0"/>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r>
              <a:tr h="420370">
                <a:tc>
                  <a:txBody>
                    <a:bodyPr/>
                    <a:lstStyle/>
                    <a:p>
                      <a:pPr>
                        <a:spcBef>
                          <a:spcPts val="300"/>
                        </a:spcBef>
                        <a:spcAft>
                          <a:spcPts val="0"/>
                        </a:spcAft>
                      </a:pPr>
                      <a:r>
                        <a:rPr lang="en-GB" sz="1400" dirty="0">
                          <a:effectLst/>
                        </a:rPr>
                        <a:t>month</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0</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+1</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+2</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+3</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+4</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+5</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+6</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+7</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+8</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+9</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+10</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+11</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+12</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+18</a:t>
                      </a:r>
                      <a:endParaRPr lang="nl-NL" sz="1400">
                        <a:solidFill>
                          <a:schemeClr val="tx1"/>
                        </a:solidFill>
                        <a:effectLst/>
                        <a:latin typeface="Calibri"/>
                        <a:ea typeface="Times New Roman"/>
                        <a:cs typeface="Times New Roman"/>
                      </a:endParaRPr>
                    </a:p>
                  </a:txBody>
                  <a:tcPr marL="68580" marR="68580" marT="0" marB="0"/>
                </a:tc>
              </a:tr>
              <a:tr h="840742">
                <a:tc>
                  <a:txBody>
                    <a:bodyPr/>
                    <a:lstStyle/>
                    <a:p>
                      <a:pPr>
                        <a:spcBef>
                          <a:spcPts val="300"/>
                        </a:spcBef>
                        <a:spcAft>
                          <a:spcPts val="0"/>
                        </a:spcAft>
                      </a:pPr>
                      <a:r>
                        <a:rPr lang="en-GB" sz="1400" dirty="0">
                          <a:effectLst/>
                        </a:rPr>
                        <a:t>indicative month</a:t>
                      </a:r>
                      <a:endParaRPr lang="nl-NL" sz="1400" dirty="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Apr '14</a:t>
                      </a:r>
                      <a:endParaRPr lang="nl-NL" sz="1400" dirty="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May</a:t>
                      </a:r>
                      <a:endParaRPr lang="nl-NL" sz="1400" dirty="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Jun</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Jul</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Aug</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Sep</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Oct</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Nov</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Dec</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Jan '15</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Feb</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Mar</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Apr</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Oct</a:t>
                      </a:r>
                      <a:endParaRPr lang="nl-NL" sz="1400">
                        <a:solidFill>
                          <a:schemeClr val="tx1"/>
                        </a:solidFill>
                        <a:effectLst/>
                        <a:latin typeface="Calibri"/>
                        <a:ea typeface="Times New Roman"/>
                        <a:cs typeface="Times New Roman"/>
                      </a:endParaRPr>
                    </a:p>
                  </a:txBody>
                  <a:tcPr marL="68580" marR="68580" marT="0" marB="0"/>
                </a:tc>
              </a:tr>
              <a:tr h="735649">
                <a:tc>
                  <a:txBody>
                    <a:bodyPr/>
                    <a:lstStyle/>
                    <a:p>
                      <a:pPr>
                        <a:spcBef>
                          <a:spcPts val="300"/>
                        </a:spcBef>
                        <a:spcAft>
                          <a:spcPts val="0"/>
                        </a:spcAft>
                      </a:pPr>
                      <a:r>
                        <a:rPr lang="en-GB" sz="1400" dirty="0">
                          <a:effectLst/>
                        </a:rPr>
                        <a:t>Reporting</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endParaRPr lang="nl-NL" sz="1400" dirty="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1</a:t>
                      </a:r>
                      <a:r>
                        <a:rPr lang="en-GB" sz="1400" baseline="30000" dirty="0">
                          <a:effectLst/>
                        </a:rPr>
                        <a:t>st</a:t>
                      </a:r>
                      <a:r>
                        <a:rPr lang="en-GB" sz="1400" dirty="0">
                          <a:effectLst/>
                        </a:rPr>
                        <a:t> IR</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disc. docs</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strike="sngStrike" dirty="0">
                          <a:solidFill>
                            <a:schemeClr val="accent1"/>
                          </a:solidFill>
                          <a:effectLst/>
                        </a:rPr>
                        <a:t>2</a:t>
                      </a:r>
                      <a:r>
                        <a:rPr lang="en-GB" sz="1400" strike="sngStrike" baseline="30000" dirty="0">
                          <a:solidFill>
                            <a:schemeClr val="accent1"/>
                          </a:solidFill>
                          <a:effectLst/>
                        </a:rPr>
                        <a:t>nd</a:t>
                      </a:r>
                      <a:r>
                        <a:rPr lang="en-GB" sz="1400" strike="sngStrike" dirty="0">
                          <a:solidFill>
                            <a:schemeClr val="accent1"/>
                          </a:solidFill>
                          <a:effectLst/>
                        </a:rPr>
                        <a:t> IR</a:t>
                      </a:r>
                      <a:endParaRPr lang="nl-NL" sz="1400" strike="sngStrike" dirty="0">
                        <a:solidFill>
                          <a:schemeClr val="accent1"/>
                        </a:solidFill>
                        <a:effectLst/>
                        <a:latin typeface="Calibri"/>
                        <a:ea typeface="Times New Roman"/>
                        <a:cs typeface="Times New Roman"/>
                      </a:endParaRPr>
                    </a:p>
                  </a:txBody>
                  <a:tcPr marL="68580" marR="68580" marT="0" marB="0"/>
                </a:tc>
                <a:tc gridSpan="2">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GB" sz="1400" dirty="0">
                          <a:solidFill>
                            <a:schemeClr val="tx1"/>
                          </a:solidFill>
                          <a:effectLst/>
                        </a:rPr>
                        <a:t> </a:t>
                      </a:r>
                      <a:r>
                        <a:rPr lang="en-GB" sz="1400" b="1" dirty="0" smtClean="0">
                          <a:solidFill>
                            <a:schemeClr val="tx1"/>
                          </a:solidFill>
                          <a:effectLst/>
                        </a:rPr>
                        <a:t>2</a:t>
                      </a:r>
                      <a:r>
                        <a:rPr lang="en-GB" sz="1400" b="1" baseline="30000" dirty="0" smtClean="0">
                          <a:solidFill>
                            <a:schemeClr val="tx1"/>
                          </a:solidFill>
                          <a:effectLst/>
                        </a:rPr>
                        <a:t>nd</a:t>
                      </a:r>
                      <a:r>
                        <a:rPr lang="en-GB" sz="1400" b="1" dirty="0" smtClean="0">
                          <a:solidFill>
                            <a:schemeClr val="tx1"/>
                          </a:solidFill>
                          <a:effectLst/>
                        </a:rPr>
                        <a:t> IR</a:t>
                      </a:r>
                      <a:endParaRPr lang="nl-NL" sz="1400" b="1" dirty="0" smtClean="0">
                        <a:solidFill>
                          <a:schemeClr val="tx1"/>
                        </a:solidFill>
                        <a:effectLst/>
                        <a:latin typeface="+mn-lt"/>
                        <a:ea typeface="Times New Roman"/>
                        <a:cs typeface="Times New Roman"/>
                      </a:endParaRPr>
                    </a:p>
                    <a:p>
                      <a:pPr algn="ctr">
                        <a:spcBef>
                          <a:spcPts val="300"/>
                        </a:spcBef>
                        <a:spcAft>
                          <a:spcPts val="0"/>
                        </a:spcAft>
                      </a:pPr>
                      <a:endParaRPr lang="nl-NL" sz="1400" dirty="0">
                        <a:solidFill>
                          <a:schemeClr val="tx1"/>
                        </a:solidFill>
                        <a:effectLst/>
                        <a:latin typeface="Calibri"/>
                        <a:ea typeface="Times New Roman"/>
                        <a:cs typeface="Times New Roman"/>
                      </a:endParaRPr>
                    </a:p>
                    <a:p>
                      <a:pPr algn="ctr">
                        <a:spcBef>
                          <a:spcPts val="300"/>
                        </a:spcBef>
                        <a:spcAft>
                          <a:spcPts val="0"/>
                        </a:spcAft>
                      </a:pPr>
                      <a:r>
                        <a:rPr lang="en-GB" sz="1400" dirty="0">
                          <a:solidFill>
                            <a:schemeClr val="tx1"/>
                          </a:solidFill>
                          <a:effectLst/>
                        </a:rPr>
                        <a:t> </a:t>
                      </a:r>
                      <a:endParaRPr lang="nl-NL" sz="1400" dirty="0">
                        <a:solidFill>
                          <a:schemeClr val="tx1"/>
                        </a:solidFill>
                        <a:effectLst/>
                        <a:latin typeface="Calibri"/>
                        <a:ea typeface="Times New Roman"/>
                        <a:cs typeface="Times New Roman"/>
                      </a:endParaRPr>
                    </a:p>
                  </a:txBody>
                  <a:tcPr marL="68580" marR="68580" marT="0" marB="0"/>
                </a:tc>
                <a:tc hMerge="1">
                  <a:txBody>
                    <a:bodyPr/>
                    <a:lstStyle/>
                    <a:p>
                      <a:pPr>
                        <a:spcBef>
                          <a:spcPts val="300"/>
                        </a:spcBef>
                        <a:spcAft>
                          <a:spcPts val="0"/>
                        </a:spcAft>
                      </a:pPr>
                      <a:endParaRPr lang="nl-NL" sz="1400" dirty="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 </a:t>
                      </a:r>
                      <a:endParaRPr lang="nl-NL" sz="1400" dirty="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 </a:t>
                      </a:r>
                      <a:endParaRPr lang="nl-NL" sz="140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FR</a:t>
                      </a:r>
                      <a:endParaRPr lang="nl-NL" sz="1400" dirty="0">
                        <a:solidFill>
                          <a:schemeClr val="tx1"/>
                        </a:solidFill>
                        <a:effectLst/>
                        <a:latin typeface="Calibri"/>
                        <a:ea typeface="Times New Roman"/>
                        <a:cs typeface="Times New Roman"/>
                      </a:endParaRPr>
                    </a:p>
                  </a:txBody>
                  <a:tcPr marL="68580" marR="68580" marT="0" marB="0"/>
                </a:tc>
              </a:tr>
              <a:tr h="967244">
                <a:tc>
                  <a:txBody>
                    <a:bodyPr/>
                    <a:lstStyle/>
                    <a:p>
                      <a:pPr>
                        <a:spcBef>
                          <a:spcPts val="300"/>
                        </a:spcBef>
                        <a:spcAft>
                          <a:spcPts val="0"/>
                        </a:spcAft>
                      </a:pPr>
                      <a:r>
                        <a:rPr lang="en-GB" sz="1400" dirty="0">
                          <a:effectLst/>
                        </a:rPr>
                        <a:t>Other activities</a:t>
                      </a:r>
                      <a:endParaRPr lang="nl-NL" sz="1400" dirty="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kick-off website</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1</a:t>
                      </a:r>
                      <a:r>
                        <a:rPr lang="en-GB" sz="1400" baseline="30000" dirty="0">
                          <a:effectLst/>
                        </a:rPr>
                        <a:t>st</a:t>
                      </a:r>
                      <a:r>
                        <a:rPr lang="en-GB" sz="1400" dirty="0">
                          <a:effectLst/>
                        </a:rPr>
                        <a:t> SH meeting</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effectLst/>
                        </a:rPr>
                        <a:t> </a:t>
                      </a:r>
                      <a:endParaRPr lang="nl-NL" sz="1400">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strike="sngStrike" dirty="0">
                          <a:solidFill>
                            <a:schemeClr val="accent1"/>
                          </a:solidFill>
                          <a:effectLst/>
                        </a:rPr>
                        <a:t>2</a:t>
                      </a:r>
                      <a:r>
                        <a:rPr lang="en-GB" sz="1400" strike="sngStrike" baseline="30000" dirty="0">
                          <a:solidFill>
                            <a:schemeClr val="accent1"/>
                          </a:solidFill>
                          <a:effectLst/>
                        </a:rPr>
                        <a:t>nd</a:t>
                      </a:r>
                      <a:r>
                        <a:rPr lang="en-GB" sz="1400" strike="sngStrike" dirty="0">
                          <a:solidFill>
                            <a:schemeClr val="accent1"/>
                          </a:solidFill>
                          <a:effectLst/>
                        </a:rPr>
                        <a:t> SH meeting</a:t>
                      </a:r>
                      <a:endParaRPr lang="nl-NL" sz="1400" strike="sngStrike" dirty="0">
                        <a:solidFill>
                          <a:schemeClr val="accent1"/>
                        </a:solidFill>
                        <a:effectLst/>
                        <a:latin typeface="Calibri"/>
                        <a:ea typeface="Times New Roman"/>
                        <a:cs typeface="Times New Roman"/>
                      </a:endParaRPr>
                    </a:p>
                  </a:txBody>
                  <a:tcPr marL="68580" marR="68580" marT="0" marB="0"/>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a:solidFill>
                            <a:schemeClr val="tx1"/>
                          </a:solidFill>
                          <a:effectLst/>
                        </a:rPr>
                        <a:t> </a:t>
                      </a:r>
                      <a:r>
                        <a:rPr lang="en-GB" sz="1400" b="1" dirty="0" smtClean="0">
                          <a:effectLst/>
                        </a:rPr>
                        <a:t>2</a:t>
                      </a:r>
                      <a:r>
                        <a:rPr lang="en-GB" sz="1400" b="1" baseline="30000" dirty="0" smtClean="0">
                          <a:effectLst/>
                        </a:rPr>
                        <a:t>nd</a:t>
                      </a:r>
                      <a:r>
                        <a:rPr lang="en-GB" sz="1400" b="1" dirty="0" smtClean="0">
                          <a:effectLst/>
                        </a:rPr>
                        <a:t> SH meeting</a:t>
                      </a:r>
                      <a:endParaRPr lang="nl-NL" sz="1400" b="1" dirty="0" smtClean="0">
                        <a:effectLst/>
                        <a:latin typeface="+mn-lt"/>
                        <a:ea typeface="Times New Roman"/>
                        <a:cs typeface="Times New Roman"/>
                      </a:endParaRPr>
                    </a:p>
                    <a:p>
                      <a:pPr>
                        <a:spcBef>
                          <a:spcPts val="300"/>
                        </a:spcBef>
                        <a:spcAft>
                          <a:spcPts val="0"/>
                        </a:spcAft>
                      </a:pPr>
                      <a:endParaRPr lang="nl-NL" sz="1400" dirty="0">
                        <a:solidFill>
                          <a:schemeClr val="tx1"/>
                        </a:solidFill>
                        <a:effectLst/>
                        <a:latin typeface="Calibri"/>
                        <a:ea typeface="Times New Roman"/>
                        <a:cs typeface="Times New Roman"/>
                      </a:endParaRPr>
                    </a:p>
                  </a:txBody>
                  <a:tcPr marL="68580" marR="68580" marT="0" marB="0"/>
                </a:tc>
                <a:tc>
                  <a:txBody>
                    <a:bodyPr/>
                    <a:lstStyle/>
                    <a:p>
                      <a:pPr>
                        <a:spcBef>
                          <a:spcPts val="300"/>
                        </a:spcBef>
                        <a:spcAft>
                          <a:spcPts val="0"/>
                        </a:spcAft>
                      </a:pPr>
                      <a:r>
                        <a:rPr lang="en-GB" sz="1400" dirty="0">
                          <a:solidFill>
                            <a:schemeClr val="tx1"/>
                          </a:solidFill>
                          <a:effectLst/>
                        </a:rPr>
                        <a:t> </a:t>
                      </a:r>
                      <a:endParaRPr lang="nl-NL" sz="1400">
                        <a:solidFill>
                          <a:schemeClr val="tx1"/>
                        </a:solidFill>
                        <a:effectLst/>
                        <a:latin typeface="Calibri"/>
                        <a:ea typeface="Times New Roman"/>
                        <a:cs typeface="Times New Roman"/>
                      </a:endParaRPr>
                    </a:p>
                  </a:txBody>
                  <a:tcPr marL="68580" marR="68580" marT="0" marB="0"/>
                </a:tc>
                <a:tc gridSpan="2">
                  <a:txBody>
                    <a:bodyPr/>
                    <a:lstStyle/>
                    <a:p>
                      <a:pPr algn="ctr">
                        <a:spcBef>
                          <a:spcPts val="300"/>
                        </a:spcBef>
                        <a:spcAft>
                          <a:spcPts val="0"/>
                        </a:spcAft>
                      </a:pPr>
                      <a:r>
                        <a:rPr lang="en-GB" sz="1400" b="1" dirty="0">
                          <a:solidFill>
                            <a:schemeClr val="tx1"/>
                          </a:solidFill>
                          <a:effectLst/>
                        </a:rPr>
                        <a:t>CF meeting?</a:t>
                      </a:r>
                      <a:endParaRPr lang="nl-NL" sz="1400" b="1" dirty="0">
                        <a:solidFill>
                          <a:schemeClr val="tx1"/>
                        </a:solidFill>
                        <a:effectLst/>
                        <a:latin typeface="Calibri"/>
                        <a:ea typeface="Times New Roman"/>
                        <a:cs typeface="Times New Roman"/>
                      </a:endParaRPr>
                    </a:p>
                  </a:txBody>
                  <a:tcPr marL="68580" marR="68580" marT="0" marB="0"/>
                </a:tc>
                <a:tc hMerge="1">
                  <a:txBody>
                    <a:bodyPr/>
                    <a:lstStyle/>
                    <a:p>
                      <a:pPr>
                        <a:spcBef>
                          <a:spcPts val="300"/>
                        </a:spcBef>
                        <a:spcAft>
                          <a:spcPts val="0"/>
                        </a:spcAft>
                      </a:pPr>
                      <a:endParaRPr lang="nl-NL" sz="1400" dirty="0">
                        <a:solidFill>
                          <a:schemeClr val="tx1"/>
                        </a:solidFill>
                        <a:effectLst/>
                        <a:latin typeface="Calibri"/>
                        <a:ea typeface="Times New Roman"/>
                        <a:cs typeface="Times New Roman"/>
                      </a:endParaRPr>
                    </a:p>
                  </a:txBody>
                  <a:tcPr marL="68580" marR="68580" marT="0" marB="0"/>
                </a:tc>
                <a:tc gridSpan="2">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solidFill>
                            <a:schemeClr val="tx1"/>
                          </a:solidFill>
                          <a:effectLst/>
                        </a:rPr>
                        <a:t>technical assistance</a:t>
                      </a:r>
                      <a:endParaRPr lang="nl-NL" sz="1400" dirty="0" smtClean="0">
                        <a:solidFill>
                          <a:schemeClr val="tx1"/>
                        </a:solidFill>
                        <a:effectLst/>
                        <a:latin typeface="+mn-lt"/>
                        <a:ea typeface="Times New Roman"/>
                        <a:cs typeface="Times New Roman"/>
                      </a:endParaRPr>
                    </a:p>
                    <a:p>
                      <a:pPr>
                        <a:spcBef>
                          <a:spcPts val="300"/>
                        </a:spcBef>
                        <a:spcAft>
                          <a:spcPts val="0"/>
                        </a:spcAft>
                      </a:pPr>
                      <a:endParaRPr lang="nl-NL" sz="1400" dirty="0">
                        <a:solidFill>
                          <a:schemeClr val="tx1"/>
                        </a:solidFill>
                        <a:effectLst/>
                        <a:latin typeface="Calibri"/>
                        <a:ea typeface="Times New Roman"/>
                        <a:cs typeface="Times New Roman"/>
                      </a:endParaRPr>
                    </a:p>
                  </a:txBody>
                  <a:tcPr marL="68580" marR="68580" marT="0" marB="0"/>
                </a:tc>
                <a:tc hMerge="1">
                  <a:txBody>
                    <a:bodyPr/>
                    <a:lstStyle/>
                    <a:p>
                      <a:pPr>
                        <a:spcBef>
                          <a:spcPts val="300"/>
                        </a:spcBef>
                        <a:spcAft>
                          <a:spcPts val="0"/>
                        </a:spcAft>
                      </a:pPr>
                      <a:endParaRPr lang="nl-NL" sz="1400" dirty="0">
                        <a:solidFill>
                          <a:schemeClr val="tx1"/>
                        </a:solidFill>
                        <a:effectLst/>
                        <a:latin typeface="Calibri"/>
                        <a:ea typeface="Times New Roman"/>
                        <a:cs typeface="Times New Roman"/>
                      </a:endParaRPr>
                    </a:p>
                  </a:txBody>
                  <a:tcPr marL="68580" marR="68580" marT="0" marB="0"/>
                </a:tc>
              </a:tr>
            </a:tbl>
          </a:graphicData>
        </a:graphic>
      </p:graphicFrame>
      <p:sp>
        <p:nvSpPr>
          <p:cNvPr id="8" name="Content Placeholder 2"/>
          <p:cNvSpPr txBox="1">
            <a:spLocks/>
          </p:cNvSpPr>
          <p:nvPr/>
        </p:nvSpPr>
        <p:spPr>
          <a:xfrm>
            <a:off x="361950" y="5281017"/>
            <a:ext cx="8229600" cy="115788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nl-NL" sz="1600" dirty="0" smtClean="0"/>
              <a:t>IR = Interim report (1+2): 1st report sent 1 Aug. 2014, </a:t>
            </a:r>
            <a:r>
              <a:rPr lang="nl-NL" sz="1600" dirty="0" err="1" smtClean="0"/>
              <a:t>available</a:t>
            </a:r>
            <a:r>
              <a:rPr lang="nl-NL" sz="1600" dirty="0" smtClean="0"/>
              <a:t> on </a:t>
            </a:r>
            <a:r>
              <a:rPr lang="nl-NL" sz="1600" dirty="0" smtClean="0">
                <a:hlinkClick r:id="rId2"/>
              </a:rPr>
              <a:t>www.fanreview.eu</a:t>
            </a:r>
            <a:r>
              <a:rPr lang="nl-NL" sz="1600" dirty="0" smtClean="0"/>
              <a:t> </a:t>
            </a:r>
            <a:r>
              <a:rPr lang="nl-NL" sz="1600" dirty="0" err="1" smtClean="0"/>
              <a:t>from</a:t>
            </a:r>
            <a:r>
              <a:rPr lang="nl-NL" sz="1600" dirty="0" smtClean="0"/>
              <a:t> 4 Sept. 2014</a:t>
            </a:r>
          </a:p>
          <a:p>
            <a:pPr marL="0" indent="0">
              <a:buNone/>
            </a:pPr>
            <a:r>
              <a:rPr lang="nl-NL" sz="1600" dirty="0" err="1" smtClean="0"/>
              <a:t>Discussion</a:t>
            </a:r>
            <a:r>
              <a:rPr lang="nl-NL" sz="1600" dirty="0" smtClean="0"/>
              <a:t> </a:t>
            </a:r>
            <a:r>
              <a:rPr lang="nl-NL" sz="1600" dirty="0" err="1"/>
              <a:t>d</a:t>
            </a:r>
            <a:r>
              <a:rPr lang="nl-NL" sz="1600" dirty="0" err="1" smtClean="0"/>
              <a:t>ocs</a:t>
            </a:r>
            <a:r>
              <a:rPr lang="nl-NL" sz="1600" dirty="0" smtClean="0"/>
              <a:t> = </a:t>
            </a:r>
            <a:r>
              <a:rPr lang="nl-NL" sz="1600" dirty="0" err="1" smtClean="0"/>
              <a:t>Published</a:t>
            </a:r>
            <a:r>
              <a:rPr lang="nl-NL" sz="1600" dirty="0" smtClean="0"/>
              <a:t> 21 Nov. 2014 on website</a:t>
            </a:r>
          </a:p>
          <a:p>
            <a:pPr marL="0" indent="0">
              <a:buNone/>
            </a:pPr>
            <a:r>
              <a:rPr lang="nl-NL" sz="1600" dirty="0" smtClean="0"/>
              <a:t>FR = Final Report</a:t>
            </a:r>
          </a:p>
          <a:p>
            <a:pPr marL="0" indent="0">
              <a:buNone/>
            </a:pPr>
            <a:r>
              <a:rPr lang="nl-NL" sz="1600" dirty="0" smtClean="0"/>
              <a:t>SH = Stakeholder meeting s(1+2)  1 </a:t>
            </a:r>
            <a:r>
              <a:rPr lang="nl-NL" sz="1600" dirty="0" err="1" smtClean="0"/>
              <a:t>Oct</a:t>
            </a:r>
            <a:r>
              <a:rPr lang="nl-NL" sz="1600" dirty="0" smtClean="0"/>
              <a:t>. 2014, 22 Jan. 2015</a:t>
            </a:r>
          </a:p>
          <a:p>
            <a:pPr marL="0" indent="0">
              <a:buNone/>
            </a:pPr>
            <a:r>
              <a:rPr lang="nl-NL" sz="1600" dirty="0" smtClean="0"/>
              <a:t>CF = Consultation Forum meeting (indicative)</a:t>
            </a:r>
          </a:p>
          <a:p>
            <a:pPr lvl="1"/>
            <a:endParaRPr lang="nl-NL" dirty="0" smtClean="0"/>
          </a:p>
          <a:p>
            <a:endParaRPr lang="nl-NL" dirty="0"/>
          </a:p>
        </p:txBody>
      </p:sp>
      <p:sp>
        <p:nvSpPr>
          <p:cNvPr id="9"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11"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a:t>
            </a:fld>
            <a:endParaRPr lang="nl-NL" dirty="0"/>
          </a:p>
        </p:txBody>
      </p:sp>
      <p:sp>
        <p:nvSpPr>
          <p:cNvPr id="12"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2543683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8229600" cy="1143000"/>
          </a:xfrm>
        </p:spPr>
        <p:txBody>
          <a:bodyPr/>
          <a:lstStyle/>
          <a:p>
            <a:r>
              <a:rPr lang="nl-NL" dirty="0" smtClean="0"/>
              <a:t>Annex I.1, (12-14)</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433287188"/>
              </p:ext>
            </p:extLst>
          </p:nvPr>
        </p:nvGraphicFramePr>
        <p:xfrm>
          <a:off x="395536" y="1052736"/>
          <a:ext cx="8424936" cy="5575300"/>
        </p:xfrm>
        <a:graphic>
          <a:graphicData uri="http://schemas.openxmlformats.org/drawingml/2006/table">
            <a:tbl>
              <a:tblPr firstRow="1" firstCol="1" bandRow="1">
                <a:tableStyleId>{5C22544A-7EE6-4342-B048-85BDC9FD1C3A}</a:tableStyleId>
              </a:tblPr>
              <a:tblGrid>
                <a:gridCol w="3683855"/>
                <a:gridCol w="4741081"/>
              </a:tblGrid>
              <a:tr h="492491">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b="0" dirty="0">
                          <a:solidFill>
                            <a:schemeClr val="tx1"/>
                          </a:solidFill>
                          <a:effectLst/>
                        </a:rPr>
                        <a:t>(12) </a:t>
                      </a:r>
                      <a:r>
                        <a:rPr lang="en-GB" sz="1600" b="1" dirty="0">
                          <a:solidFill>
                            <a:schemeClr val="tx1"/>
                          </a:solidFill>
                          <a:effectLst/>
                        </a:rPr>
                        <a:t>'Fan flow rate' qv</a:t>
                      </a:r>
                      <a:r>
                        <a:rPr lang="en-GB" sz="1600" b="0" dirty="0">
                          <a:solidFill>
                            <a:schemeClr val="tx1"/>
                          </a:solidFill>
                          <a:effectLst/>
                        </a:rPr>
                        <a:t>, in </a:t>
                      </a:r>
                      <a:r>
                        <a:rPr lang="en-GB" sz="1600" b="0" dirty="0" smtClean="0">
                          <a:solidFill>
                            <a:schemeClr val="tx1"/>
                          </a:solidFill>
                          <a:effectLst/>
                        </a:rPr>
                        <a:t>m³/s</a:t>
                      </a:r>
                      <a:r>
                        <a:rPr lang="en-GB" sz="1600" b="0" dirty="0">
                          <a:solidFill>
                            <a:schemeClr val="tx1"/>
                          </a:solidFill>
                          <a:effectLst/>
                        </a:rPr>
                        <a:t>, is the gas volume displaced per unit of time by the fan and is typically derived from assessment of the fan dynamic pressure difference, air velocity </a:t>
                      </a:r>
                      <a:r>
                        <a:rPr lang="en-GB" sz="1600" b="1" dirty="0">
                          <a:solidFill>
                            <a:schemeClr val="tx1"/>
                          </a:solidFill>
                          <a:effectLst/>
                        </a:rPr>
                        <a:t>or</a:t>
                      </a:r>
                      <a:r>
                        <a:rPr lang="en-GB" sz="1600" b="0" dirty="0">
                          <a:solidFill>
                            <a:schemeClr val="tx1"/>
                          </a:solidFill>
                          <a:effectLst/>
                        </a:rPr>
                        <a:t> measured thrust, calculated using  the gravitational gas density </a:t>
                      </a:r>
                      <a:r>
                        <a:rPr lang="en-GB" sz="1600" b="1" dirty="0">
                          <a:solidFill>
                            <a:schemeClr val="tx1"/>
                          </a:solidFill>
                          <a:effectLst/>
                        </a:rPr>
                        <a:t>ρ </a:t>
                      </a:r>
                      <a:r>
                        <a:rPr lang="en-GB" sz="1600" b="0" dirty="0">
                          <a:solidFill>
                            <a:schemeClr val="tx1"/>
                          </a:solidFill>
                          <a:effectLst/>
                        </a:rPr>
                        <a:t>at default </a:t>
                      </a:r>
                      <a:r>
                        <a:rPr lang="en-GB" sz="1600" b="1" dirty="0">
                          <a:solidFill>
                            <a:schemeClr val="tx1"/>
                          </a:solidFill>
                          <a:effectLst/>
                        </a:rPr>
                        <a:t>1.2 kg/m³ </a:t>
                      </a:r>
                      <a:r>
                        <a:rPr lang="en-GB" sz="1600" b="0" dirty="0">
                          <a:solidFill>
                            <a:schemeClr val="tx1"/>
                          </a:solidFill>
                          <a:effectLst/>
                        </a:rPr>
                        <a:t>and the fan outlet surface area; </a:t>
                      </a:r>
                      <a:endParaRPr lang="en-GB" sz="1600" b="0" dirty="0">
                        <a:solidFill>
                          <a:schemeClr val="tx1"/>
                        </a:solidFill>
                        <a:effectLst/>
                        <a:latin typeface="Calibri"/>
                        <a:ea typeface="Calibri"/>
                        <a:cs typeface="Times New Roman"/>
                      </a:endParaRPr>
                    </a:p>
                  </a:txBody>
                  <a:tcPr marL="57505" marR="57505" marT="0" marB="0">
                    <a:solidFill>
                      <a:schemeClr val="bg1">
                        <a:lumMod val="95000"/>
                      </a:schemeClr>
                    </a:solidFill>
                  </a:tcPr>
                </a:tc>
              </a:tr>
              <a:tr h="645334">
                <a:tc>
                  <a:txBody>
                    <a:bodyPr/>
                    <a:lstStyle/>
                    <a:p>
                      <a:pPr>
                        <a:lnSpc>
                          <a:spcPct val="115000"/>
                        </a:lnSpc>
                        <a:spcAft>
                          <a:spcPts val="0"/>
                        </a:spcAft>
                      </a:pPr>
                      <a:r>
                        <a:rPr lang="en-GB" sz="1600" dirty="0">
                          <a:effectLst/>
                        </a:rPr>
                        <a:t>(8) ‘Fan static pressure’ (</a:t>
                      </a:r>
                      <a:r>
                        <a:rPr lang="en-GB" sz="1600" dirty="0" err="1">
                          <a:effectLst/>
                        </a:rPr>
                        <a:t>psf</a:t>
                      </a:r>
                      <a:r>
                        <a:rPr lang="en-GB" sz="1600" dirty="0">
                          <a:effectLst/>
                        </a:rPr>
                        <a:t>) means the fan total pressure (pf) minus the fan dynamic pressure corrected by the Mach factor.</a:t>
                      </a:r>
                      <a:endParaRPr lang="en-GB" sz="1600" dirty="0">
                        <a:effectLst/>
                        <a:latin typeface="Calibri"/>
                        <a:ea typeface="Calibri"/>
                        <a:cs typeface="Times New Roman"/>
                      </a:endParaRPr>
                    </a:p>
                  </a:txBody>
                  <a:tcPr marL="57505" marR="57505" marT="0" marB="0"/>
                </a:tc>
                <a:tc>
                  <a:txBody>
                    <a:bodyPr/>
                    <a:lstStyle/>
                    <a:p>
                      <a:pPr>
                        <a:lnSpc>
                          <a:spcPct val="115000"/>
                        </a:lnSpc>
                        <a:spcAft>
                          <a:spcPts val="0"/>
                        </a:spcAft>
                      </a:pPr>
                      <a:r>
                        <a:rPr lang="en-GB" sz="1600" dirty="0">
                          <a:effectLst/>
                        </a:rPr>
                        <a:t>(13) </a:t>
                      </a:r>
                      <a:r>
                        <a:rPr lang="en-GB" sz="1600" b="1" dirty="0">
                          <a:effectLst/>
                        </a:rPr>
                        <a:t>'Fan static pressure' (</a:t>
                      </a:r>
                      <a:r>
                        <a:rPr lang="en-GB" sz="1600" b="1" dirty="0" err="1">
                          <a:effectLst/>
                        </a:rPr>
                        <a:t>pfs</a:t>
                      </a:r>
                      <a:r>
                        <a:rPr lang="en-GB" sz="1600" b="1" dirty="0">
                          <a:effectLst/>
                        </a:rPr>
                        <a:t>), </a:t>
                      </a:r>
                      <a:r>
                        <a:rPr lang="en-GB" sz="1600" dirty="0">
                          <a:effectLst/>
                        </a:rPr>
                        <a:t>in Pa, is the omnidirectional force per unit surface area </a:t>
                      </a:r>
                      <a:r>
                        <a:rPr lang="en-GB" sz="1600" dirty="0" smtClean="0">
                          <a:effectLst/>
                        </a:rPr>
                        <a:t>exerted </a:t>
                      </a:r>
                      <a:r>
                        <a:rPr lang="en-GB" sz="1600" dirty="0">
                          <a:effectLst/>
                        </a:rPr>
                        <a:t>at the fan outlet and is typically assessed by measuring the stagnation pressure in a </a:t>
                      </a:r>
                      <a:r>
                        <a:rPr lang="en-GB" sz="1600" dirty="0" smtClean="0">
                          <a:effectLst/>
                        </a:rPr>
                        <a:t>(cylindrical) </a:t>
                      </a:r>
                      <a:r>
                        <a:rPr lang="en-GB" sz="1600" dirty="0">
                          <a:effectLst/>
                        </a:rPr>
                        <a:t>hole of appropriate geometry and dimensions, in duct wall or appropriate measurement instrument perpendicular to the direction of the gas flow.</a:t>
                      </a:r>
                      <a:endParaRPr lang="en-GB" sz="1600" dirty="0">
                        <a:effectLst/>
                        <a:latin typeface="Calibri"/>
                        <a:ea typeface="Calibri"/>
                        <a:cs typeface="Times New Roman"/>
                      </a:endParaRPr>
                    </a:p>
                  </a:txBody>
                  <a:tcPr marL="57505" marR="57505" marT="0" marB="0" anchor="b"/>
                </a:tc>
              </a:tr>
              <a:tr h="645334">
                <a:tc>
                  <a:txBody>
                    <a:bodyPr/>
                    <a:lstStyle/>
                    <a:p>
                      <a:pPr algn="just">
                        <a:lnSpc>
                          <a:spcPct val="115000"/>
                        </a:lnSpc>
                        <a:spcAft>
                          <a:spcPts val="0"/>
                        </a:spcAft>
                      </a:pPr>
                      <a:r>
                        <a:rPr lang="en-GB" sz="1600" dirty="0">
                          <a:effectLst/>
                        </a:rPr>
                        <a:t>(10) ‘Dynamic pressure’ means the pressure calculated from the mass flow rate, the average gas density at the outlet and the fan outlet area.</a:t>
                      </a:r>
                      <a:endParaRPr lang="en-GB" sz="1600" dirty="0">
                        <a:effectLst/>
                        <a:latin typeface="Calibri"/>
                        <a:ea typeface="Calibri"/>
                        <a:cs typeface="Times New Roman"/>
                      </a:endParaRPr>
                    </a:p>
                  </a:txBody>
                  <a:tcPr marL="57505" marR="57505" marT="0" marB="0"/>
                </a:tc>
                <a:tc>
                  <a:txBody>
                    <a:bodyPr/>
                    <a:lstStyle/>
                    <a:p>
                      <a:pPr>
                        <a:lnSpc>
                          <a:spcPct val="115000"/>
                        </a:lnSpc>
                        <a:spcAft>
                          <a:spcPts val="0"/>
                        </a:spcAft>
                      </a:pPr>
                      <a:r>
                        <a:rPr lang="en-GB" sz="1600" dirty="0">
                          <a:effectLst/>
                        </a:rPr>
                        <a:t>(14) </a:t>
                      </a:r>
                      <a:r>
                        <a:rPr lang="en-GB" sz="1600" b="1" dirty="0">
                          <a:effectLst/>
                        </a:rPr>
                        <a:t>'Fan dynamic pressure' (</a:t>
                      </a:r>
                      <a:r>
                        <a:rPr lang="en-GB" sz="1600" b="1" dirty="0" err="1">
                          <a:effectLst/>
                        </a:rPr>
                        <a:t>pfd</a:t>
                      </a:r>
                      <a:r>
                        <a:rPr lang="en-GB" sz="1600" b="1" dirty="0">
                          <a:effectLst/>
                        </a:rPr>
                        <a:t>)</a:t>
                      </a:r>
                      <a:r>
                        <a:rPr lang="en-GB" sz="1600" dirty="0">
                          <a:effectLst/>
                        </a:rPr>
                        <a:t>, in Pa, is the pressure derived from the kinetic energy of the fan, also known as 'velocity pressure', and is typically assessed from the difference between total and static pressure or</a:t>
                      </a:r>
                      <a:r>
                        <a:rPr lang="en-GB" sz="1600" u="sng" dirty="0">
                          <a:effectLst/>
                        </a:rPr>
                        <a:t>, </a:t>
                      </a:r>
                      <a:r>
                        <a:rPr lang="en-GB" sz="1600" u="sng" dirty="0">
                          <a:solidFill>
                            <a:srgbClr val="FF0000"/>
                          </a:solidFill>
                          <a:effectLst/>
                        </a:rPr>
                        <a:t>for jet fans</a:t>
                      </a:r>
                      <a:r>
                        <a:rPr lang="en-GB" sz="1600" dirty="0">
                          <a:solidFill>
                            <a:srgbClr val="FF0000"/>
                          </a:solidFill>
                          <a:effectLst/>
                        </a:rPr>
                        <a:t>, by measuring the reactive thrust force Tm, in N, </a:t>
                      </a:r>
                      <a:r>
                        <a:rPr lang="en-GB" sz="1600" dirty="0" err="1">
                          <a:solidFill>
                            <a:srgbClr val="FF0000"/>
                          </a:solidFill>
                          <a:effectLst/>
                        </a:rPr>
                        <a:t>excerted</a:t>
                      </a:r>
                      <a:r>
                        <a:rPr lang="en-GB" sz="1600" dirty="0">
                          <a:solidFill>
                            <a:srgbClr val="FF0000"/>
                          </a:solidFill>
                          <a:effectLst/>
                        </a:rPr>
                        <a:t> on the fan by the gas flow and dividing by the fan outlet surface area A2, in m².</a:t>
                      </a:r>
                      <a:endParaRPr lang="en-GB" sz="1600" dirty="0">
                        <a:solidFill>
                          <a:srgbClr val="FF0000"/>
                        </a:solidFill>
                        <a:effectLst/>
                        <a:latin typeface="Calibri"/>
                        <a:ea typeface="Calibri"/>
                        <a:cs typeface="Times New Roman"/>
                      </a:endParaRPr>
                    </a:p>
                  </a:txBody>
                  <a:tcPr marL="57505" marR="57505" marT="0" marB="0" anchor="b"/>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50</a:t>
            </a:fld>
            <a:endParaRPr lang="nl-NL" dirty="0"/>
          </a:p>
        </p:txBody>
      </p:sp>
    </p:spTree>
    <p:extLst>
      <p:ext uri="{BB962C8B-B14F-4D97-AF65-F5344CB8AC3E}">
        <p14:creationId xmlns:p14="http://schemas.microsoft.com/office/powerpoint/2010/main" val="38032883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1800" dirty="0" smtClean="0"/>
              <a:t>The </a:t>
            </a:r>
            <a:r>
              <a:rPr lang="nl-NL" sz="1800" dirty="0" err="1" smtClean="0"/>
              <a:t>definitions</a:t>
            </a:r>
            <a:r>
              <a:rPr lang="nl-NL" sz="1800" dirty="0" smtClean="0"/>
              <a:t> </a:t>
            </a:r>
            <a:r>
              <a:rPr lang="nl-NL" sz="1800" dirty="0" err="1" smtClean="0"/>
              <a:t>for</a:t>
            </a:r>
            <a:r>
              <a:rPr lang="nl-NL" sz="1800" dirty="0" smtClean="0"/>
              <a:t> </a:t>
            </a:r>
            <a:r>
              <a:rPr lang="nl-NL" sz="1800" i="1" dirty="0" smtClean="0"/>
              <a:t>flow </a:t>
            </a:r>
            <a:r>
              <a:rPr lang="nl-NL" sz="1800" i="1" dirty="0" err="1" smtClean="0"/>
              <a:t>rate</a:t>
            </a:r>
            <a:r>
              <a:rPr lang="nl-NL" sz="1800" i="1" dirty="0" smtClean="0"/>
              <a:t> (</a:t>
            </a:r>
            <a:r>
              <a:rPr lang="nl-NL" sz="1800" i="1" dirty="0" err="1" smtClean="0"/>
              <a:t>qv</a:t>
            </a:r>
            <a:r>
              <a:rPr lang="nl-NL" sz="1800" i="1" dirty="0" smtClean="0"/>
              <a:t>)</a:t>
            </a:r>
            <a:r>
              <a:rPr lang="nl-NL" sz="1800" dirty="0" smtClean="0"/>
              <a:t>, </a:t>
            </a:r>
            <a:r>
              <a:rPr lang="nl-NL" sz="1800" i="1" dirty="0" smtClean="0"/>
              <a:t>fan </a:t>
            </a:r>
            <a:r>
              <a:rPr lang="nl-NL" sz="1800" i="1" dirty="0" err="1" smtClean="0"/>
              <a:t>static</a:t>
            </a:r>
            <a:r>
              <a:rPr lang="nl-NL" sz="1800" i="1" dirty="0" smtClean="0"/>
              <a:t> </a:t>
            </a:r>
            <a:r>
              <a:rPr lang="nl-NL" sz="1800" i="1" dirty="0" err="1" smtClean="0"/>
              <a:t>pressure</a:t>
            </a:r>
            <a:r>
              <a:rPr lang="nl-NL" sz="1800" i="1" dirty="0" smtClean="0"/>
              <a:t> (</a:t>
            </a:r>
            <a:r>
              <a:rPr lang="nl-NL" sz="1800" i="1" dirty="0" err="1" smtClean="0"/>
              <a:t>pfs</a:t>
            </a:r>
            <a:r>
              <a:rPr lang="nl-NL" sz="1800" i="1" dirty="0" smtClean="0"/>
              <a:t>)</a:t>
            </a:r>
            <a:r>
              <a:rPr lang="nl-NL" sz="1800" dirty="0" smtClean="0"/>
              <a:t>, </a:t>
            </a:r>
            <a:r>
              <a:rPr lang="nl-NL" sz="1800" i="1" dirty="0" smtClean="0"/>
              <a:t>fan </a:t>
            </a:r>
            <a:r>
              <a:rPr lang="nl-NL" sz="1800" i="1" dirty="0" err="1" smtClean="0"/>
              <a:t>dynamic</a:t>
            </a:r>
            <a:r>
              <a:rPr lang="nl-NL" sz="1800" i="1" dirty="0" smtClean="0"/>
              <a:t> </a:t>
            </a:r>
            <a:r>
              <a:rPr lang="nl-NL" sz="1800" i="1" dirty="0" err="1" smtClean="0"/>
              <a:t>pressure</a:t>
            </a:r>
            <a:r>
              <a:rPr lang="nl-NL" sz="1800" i="1" dirty="0" smtClean="0"/>
              <a:t> (</a:t>
            </a:r>
            <a:r>
              <a:rPr lang="nl-NL" sz="1800" i="1" dirty="0" err="1" smtClean="0"/>
              <a:t>pfd</a:t>
            </a:r>
            <a:r>
              <a:rPr lang="nl-NL" sz="1800" i="1" dirty="0" smtClean="0"/>
              <a:t>)</a:t>
            </a:r>
            <a:r>
              <a:rPr lang="nl-NL" sz="1800" dirty="0" smtClean="0"/>
              <a:t> and </a:t>
            </a:r>
            <a:r>
              <a:rPr lang="nl-NL" sz="1800" i="1" dirty="0" smtClean="0"/>
              <a:t>fan </a:t>
            </a:r>
            <a:r>
              <a:rPr lang="nl-NL" sz="1800" i="1" dirty="0" err="1" smtClean="0"/>
              <a:t>total</a:t>
            </a:r>
            <a:r>
              <a:rPr lang="nl-NL" sz="1800" i="1" dirty="0" smtClean="0"/>
              <a:t> </a:t>
            </a:r>
            <a:r>
              <a:rPr lang="nl-NL" sz="1800" i="1" dirty="0" err="1" smtClean="0"/>
              <a:t>pressure</a:t>
            </a:r>
            <a:r>
              <a:rPr lang="nl-NL" sz="1800" i="1" dirty="0" smtClean="0"/>
              <a:t> (</a:t>
            </a:r>
            <a:r>
              <a:rPr lang="nl-NL" sz="1800" i="1" dirty="0" err="1" smtClean="0"/>
              <a:t>pf</a:t>
            </a:r>
            <a:r>
              <a:rPr lang="nl-NL" sz="1800" i="1" dirty="0" smtClean="0"/>
              <a:t>) </a:t>
            </a:r>
            <a:r>
              <a:rPr lang="nl-NL" sz="1800" dirty="0" smtClean="0"/>
              <a:t>are new, </a:t>
            </a:r>
            <a:r>
              <a:rPr lang="nl-NL" sz="1800" dirty="0" err="1" smtClean="0"/>
              <a:t>because</a:t>
            </a:r>
            <a:r>
              <a:rPr lang="nl-NL" sz="1800" dirty="0" smtClean="0"/>
              <a:t> the </a:t>
            </a:r>
            <a:r>
              <a:rPr lang="nl-NL" sz="1800" dirty="0" err="1" smtClean="0"/>
              <a:t>existing</a:t>
            </a:r>
            <a:r>
              <a:rPr lang="nl-NL" sz="1800" dirty="0" smtClean="0"/>
              <a:t> </a:t>
            </a:r>
            <a:r>
              <a:rPr lang="nl-NL" sz="1800" dirty="0" err="1" smtClean="0"/>
              <a:t>definitions</a:t>
            </a:r>
            <a:r>
              <a:rPr lang="nl-NL" sz="1800" dirty="0" smtClean="0"/>
              <a:t> are </a:t>
            </a:r>
            <a:r>
              <a:rPr lang="nl-NL" sz="1800" dirty="0" err="1" smtClean="0"/>
              <a:t>unclear</a:t>
            </a:r>
            <a:r>
              <a:rPr lang="nl-NL" sz="1800" dirty="0" smtClean="0"/>
              <a:t>; i.e. </a:t>
            </a:r>
            <a:r>
              <a:rPr lang="nl-NL" sz="1800" dirty="0" err="1" smtClean="0"/>
              <a:t>they</a:t>
            </a:r>
            <a:r>
              <a:rPr lang="nl-NL" sz="1800" dirty="0" smtClean="0"/>
              <a:t> </a:t>
            </a:r>
            <a:r>
              <a:rPr lang="nl-NL" sz="1800" dirty="0" err="1" smtClean="0"/>
              <a:t>assume</a:t>
            </a:r>
            <a:r>
              <a:rPr lang="nl-NL" sz="1800" dirty="0" smtClean="0"/>
              <a:t> </a:t>
            </a:r>
            <a:r>
              <a:rPr lang="nl-NL" sz="1800" dirty="0" err="1" smtClean="0"/>
              <a:t>specific</a:t>
            </a:r>
            <a:r>
              <a:rPr lang="nl-NL" sz="1800" dirty="0" smtClean="0"/>
              <a:t> </a:t>
            </a:r>
            <a:r>
              <a:rPr lang="nl-NL" sz="1800" dirty="0" err="1" smtClean="0"/>
              <a:t>knowledge</a:t>
            </a:r>
            <a:r>
              <a:rPr lang="nl-NL" sz="1800" dirty="0" smtClean="0"/>
              <a:t> of ISO 5801 and </a:t>
            </a:r>
            <a:r>
              <a:rPr lang="nl-NL" sz="1800" dirty="0" err="1" smtClean="0"/>
              <a:t>stagnation</a:t>
            </a:r>
            <a:r>
              <a:rPr lang="nl-NL" sz="1800" dirty="0" smtClean="0"/>
              <a:t> </a:t>
            </a:r>
            <a:r>
              <a:rPr lang="nl-NL" sz="1800" dirty="0" err="1" smtClean="0"/>
              <a:t>pressure</a:t>
            </a:r>
            <a:r>
              <a:rPr lang="nl-NL" sz="1800" dirty="0" smtClean="0"/>
              <a:t> e.g. a </a:t>
            </a:r>
            <a:r>
              <a:rPr lang="nl-NL" sz="1800" dirty="0" err="1" smtClean="0"/>
              <a:t>Pitot-static</a:t>
            </a:r>
            <a:r>
              <a:rPr lang="nl-NL" sz="1800" dirty="0" smtClean="0"/>
              <a:t> tube in </a:t>
            </a:r>
            <a:r>
              <a:rPr lang="nl-NL" sz="1800" dirty="0" err="1" smtClean="0"/>
              <a:t>testing</a:t>
            </a:r>
            <a:r>
              <a:rPr lang="nl-NL" sz="1800" dirty="0" smtClean="0"/>
              <a:t> (</a:t>
            </a:r>
            <a:r>
              <a:rPr lang="nl-NL" sz="1800" dirty="0" err="1" smtClean="0"/>
              <a:t>see</a:t>
            </a:r>
            <a:r>
              <a:rPr lang="nl-NL" sz="1800" dirty="0" smtClean="0"/>
              <a:t> </a:t>
            </a:r>
            <a:r>
              <a:rPr lang="nl-NL" sz="1800" dirty="0" err="1" smtClean="0"/>
              <a:t>figure</a:t>
            </a:r>
            <a:r>
              <a:rPr lang="nl-NL" sz="1800" dirty="0" smtClean="0"/>
              <a:t>) </a:t>
            </a:r>
          </a:p>
          <a:p>
            <a:pPr marL="0" indent="0">
              <a:spcBef>
                <a:spcPts val="1200"/>
              </a:spcBef>
              <a:buNone/>
            </a:pPr>
            <a:endParaRPr lang="nl-NL" sz="2400" dirty="0" smtClean="0"/>
          </a:p>
          <a:p>
            <a:pPr>
              <a:spcBef>
                <a:spcPts val="1200"/>
              </a:spcBef>
            </a:pPr>
            <a:endParaRPr lang="en-GB" sz="2400" dirty="0"/>
          </a:p>
        </p:txBody>
      </p:sp>
      <p:grpSp>
        <p:nvGrpSpPr>
          <p:cNvPr id="42" name="Group 41"/>
          <p:cNvGrpSpPr/>
          <p:nvPr/>
        </p:nvGrpSpPr>
        <p:grpSpPr>
          <a:xfrm>
            <a:off x="473615" y="3092382"/>
            <a:ext cx="8674147" cy="3268175"/>
            <a:chOff x="473615" y="3092382"/>
            <a:chExt cx="8674147" cy="3268175"/>
          </a:xfrm>
        </p:grpSpPr>
        <p:sp>
          <p:nvSpPr>
            <p:cNvPr id="19" name="Rectangle 18"/>
            <p:cNvSpPr/>
            <p:nvPr/>
          </p:nvSpPr>
          <p:spPr>
            <a:xfrm rot="5400000">
              <a:off x="5714999" y="5276852"/>
              <a:ext cx="219078" cy="48577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181225" y="3990976"/>
              <a:ext cx="3495675" cy="209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2181225" y="4305299"/>
              <a:ext cx="3495675" cy="2095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rot="5400000">
              <a:off x="4781549" y="4752978"/>
              <a:ext cx="1052514" cy="1666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rot="5400000">
              <a:off x="4993480" y="4669634"/>
              <a:ext cx="1190625" cy="1952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791075" y="5610224"/>
              <a:ext cx="1362075" cy="161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800600" y="5276850"/>
              <a:ext cx="1362075" cy="123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rot="5400000">
              <a:off x="4591049" y="5486403"/>
              <a:ext cx="509587" cy="80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rot="5400000">
              <a:off x="5895974" y="5476878"/>
              <a:ext cx="452437" cy="80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rot="5400000">
              <a:off x="4824412" y="4776789"/>
              <a:ext cx="1243009" cy="119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3190876" y="4076700"/>
              <a:ext cx="2400300" cy="76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3190876" y="4352925"/>
              <a:ext cx="2400300" cy="76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rot="5400000">
              <a:off x="4929188" y="4710113"/>
              <a:ext cx="1333500" cy="6667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rot="5400000">
              <a:off x="3195434" y="3995738"/>
              <a:ext cx="104775" cy="11429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rot="5400000">
              <a:off x="3176587" y="4395788"/>
              <a:ext cx="133350" cy="12382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5400000">
              <a:off x="5329238" y="5548313"/>
              <a:ext cx="400050" cy="6667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5" name="TextBox 4"/>
            <p:cNvSpPr txBox="1"/>
            <p:nvPr/>
          </p:nvSpPr>
          <p:spPr>
            <a:xfrm>
              <a:off x="3190875" y="5991225"/>
              <a:ext cx="5956887" cy="369332"/>
            </a:xfrm>
            <a:prstGeom prst="rect">
              <a:avLst/>
            </a:prstGeom>
            <a:noFill/>
          </p:spPr>
          <p:txBody>
            <a:bodyPr wrap="none" rtlCol="0">
              <a:spAutoFit/>
            </a:bodyPr>
            <a:lstStyle/>
            <a:p>
              <a:r>
                <a:rPr lang="nl-NL" dirty="0" smtClean="0">
                  <a:solidFill>
                    <a:srgbClr val="007635"/>
                  </a:solidFill>
                </a:rPr>
                <a:t>Total </a:t>
              </a:r>
              <a:r>
                <a:rPr lang="nl-NL" dirty="0" err="1" smtClean="0">
                  <a:solidFill>
                    <a:srgbClr val="007635"/>
                  </a:solidFill>
                </a:rPr>
                <a:t>pressure</a:t>
              </a:r>
              <a:r>
                <a:rPr lang="nl-NL" dirty="0" smtClean="0">
                  <a:solidFill>
                    <a:srgbClr val="007635"/>
                  </a:solidFill>
                </a:rPr>
                <a:t> </a:t>
              </a:r>
              <a:r>
                <a:rPr lang="nl-NL" b="1" i="1" dirty="0" err="1" smtClean="0">
                  <a:solidFill>
                    <a:srgbClr val="007635"/>
                  </a:solidFill>
                </a:rPr>
                <a:t>pf</a:t>
              </a:r>
              <a:r>
                <a:rPr lang="nl-NL" dirty="0" smtClean="0">
                  <a:solidFill>
                    <a:srgbClr val="007635"/>
                  </a:solidFill>
                </a:rPr>
                <a:t>  </a:t>
              </a:r>
              <a:r>
                <a:rPr lang="nl-NL" dirty="0" smtClean="0"/>
                <a:t>− </a:t>
              </a:r>
              <a:r>
                <a:rPr lang="nl-NL" dirty="0" err="1" smtClean="0">
                  <a:solidFill>
                    <a:schemeClr val="accent6">
                      <a:lumMod val="75000"/>
                    </a:schemeClr>
                  </a:solidFill>
                </a:rPr>
                <a:t>Static</a:t>
              </a:r>
              <a:r>
                <a:rPr lang="nl-NL" dirty="0" smtClean="0">
                  <a:solidFill>
                    <a:schemeClr val="accent6">
                      <a:lumMod val="75000"/>
                    </a:schemeClr>
                  </a:solidFill>
                </a:rPr>
                <a:t> </a:t>
              </a:r>
              <a:r>
                <a:rPr lang="nl-NL" dirty="0" err="1" smtClean="0">
                  <a:solidFill>
                    <a:schemeClr val="accent6">
                      <a:lumMod val="75000"/>
                    </a:schemeClr>
                  </a:solidFill>
                </a:rPr>
                <a:t>pressure</a:t>
              </a:r>
              <a:r>
                <a:rPr lang="nl-NL" dirty="0" smtClean="0">
                  <a:solidFill>
                    <a:schemeClr val="accent6">
                      <a:lumMod val="75000"/>
                    </a:schemeClr>
                  </a:solidFill>
                </a:rPr>
                <a:t> </a:t>
              </a:r>
              <a:r>
                <a:rPr lang="nl-NL" b="1" i="1" dirty="0" err="1" smtClean="0">
                  <a:solidFill>
                    <a:schemeClr val="accent6">
                      <a:lumMod val="75000"/>
                    </a:schemeClr>
                  </a:solidFill>
                </a:rPr>
                <a:t>pfs</a:t>
              </a:r>
              <a:r>
                <a:rPr lang="nl-NL" dirty="0" smtClean="0">
                  <a:solidFill>
                    <a:schemeClr val="accent6">
                      <a:lumMod val="75000"/>
                    </a:schemeClr>
                  </a:solidFill>
                </a:rPr>
                <a:t> </a:t>
              </a:r>
              <a:r>
                <a:rPr lang="nl-NL" dirty="0" smtClean="0"/>
                <a:t>= </a:t>
              </a:r>
              <a:r>
                <a:rPr lang="nl-NL" dirty="0" err="1" smtClean="0">
                  <a:solidFill>
                    <a:srgbClr val="7030A0"/>
                  </a:solidFill>
                </a:rPr>
                <a:t>dynamic</a:t>
              </a:r>
              <a:r>
                <a:rPr lang="nl-NL" dirty="0" smtClean="0">
                  <a:solidFill>
                    <a:srgbClr val="7030A0"/>
                  </a:solidFill>
                </a:rPr>
                <a:t> </a:t>
              </a:r>
              <a:r>
                <a:rPr lang="nl-NL" dirty="0" err="1" smtClean="0">
                  <a:solidFill>
                    <a:srgbClr val="7030A0"/>
                  </a:solidFill>
                </a:rPr>
                <a:t>pressure</a:t>
              </a:r>
              <a:r>
                <a:rPr lang="nl-NL" dirty="0" smtClean="0">
                  <a:solidFill>
                    <a:srgbClr val="7030A0"/>
                  </a:solidFill>
                </a:rPr>
                <a:t> </a:t>
              </a:r>
              <a:r>
                <a:rPr lang="nl-NL" b="1" i="1" dirty="0" err="1" smtClean="0">
                  <a:solidFill>
                    <a:srgbClr val="7030A0"/>
                  </a:solidFill>
                </a:rPr>
                <a:t>pfd</a:t>
              </a:r>
              <a:endParaRPr lang="en-GB" b="1" i="1" dirty="0">
                <a:solidFill>
                  <a:srgbClr val="7030A0"/>
                </a:solidFill>
              </a:endParaRPr>
            </a:p>
          </p:txBody>
        </p:sp>
        <p:sp>
          <p:nvSpPr>
            <p:cNvPr id="21" name="Freeform 20"/>
            <p:cNvSpPr/>
            <p:nvPr/>
          </p:nvSpPr>
          <p:spPr>
            <a:xfrm>
              <a:off x="5505450" y="5743575"/>
              <a:ext cx="1590022" cy="159455"/>
            </a:xfrm>
            <a:custGeom>
              <a:avLst/>
              <a:gdLst>
                <a:gd name="connsiteX0" fmla="*/ 0 w 1590022"/>
                <a:gd name="connsiteY0" fmla="*/ 0 h 159455"/>
                <a:gd name="connsiteX1" fmla="*/ 133350 w 1590022"/>
                <a:gd name="connsiteY1" fmla="*/ 133350 h 159455"/>
                <a:gd name="connsiteX2" fmla="*/ 361950 w 1590022"/>
                <a:gd name="connsiteY2" fmla="*/ 152400 h 159455"/>
                <a:gd name="connsiteX3" fmla="*/ 1476375 w 1590022"/>
                <a:gd name="connsiteY3" fmla="*/ 47625 h 159455"/>
                <a:gd name="connsiteX4" fmla="*/ 1495425 w 1590022"/>
                <a:gd name="connsiteY4" fmla="*/ 57150 h 159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0022" h="159455">
                  <a:moveTo>
                    <a:pt x="0" y="0"/>
                  </a:moveTo>
                  <a:cubicBezTo>
                    <a:pt x="36512" y="53975"/>
                    <a:pt x="73025" y="107950"/>
                    <a:pt x="133350" y="133350"/>
                  </a:cubicBezTo>
                  <a:cubicBezTo>
                    <a:pt x="193675" y="158750"/>
                    <a:pt x="138112" y="166688"/>
                    <a:pt x="361950" y="152400"/>
                  </a:cubicBezTo>
                  <a:cubicBezTo>
                    <a:pt x="585788" y="138112"/>
                    <a:pt x="1287463" y="63500"/>
                    <a:pt x="1476375" y="47625"/>
                  </a:cubicBezTo>
                  <a:cubicBezTo>
                    <a:pt x="1665288" y="31750"/>
                    <a:pt x="1580356" y="44450"/>
                    <a:pt x="1495425" y="5715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Arrow Connector 27"/>
            <p:cNvCxnSpPr/>
            <p:nvPr/>
          </p:nvCxnSpPr>
          <p:spPr>
            <a:xfrm>
              <a:off x="1410510" y="3803515"/>
              <a:ext cx="8560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095983" y="4208834"/>
              <a:ext cx="8560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287294" y="4672519"/>
              <a:ext cx="8560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856690" y="3771091"/>
              <a:ext cx="8560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73615" y="3740895"/>
              <a:ext cx="1393330" cy="1323439"/>
            </a:xfrm>
            <a:prstGeom prst="rect">
              <a:avLst/>
            </a:prstGeom>
            <a:noFill/>
          </p:spPr>
          <p:txBody>
            <a:bodyPr wrap="none" rtlCol="0">
              <a:spAutoFit/>
            </a:bodyPr>
            <a:lstStyle/>
            <a:p>
              <a:r>
                <a:rPr lang="nl-NL" sz="1600" dirty="0" err="1" smtClean="0"/>
                <a:t>pressure</a:t>
              </a:r>
              <a:r>
                <a:rPr lang="nl-NL" sz="1600" dirty="0" smtClean="0"/>
                <a:t> </a:t>
              </a:r>
              <a:r>
                <a:rPr lang="nl-NL" sz="1600" b="1" i="1" dirty="0" smtClean="0"/>
                <a:t>p</a:t>
              </a:r>
              <a:r>
                <a:rPr lang="nl-NL" sz="1600" dirty="0" smtClean="0"/>
                <a:t> </a:t>
              </a:r>
            </a:p>
            <a:p>
              <a:endParaRPr lang="nl-NL" sz="1600" b="1" i="1" dirty="0"/>
            </a:p>
            <a:p>
              <a:r>
                <a:rPr lang="nl-NL" sz="1600" dirty="0"/>
                <a:t>a</a:t>
              </a:r>
              <a:r>
                <a:rPr lang="nl-NL" sz="1600" dirty="0" smtClean="0"/>
                <a:t>ir </a:t>
              </a:r>
              <a:r>
                <a:rPr lang="nl-NL" sz="1600" dirty="0" err="1" smtClean="0"/>
                <a:t>velocity</a:t>
              </a:r>
              <a:r>
                <a:rPr lang="nl-NL" sz="1600" dirty="0" smtClean="0"/>
                <a:t> </a:t>
              </a:r>
              <a:r>
                <a:rPr lang="nl-NL" sz="1600" b="1" i="1" dirty="0" smtClean="0"/>
                <a:t>v</a:t>
              </a:r>
            </a:p>
            <a:p>
              <a:endParaRPr lang="nl-NL" sz="1600" b="1" i="1" dirty="0"/>
            </a:p>
            <a:p>
              <a:r>
                <a:rPr lang="nl-NL" sz="1600" i="1" dirty="0" err="1"/>
                <a:t>d</a:t>
              </a:r>
              <a:r>
                <a:rPr lang="nl-NL" sz="1600" i="1" dirty="0" err="1" smtClean="0"/>
                <a:t>ensity</a:t>
              </a:r>
              <a:r>
                <a:rPr lang="nl-NL" sz="1600" b="1" i="1" dirty="0" smtClean="0"/>
                <a:t> </a:t>
              </a:r>
              <a:r>
                <a:rPr lang="el-GR" sz="1600" b="1" i="1" dirty="0" smtClean="0">
                  <a:latin typeface="Times New Roman"/>
                  <a:cs typeface="Times New Roman"/>
                </a:rPr>
                <a:t>ρ</a:t>
              </a:r>
              <a:r>
                <a:rPr lang="nl-NL" sz="1600" b="1" i="1" dirty="0" smtClean="0">
                  <a:latin typeface="Times New Roman"/>
                  <a:cs typeface="Times New Roman"/>
                </a:rPr>
                <a:t> </a:t>
              </a:r>
              <a:r>
                <a:rPr lang="nl-NL" sz="1600" dirty="0" smtClean="0">
                  <a:cs typeface="Times New Roman"/>
                </a:rPr>
                <a:t>= 1.2</a:t>
              </a:r>
              <a:endParaRPr lang="en-GB" sz="1600" dirty="0"/>
            </a:p>
          </p:txBody>
        </p:sp>
        <p:sp>
          <p:nvSpPr>
            <p:cNvPr id="35" name="TextBox 34"/>
            <p:cNvSpPr txBox="1"/>
            <p:nvPr/>
          </p:nvSpPr>
          <p:spPr>
            <a:xfrm>
              <a:off x="6436671" y="5423778"/>
              <a:ext cx="2514727" cy="338554"/>
            </a:xfrm>
            <a:prstGeom prst="rect">
              <a:avLst/>
            </a:prstGeom>
            <a:noFill/>
          </p:spPr>
          <p:txBody>
            <a:bodyPr wrap="none" rtlCol="0">
              <a:spAutoFit/>
            </a:bodyPr>
            <a:lstStyle/>
            <a:p>
              <a:r>
                <a:rPr lang="nl-NL" sz="1600" dirty="0" err="1" smtClean="0"/>
                <a:t>pressure</a:t>
              </a:r>
              <a:r>
                <a:rPr lang="nl-NL" sz="1600" dirty="0" smtClean="0"/>
                <a:t> </a:t>
              </a:r>
              <a:r>
                <a:rPr lang="nl-NL" sz="1600" dirty="0" err="1" smtClean="0"/>
                <a:t>gauge</a:t>
              </a:r>
              <a:r>
                <a:rPr lang="nl-NL" sz="1600" dirty="0" smtClean="0"/>
                <a:t> (transducer)</a:t>
              </a:r>
              <a:endParaRPr lang="en-GB" sz="1600" b="1" i="1" dirty="0"/>
            </a:p>
          </p:txBody>
        </p:sp>
        <p:sp>
          <p:nvSpPr>
            <p:cNvPr id="36" name="TextBox 35"/>
            <p:cNvSpPr txBox="1"/>
            <p:nvPr/>
          </p:nvSpPr>
          <p:spPr>
            <a:xfrm>
              <a:off x="5577395" y="5303801"/>
              <a:ext cx="470706" cy="369332"/>
            </a:xfrm>
            <a:prstGeom prst="rect">
              <a:avLst/>
            </a:prstGeom>
            <a:noFill/>
          </p:spPr>
          <p:txBody>
            <a:bodyPr wrap="none" rtlCol="0">
              <a:spAutoFit/>
            </a:bodyPr>
            <a:lstStyle/>
            <a:p>
              <a:r>
                <a:rPr lang="nl-NL" b="1" i="1" dirty="0" err="1" smtClean="0">
                  <a:solidFill>
                    <a:schemeClr val="accent6">
                      <a:lumMod val="75000"/>
                    </a:schemeClr>
                  </a:solidFill>
                </a:rPr>
                <a:t>pfs</a:t>
              </a:r>
              <a:endParaRPr lang="en-GB" b="1" i="1" dirty="0">
                <a:solidFill>
                  <a:schemeClr val="accent6">
                    <a:lumMod val="75000"/>
                  </a:schemeClr>
                </a:solidFill>
              </a:endParaRPr>
            </a:p>
          </p:txBody>
        </p:sp>
        <p:sp>
          <p:nvSpPr>
            <p:cNvPr id="37" name="TextBox 36"/>
            <p:cNvSpPr txBox="1"/>
            <p:nvPr/>
          </p:nvSpPr>
          <p:spPr>
            <a:xfrm>
              <a:off x="4941854" y="5300557"/>
              <a:ext cx="379912" cy="369332"/>
            </a:xfrm>
            <a:prstGeom prst="rect">
              <a:avLst/>
            </a:prstGeom>
            <a:noFill/>
          </p:spPr>
          <p:txBody>
            <a:bodyPr wrap="none" rtlCol="0">
              <a:spAutoFit/>
            </a:bodyPr>
            <a:lstStyle/>
            <a:p>
              <a:r>
                <a:rPr lang="nl-NL" b="1" i="1" dirty="0" err="1" smtClean="0">
                  <a:solidFill>
                    <a:srgbClr val="00B050"/>
                  </a:solidFill>
                </a:rPr>
                <a:t>pf</a:t>
              </a:r>
              <a:endParaRPr lang="en-GB" b="1" i="1" dirty="0">
                <a:solidFill>
                  <a:srgbClr val="00B050"/>
                </a:solidFill>
              </a:endParaRPr>
            </a:p>
          </p:txBody>
        </p:sp>
        <p:cxnSp>
          <p:nvCxnSpPr>
            <p:cNvPr id="38" name="Straight Connector 37"/>
            <p:cNvCxnSpPr/>
            <p:nvPr/>
          </p:nvCxnSpPr>
          <p:spPr>
            <a:xfrm flipH="1">
              <a:off x="2714017" y="4503906"/>
              <a:ext cx="554477" cy="729574"/>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501505" y="5235710"/>
              <a:ext cx="1942840" cy="338554"/>
            </a:xfrm>
            <a:prstGeom prst="rect">
              <a:avLst/>
            </a:prstGeom>
            <a:noFill/>
          </p:spPr>
          <p:txBody>
            <a:bodyPr wrap="none" rtlCol="0">
              <a:spAutoFit/>
            </a:bodyPr>
            <a:lstStyle/>
            <a:p>
              <a:r>
                <a:rPr lang="nl-NL" sz="1600" dirty="0" smtClean="0"/>
                <a:t>Lateral opening (</a:t>
              </a:r>
              <a:r>
                <a:rPr lang="nl-NL" sz="1600" b="1" i="1" dirty="0" smtClean="0"/>
                <a:t>v</a:t>
              </a:r>
              <a:r>
                <a:rPr lang="nl-NL" sz="1600" dirty="0" smtClean="0"/>
                <a:t>=0)</a:t>
              </a:r>
              <a:endParaRPr lang="en-GB" sz="1600" b="1" i="1" dirty="0"/>
            </a:p>
          </p:txBody>
        </p:sp>
        <p:sp>
          <p:nvSpPr>
            <p:cNvPr id="41" name="TextBox 40"/>
            <p:cNvSpPr txBox="1"/>
            <p:nvPr/>
          </p:nvSpPr>
          <p:spPr>
            <a:xfrm>
              <a:off x="5476875" y="3092382"/>
              <a:ext cx="1636666" cy="523220"/>
            </a:xfrm>
            <a:prstGeom prst="rect">
              <a:avLst/>
            </a:prstGeom>
            <a:noFill/>
          </p:spPr>
          <p:txBody>
            <a:bodyPr wrap="none" rtlCol="0">
              <a:spAutoFit/>
            </a:bodyPr>
            <a:lstStyle/>
            <a:p>
              <a:r>
                <a:rPr lang="nl-NL" sz="2800" dirty="0" err="1" smtClean="0"/>
                <a:t>Pitot</a:t>
              </a:r>
              <a:r>
                <a:rPr lang="nl-NL" sz="2800" dirty="0" smtClean="0"/>
                <a:t> tube</a:t>
              </a:r>
              <a:endParaRPr lang="en-GB" sz="2800" b="1" i="1" dirty="0"/>
            </a:p>
          </p:txBody>
        </p:sp>
        <p:cxnSp>
          <p:nvCxnSpPr>
            <p:cNvPr id="32" name="Straight Arrow Connector 31"/>
            <p:cNvCxnSpPr/>
            <p:nvPr/>
          </p:nvCxnSpPr>
          <p:spPr>
            <a:xfrm>
              <a:off x="2743200" y="4708188"/>
              <a:ext cx="8560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953125" y="3966686"/>
              <a:ext cx="3009900" cy="523220"/>
            </a:xfrm>
            <a:prstGeom prst="rect">
              <a:avLst/>
            </a:prstGeom>
          </p:spPr>
          <p:txBody>
            <a:bodyPr wrap="square">
              <a:spAutoFit/>
            </a:bodyPr>
            <a:lstStyle/>
            <a:p>
              <a:pPr>
                <a:spcBef>
                  <a:spcPts val="1200"/>
                </a:spcBef>
              </a:pPr>
              <a:r>
                <a:rPr lang="nl-NL" sz="1400" i="1" dirty="0" err="1" smtClean="0"/>
                <a:t>Stagnation</a:t>
              </a:r>
              <a:r>
                <a:rPr lang="nl-NL" sz="1400" i="1" dirty="0" smtClean="0"/>
                <a:t> </a:t>
              </a:r>
              <a:r>
                <a:rPr lang="nl-NL" sz="1400" i="1" dirty="0" err="1" smtClean="0"/>
                <a:t>pressure</a:t>
              </a:r>
              <a:r>
                <a:rPr lang="nl-NL" sz="1400" i="1" dirty="0" smtClean="0"/>
                <a:t> is </a:t>
              </a:r>
              <a:r>
                <a:rPr lang="nl-NL" sz="1400" i="1" dirty="0" err="1" smtClean="0"/>
                <a:t>pressure</a:t>
              </a:r>
              <a:r>
                <a:rPr lang="nl-NL" sz="1400" i="1" dirty="0" smtClean="0"/>
                <a:t> </a:t>
              </a:r>
              <a:r>
                <a:rPr lang="nl-NL" sz="1400" i="1" dirty="0" err="1" smtClean="0"/>
                <a:t>measured</a:t>
              </a:r>
              <a:r>
                <a:rPr lang="nl-NL" sz="1400" i="1" dirty="0" smtClean="0"/>
                <a:t> at the end of </a:t>
              </a:r>
              <a:r>
                <a:rPr lang="nl-NL" sz="1400" i="1" dirty="0" err="1" smtClean="0"/>
                <a:t>pitot</a:t>
              </a:r>
              <a:r>
                <a:rPr lang="nl-NL" sz="1400" i="1" dirty="0" smtClean="0"/>
                <a:t>-tube</a:t>
              </a:r>
              <a:endParaRPr lang="nl-NL" sz="1400" dirty="0"/>
            </a:p>
          </p:txBody>
        </p:sp>
      </p:grpSp>
      <p:sp>
        <p:nvSpPr>
          <p:cNvPr id="44" name="Date Placeholder 3"/>
          <p:cNvSpPr>
            <a:spLocks noGrp="1"/>
          </p:cNvSpPr>
          <p:nvPr>
            <p:ph type="dt" sz="half" idx="10"/>
          </p:nvPr>
        </p:nvSpPr>
        <p:spPr>
          <a:xfrm>
            <a:off x="457200" y="6461125"/>
            <a:ext cx="2133600" cy="365125"/>
          </a:xfrm>
        </p:spPr>
        <p:txBody>
          <a:bodyPr/>
          <a:lstStyle/>
          <a:p>
            <a:r>
              <a:rPr lang="nl-NL" dirty="0" smtClean="0"/>
              <a:t>22 </a:t>
            </a:r>
            <a:r>
              <a:rPr lang="nl-NL" dirty="0" err="1" smtClean="0"/>
              <a:t>January</a:t>
            </a:r>
            <a:r>
              <a:rPr lang="nl-NL" dirty="0" smtClean="0"/>
              <a:t> 2015</a:t>
            </a:r>
            <a:endParaRPr lang="nl-NL" dirty="0"/>
          </a:p>
        </p:txBody>
      </p:sp>
      <p:sp>
        <p:nvSpPr>
          <p:cNvPr id="45" name="Slide Number Placeholder 5"/>
          <p:cNvSpPr>
            <a:spLocks noGrp="1"/>
          </p:cNvSpPr>
          <p:nvPr>
            <p:ph type="sldNum" sz="quarter" idx="12"/>
          </p:nvPr>
        </p:nvSpPr>
        <p:spPr>
          <a:xfrm>
            <a:off x="6553200" y="6461125"/>
            <a:ext cx="2133600" cy="365125"/>
          </a:xfrm>
        </p:spPr>
        <p:txBody>
          <a:bodyPr/>
          <a:lstStyle/>
          <a:p>
            <a:fld id="{441E8BA0-B3F7-4F21-B827-A23DC486D00B}" type="slidenum">
              <a:rPr lang="nl-NL" smtClean="0"/>
              <a:t>51</a:t>
            </a:fld>
            <a:endParaRPr lang="nl-NL" dirty="0"/>
          </a:p>
        </p:txBody>
      </p:sp>
      <p:sp>
        <p:nvSpPr>
          <p:cNvPr id="46" name="Footer Placeholder 4"/>
          <p:cNvSpPr>
            <a:spLocks noGrp="1"/>
          </p:cNvSpPr>
          <p:nvPr>
            <p:ph type="ftr" sz="quarter" idx="11"/>
          </p:nvPr>
        </p:nvSpPr>
        <p:spPr>
          <a:xfrm>
            <a:off x="3124200" y="6461125"/>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3048156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r>
              <a:rPr lang="nl-NL" sz="2400" dirty="0" smtClean="0"/>
              <a:t>: Jet fan</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1800" dirty="0" err="1" smtClean="0"/>
              <a:t>Comment</a:t>
            </a:r>
            <a:r>
              <a:rPr lang="nl-NL" sz="1800" dirty="0" smtClean="0"/>
              <a:t> </a:t>
            </a:r>
            <a:r>
              <a:rPr lang="nl-NL" sz="1800" dirty="0" err="1" smtClean="0"/>
              <a:t>industry</a:t>
            </a:r>
            <a:r>
              <a:rPr lang="nl-NL" sz="1800" dirty="0" smtClean="0"/>
              <a:t>: For </a:t>
            </a:r>
            <a:r>
              <a:rPr lang="nl-NL" sz="1800" i="1" dirty="0" smtClean="0"/>
              <a:t>jet fan </a:t>
            </a:r>
            <a:r>
              <a:rPr lang="nl-NL" sz="1800" dirty="0" smtClean="0"/>
              <a:t>we </a:t>
            </a:r>
            <a:r>
              <a:rPr lang="nl-NL" sz="1800" dirty="0" err="1" smtClean="0"/>
              <a:t>should</a:t>
            </a:r>
            <a:r>
              <a:rPr lang="nl-NL" sz="1800" dirty="0" smtClean="0"/>
              <a:t> </a:t>
            </a:r>
            <a:r>
              <a:rPr lang="nl-NL" sz="1800" dirty="0" err="1" smtClean="0"/>
              <a:t>use</a:t>
            </a:r>
            <a:r>
              <a:rPr lang="nl-NL" sz="1800" dirty="0" smtClean="0"/>
              <a:t> the </a:t>
            </a:r>
            <a:r>
              <a:rPr lang="nl-NL" sz="1800" dirty="0" err="1" smtClean="0"/>
              <a:t>definition</a:t>
            </a:r>
            <a:r>
              <a:rPr lang="nl-NL" sz="1800" dirty="0" smtClean="0"/>
              <a:t> in the ISO/DIS standard.  Question VHK: </a:t>
            </a:r>
            <a:r>
              <a:rPr lang="nl-NL" sz="1800" dirty="0" err="1" smtClean="0"/>
              <a:t>What</a:t>
            </a:r>
            <a:r>
              <a:rPr lang="nl-NL" sz="1800" dirty="0" smtClean="0"/>
              <a:t> is the </a:t>
            </a:r>
            <a:r>
              <a:rPr lang="nl-NL" sz="1800" dirty="0" err="1" smtClean="0"/>
              <a:t>definition</a:t>
            </a:r>
            <a:r>
              <a:rPr lang="nl-NL" sz="1800" dirty="0" smtClean="0"/>
              <a:t> </a:t>
            </a:r>
            <a:r>
              <a:rPr lang="nl-NL" sz="1800" dirty="0" err="1" smtClean="0"/>
              <a:t>exactly</a:t>
            </a:r>
            <a:r>
              <a:rPr lang="nl-NL" sz="1800" dirty="0" smtClean="0"/>
              <a:t>, </a:t>
            </a:r>
            <a:r>
              <a:rPr lang="nl-NL" sz="1800" dirty="0" err="1" smtClean="0"/>
              <a:t>total</a:t>
            </a:r>
            <a:r>
              <a:rPr lang="nl-NL" sz="1800" dirty="0" smtClean="0"/>
              <a:t> or </a:t>
            </a:r>
            <a:r>
              <a:rPr lang="nl-NL" sz="1800" dirty="0" err="1" smtClean="0"/>
              <a:t>dynamic</a:t>
            </a:r>
            <a:r>
              <a:rPr lang="nl-NL" sz="1800" dirty="0" smtClean="0"/>
              <a:t>?</a:t>
            </a:r>
          </a:p>
          <a:p>
            <a:pPr>
              <a:spcBef>
                <a:spcPts val="1200"/>
              </a:spcBef>
            </a:pPr>
            <a:endParaRPr lang="nl-NL" sz="1800" dirty="0" smtClean="0"/>
          </a:p>
          <a:p>
            <a:pPr marL="0" indent="0">
              <a:spcBef>
                <a:spcPts val="1200"/>
              </a:spcBef>
              <a:buNone/>
            </a:pPr>
            <a:endParaRPr lang="nl-NL" sz="2400" dirty="0" smtClean="0"/>
          </a:p>
          <a:p>
            <a:pPr>
              <a:spcBef>
                <a:spcPts val="1200"/>
              </a:spcBef>
            </a:pPr>
            <a:endParaRPr lang="en-GB" sz="2400" dirty="0"/>
          </a:p>
        </p:txBody>
      </p:sp>
      <p:pic>
        <p:nvPicPr>
          <p:cNvPr id="573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452" y="2028825"/>
            <a:ext cx="8443823" cy="1080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3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3324453"/>
            <a:ext cx="8667750" cy="3452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3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6275" y="4367214"/>
            <a:ext cx="3438526" cy="331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52</a:t>
            </a:fld>
            <a:endParaRPr lang="nl-NL" dirty="0"/>
          </a:p>
        </p:txBody>
      </p:sp>
    </p:spTree>
    <p:extLst>
      <p:ext uri="{BB962C8B-B14F-4D97-AF65-F5344CB8AC3E}">
        <p14:creationId xmlns:p14="http://schemas.microsoft.com/office/powerpoint/2010/main" val="64622380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r>
              <a:rPr lang="nl-NL" sz="2400" dirty="0" smtClean="0"/>
              <a:t>: Jet fan (</a:t>
            </a:r>
            <a:r>
              <a:rPr lang="nl-NL" sz="2400" dirty="0" err="1" smtClean="0"/>
              <a:t>c’td</a:t>
            </a:r>
            <a:r>
              <a:rPr lang="nl-NL" sz="2400" dirty="0" smtClean="0"/>
              <a:t>)</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endParaRPr lang="nl-NL" sz="1800" dirty="0" smtClean="0"/>
          </a:p>
          <a:p>
            <a:pPr marL="0" indent="0">
              <a:spcBef>
                <a:spcPts val="1200"/>
              </a:spcBef>
              <a:buNone/>
            </a:pPr>
            <a:endParaRPr lang="nl-NL" sz="2400" dirty="0" smtClean="0"/>
          </a:p>
          <a:p>
            <a:pPr>
              <a:spcBef>
                <a:spcPts val="1200"/>
              </a:spcBef>
            </a:pPr>
            <a:endParaRPr lang="en-GB" sz="2400" dirty="0"/>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25" y="1323975"/>
            <a:ext cx="6017846"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p:nvGrpSpPr>
        <p:grpSpPr>
          <a:xfrm>
            <a:off x="4857750" y="4676775"/>
            <a:ext cx="2447925" cy="1028700"/>
            <a:chOff x="3390900" y="4543425"/>
            <a:chExt cx="3086100" cy="1028700"/>
          </a:xfrm>
        </p:grpSpPr>
        <p:sp>
          <p:nvSpPr>
            <p:cNvPr id="4" name="Rectangle 3"/>
            <p:cNvSpPr/>
            <p:nvPr/>
          </p:nvSpPr>
          <p:spPr>
            <a:xfrm>
              <a:off x="3390900" y="4543425"/>
              <a:ext cx="3086100" cy="10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390900" y="5467350"/>
              <a:ext cx="3086100" cy="10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a:stCxn id="4" idx="1"/>
              <a:endCxn id="9" idx="1"/>
            </p:cNvCxnSpPr>
            <p:nvPr/>
          </p:nvCxnSpPr>
          <p:spPr>
            <a:xfrm>
              <a:off x="3390900" y="4595813"/>
              <a:ext cx="0" cy="923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3"/>
              <a:endCxn id="9" idx="3"/>
            </p:cNvCxnSpPr>
            <p:nvPr/>
          </p:nvCxnSpPr>
          <p:spPr>
            <a:xfrm>
              <a:off x="6477000" y="4595813"/>
              <a:ext cx="0" cy="92392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800725" y="4810125"/>
            <a:ext cx="371475" cy="752476"/>
            <a:chOff x="1609725" y="4404292"/>
            <a:chExt cx="371475" cy="1832693"/>
          </a:xfrm>
          <a:solidFill>
            <a:schemeClr val="tx2">
              <a:lumMod val="40000"/>
              <a:lumOff val="60000"/>
            </a:schemeClr>
          </a:solidFill>
        </p:grpSpPr>
        <p:sp>
          <p:nvSpPr>
            <p:cNvPr id="13" name="Oval 12"/>
            <p:cNvSpPr/>
            <p:nvPr/>
          </p:nvSpPr>
          <p:spPr>
            <a:xfrm>
              <a:off x="1676400" y="5133975"/>
              <a:ext cx="304800" cy="333375"/>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1675121" y="4404292"/>
              <a:ext cx="216000" cy="900000"/>
            </a:xfrm>
            <a:custGeom>
              <a:avLst/>
              <a:gdLst>
                <a:gd name="connsiteX0" fmla="*/ 67954 w 226935"/>
                <a:gd name="connsiteY0" fmla="*/ 834458 h 913643"/>
                <a:gd name="connsiteX1" fmla="*/ 10804 w 226935"/>
                <a:gd name="connsiteY1" fmla="*/ 224858 h 913643"/>
                <a:gd name="connsiteX2" fmla="*/ 20329 w 226935"/>
                <a:gd name="connsiteY2" fmla="*/ 62933 h 913643"/>
                <a:gd name="connsiteX3" fmla="*/ 210829 w 226935"/>
                <a:gd name="connsiteY3" fmla="*/ 62933 h 913643"/>
                <a:gd name="connsiteX4" fmla="*/ 201304 w 226935"/>
                <a:gd name="connsiteY4" fmla="*/ 824933 h 913643"/>
                <a:gd name="connsiteX5" fmla="*/ 67954 w 226935"/>
                <a:gd name="connsiteY5" fmla="*/ 834458 h 91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935" h="913643">
                  <a:moveTo>
                    <a:pt x="67954" y="834458"/>
                  </a:moveTo>
                  <a:cubicBezTo>
                    <a:pt x="36204" y="734446"/>
                    <a:pt x="18741" y="353445"/>
                    <a:pt x="10804" y="224858"/>
                  </a:cubicBezTo>
                  <a:cubicBezTo>
                    <a:pt x="2867" y="96271"/>
                    <a:pt x="-13009" y="89920"/>
                    <a:pt x="20329" y="62933"/>
                  </a:cubicBezTo>
                  <a:cubicBezTo>
                    <a:pt x="53666" y="35945"/>
                    <a:pt x="180667" y="-64067"/>
                    <a:pt x="210829" y="62933"/>
                  </a:cubicBezTo>
                  <a:cubicBezTo>
                    <a:pt x="240991" y="189933"/>
                    <a:pt x="223529" y="701108"/>
                    <a:pt x="201304" y="824933"/>
                  </a:cubicBezTo>
                  <a:cubicBezTo>
                    <a:pt x="179079" y="948758"/>
                    <a:pt x="99704" y="934470"/>
                    <a:pt x="67954" y="834458"/>
                  </a:cubicBez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p:nvPr/>
          </p:nvSpPr>
          <p:spPr>
            <a:xfrm flipV="1">
              <a:off x="1663798" y="5336985"/>
              <a:ext cx="222151" cy="900000"/>
            </a:xfrm>
            <a:custGeom>
              <a:avLst/>
              <a:gdLst>
                <a:gd name="connsiteX0" fmla="*/ 67954 w 226935"/>
                <a:gd name="connsiteY0" fmla="*/ 834458 h 913643"/>
                <a:gd name="connsiteX1" fmla="*/ 10804 w 226935"/>
                <a:gd name="connsiteY1" fmla="*/ 224858 h 913643"/>
                <a:gd name="connsiteX2" fmla="*/ 20329 w 226935"/>
                <a:gd name="connsiteY2" fmla="*/ 62933 h 913643"/>
                <a:gd name="connsiteX3" fmla="*/ 210829 w 226935"/>
                <a:gd name="connsiteY3" fmla="*/ 62933 h 913643"/>
                <a:gd name="connsiteX4" fmla="*/ 201304 w 226935"/>
                <a:gd name="connsiteY4" fmla="*/ 824933 h 913643"/>
                <a:gd name="connsiteX5" fmla="*/ 67954 w 226935"/>
                <a:gd name="connsiteY5" fmla="*/ 834458 h 91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935" h="913643">
                  <a:moveTo>
                    <a:pt x="67954" y="834458"/>
                  </a:moveTo>
                  <a:cubicBezTo>
                    <a:pt x="36204" y="734446"/>
                    <a:pt x="18741" y="353445"/>
                    <a:pt x="10804" y="224858"/>
                  </a:cubicBezTo>
                  <a:cubicBezTo>
                    <a:pt x="2867" y="96271"/>
                    <a:pt x="-13009" y="89920"/>
                    <a:pt x="20329" y="62933"/>
                  </a:cubicBezTo>
                  <a:cubicBezTo>
                    <a:pt x="53666" y="35945"/>
                    <a:pt x="180667" y="-64067"/>
                    <a:pt x="210829" y="62933"/>
                  </a:cubicBezTo>
                  <a:cubicBezTo>
                    <a:pt x="240991" y="189933"/>
                    <a:pt x="223529" y="701108"/>
                    <a:pt x="201304" y="824933"/>
                  </a:cubicBezTo>
                  <a:cubicBezTo>
                    <a:pt x="179079" y="948758"/>
                    <a:pt x="99704" y="934470"/>
                    <a:pt x="67954" y="834458"/>
                  </a:cubicBez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609725" y="5162550"/>
              <a:ext cx="257175" cy="276226"/>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3" name="Straight Arrow Connector 22"/>
          <p:cNvCxnSpPr/>
          <p:nvPr/>
        </p:nvCxnSpPr>
        <p:spPr>
          <a:xfrm>
            <a:off x="6990540" y="4952191"/>
            <a:ext cx="8560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990540" y="5104591"/>
            <a:ext cx="8560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990540" y="5256991"/>
            <a:ext cx="8560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990540" y="5409391"/>
            <a:ext cx="8560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810250" y="4305300"/>
            <a:ext cx="361950" cy="371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Arrow Connector 27"/>
          <p:cNvCxnSpPr/>
          <p:nvPr/>
        </p:nvCxnSpPr>
        <p:spPr>
          <a:xfrm flipH="1" flipV="1">
            <a:off x="4962525" y="4476750"/>
            <a:ext cx="1008840" cy="0"/>
          </a:xfrm>
          <a:prstGeom prst="straightConnector1">
            <a:avLst/>
          </a:prstGeom>
          <a:ln w="76200">
            <a:solidFill>
              <a:schemeClr val="tx1"/>
            </a:solidFill>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3552825" y="5429250"/>
            <a:ext cx="1200150" cy="657225"/>
          </a:xfrm>
          <a:custGeom>
            <a:avLst/>
            <a:gdLst>
              <a:gd name="connsiteX0" fmla="*/ 0 w 1200150"/>
              <a:gd name="connsiteY0" fmla="*/ 657225 h 657225"/>
              <a:gd name="connsiteX1" fmla="*/ 704850 w 1200150"/>
              <a:gd name="connsiteY1" fmla="*/ 133350 h 657225"/>
              <a:gd name="connsiteX2" fmla="*/ 1200150 w 1200150"/>
              <a:gd name="connsiteY2" fmla="*/ 0 h 657225"/>
              <a:gd name="connsiteX3" fmla="*/ 1200150 w 1200150"/>
              <a:gd name="connsiteY3" fmla="*/ 0 h 657225"/>
            </a:gdLst>
            <a:ahLst/>
            <a:cxnLst>
              <a:cxn ang="0">
                <a:pos x="connsiteX0" y="connsiteY0"/>
              </a:cxn>
              <a:cxn ang="0">
                <a:pos x="connsiteX1" y="connsiteY1"/>
              </a:cxn>
              <a:cxn ang="0">
                <a:pos x="connsiteX2" y="connsiteY2"/>
              </a:cxn>
              <a:cxn ang="0">
                <a:pos x="connsiteX3" y="connsiteY3"/>
              </a:cxn>
            </a:cxnLst>
            <a:rect l="l" t="t" r="r" b="b"/>
            <a:pathLst>
              <a:path w="1200150" h="657225">
                <a:moveTo>
                  <a:pt x="0" y="657225"/>
                </a:moveTo>
                <a:cubicBezTo>
                  <a:pt x="252412" y="450056"/>
                  <a:pt x="504825" y="242888"/>
                  <a:pt x="704850" y="133350"/>
                </a:cubicBezTo>
                <a:cubicBezTo>
                  <a:pt x="904875" y="23812"/>
                  <a:pt x="1200150" y="0"/>
                  <a:pt x="1200150" y="0"/>
                </a:cubicBezTo>
                <a:lnTo>
                  <a:pt x="1200150" y="0"/>
                </a:lnTo>
              </a:path>
            </a:pathLst>
          </a:custGeom>
          <a:noFill/>
          <a:ln>
            <a:prstDash val="lg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p:cNvSpPr/>
          <p:nvPr/>
        </p:nvSpPr>
        <p:spPr>
          <a:xfrm flipV="1">
            <a:off x="3590925" y="4181475"/>
            <a:ext cx="1200150" cy="752475"/>
          </a:xfrm>
          <a:custGeom>
            <a:avLst/>
            <a:gdLst>
              <a:gd name="connsiteX0" fmla="*/ 0 w 1200150"/>
              <a:gd name="connsiteY0" fmla="*/ 657225 h 657225"/>
              <a:gd name="connsiteX1" fmla="*/ 704850 w 1200150"/>
              <a:gd name="connsiteY1" fmla="*/ 133350 h 657225"/>
              <a:gd name="connsiteX2" fmla="*/ 1200150 w 1200150"/>
              <a:gd name="connsiteY2" fmla="*/ 0 h 657225"/>
              <a:gd name="connsiteX3" fmla="*/ 1200150 w 1200150"/>
              <a:gd name="connsiteY3" fmla="*/ 0 h 657225"/>
            </a:gdLst>
            <a:ahLst/>
            <a:cxnLst>
              <a:cxn ang="0">
                <a:pos x="connsiteX0" y="connsiteY0"/>
              </a:cxn>
              <a:cxn ang="0">
                <a:pos x="connsiteX1" y="connsiteY1"/>
              </a:cxn>
              <a:cxn ang="0">
                <a:pos x="connsiteX2" y="connsiteY2"/>
              </a:cxn>
              <a:cxn ang="0">
                <a:pos x="connsiteX3" y="connsiteY3"/>
              </a:cxn>
            </a:cxnLst>
            <a:rect l="l" t="t" r="r" b="b"/>
            <a:pathLst>
              <a:path w="1200150" h="657225">
                <a:moveTo>
                  <a:pt x="0" y="657225"/>
                </a:moveTo>
                <a:cubicBezTo>
                  <a:pt x="252412" y="450056"/>
                  <a:pt x="504825" y="242888"/>
                  <a:pt x="704850" y="133350"/>
                </a:cubicBezTo>
                <a:cubicBezTo>
                  <a:pt x="904875" y="23812"/>
                  <a:pt x="1200150" y="0"/>
                  <a:pt x="1200150" y="0"/>
                </a:cubicBezTo>
                <a:lnTo>
                  <a:pt x="1200150" y="0"/>
                </a:lnTo>
              </a:path>
            </a:pathLst>
          </a:custGeom>
          <a:noFill/>
          <a:ln>
            <a:prstDash val="lg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a:off x="4495800" y="4305300"/>
            <a:ext cx="398145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810250" y="4286250"/>
            <a:ext cx="400050" cy="857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p:cNvSpPr/>
          <p:nvPr/>
        </p:nvSpPr>
        <p:spPr>
          <a:xfrm>
            <a:off x="3543300" y="5219701"/>
            <a:ext cx="1200150" cy="323850"/>
          </a:xfrm>
          <a:custGeom>
            <a:avLst/>
            <a:gdLst>
              <a:gd name="connsiteX0" fmla="*/ 0 w 1200150"/>
              <a:gd name="connsiteY0" fmla="*/ 657225 h 657225"/>
              <a:gd name="connsiteX1" fmla="*/ 704850 w 1200150"/>
              <a:gd name="connsiteY1" fmla="*/ 133350 h 657225"/>
              <a:gd name="connsiteX2" fmla="*/ 1200150 w 1200150"/>
              <a:gd name="connsiteY2" fmla="*/ 0 h 657225"/>
              <a:gd name="connsiteX3" fmla="*/ 1200150 w 1200150"/>
              <a:gd name="connsiteY3" fmla="*/ 0 h 657225"/>
            </a:gdLst>
            <a:ahLst/>
            <a:cxnLst>
              <a:cxn ang="0">
                <a:pos x="connsiteX0" y="connsiteY0"/>
              </a:cxn>
              <a:cxn ang="0">
                <a:pos x="connsiteX1" y="connsiteY1"/>
              </a:cxn>
              <a:cxn ang="0">
                <a:pos x="connsiteX2" y="connsiteY2"/>
              </a:cxn>
              <a:cxn ang="0">
                <a:pos x="connsiteX3" y="connsiteY3"/>
              </a:cxn>
            </a:cxnLst>
            <a:rect l="l" t="t" r="r" b="b"/>
            <a:pathLst>
              <a:path w="1200150" h="657225">
                <a:moveTo>
                  <a:pt x="0" y="657225"/>
                </a:moveTo>
                <a:cubicBezTo>
                  <a:pt x="252412" y="450056"/>
                  <a:pt x="504825" y="242888"/>
                  <a:pt x="704850" y="133350"/>
                </a:cubicBezTo>
                <a:cubicBezTo>
                  <a:pt x="904875" y="23812"/>
                  <a:pt x="1200150" y="0"/>
                  <a:pt x="1200150" y="0"/>
                </a:cubicBezTo>
                <a:lnTo>
                  <a:pt x="1200150" y="0"/>
                </a:lnTo>
              </a:path>
            </a:pathLst>
          </a:custGeom>
          <a:noFill/>
          <a:ln>
            <a:prstDash val="lg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eform 36"/>
          <p:cNvSpPr/>
          <p:nvPr/>
        </p:nvSpPr>
        <p:spPr>
          <a:xfrm flipV="1">
            <a:off x="3619500" y="4743450"/>
            <a:ext cx="1200150" cy="352426"/>
          </a:xfrm>
          <a:custGeom>
            <a:avLst/>
            <a:gdLst>
              <a:gd name="connsiteX0" fmla="*/ 0 w 1200150"/>
              <a:gd name="connsiteY0" fmla="*/ 657225 h 657225"/>
              <a:gd name="connsiteX1" fmla="*/ 704850 w 1200150"/>
              <a:gd name="connsiteY1" fmla="*/ 133350 h 657225"/>
              <a:gd name="connsiteX2" fmla="*/ 1200150 w 1200150"/>
              <a:gd name="connsiteY2" fmla="*/ 0 h 657225"/>
              <a:gd name="connsiteX3" fmla="*/ 1200150 w 1200150"/>
              <a:gd name="connsiteY3" fmla="*/ 0 h 657225"/>
            </a:gdLst>
            <a:ahLst/>
            <a:cxnLst>
              <a:cxn ang="0">
                <a:pos x="connsiteX0" y="connsiteY0"/>
              </a:cxn>
              <a:cxn ang="0">
                <a:pos x="connsiteX1" y="connsiteY1"/>
              </a:cxn>
              <a:cxn ang="0">
                <a:pos x="connsiteX2" y="connsiteY2"/>
              </a:cxn>
              <a:cxn ang="0">
                <a:pos x="connsiteX3" y="connsiteY3"/>
              </a:cxn>
            </a:cxnLst>
            <a:rect l="l" t="t" r="r" b="b"/>
            <a:pathLst>
              <a:path w="1200150" h="657225">
                <a:moveTo>
                  <a:pt x="0" y="657225"/>
                </a:moveTo>
                <a:cubicBezTo>
                  <a:pt x="252412" y="450056"/>
                  <a:pt x="504825" y="242888"/>
                  <a:pt x="704850" y="133350"/>
                </a:cubicBezTo>
                <a:cubicBezTo>
                  <a:pt x="904875" y="23812"/>
                  <a:pt x="1200150" y="0"/>
                  <a:pt x="1200150" y="0"/>
                </a:cubicBezTo>
                <a:lnTo>
                  <a:pt x="1200150" y="0"/>
                </a:lnTo>
              </a:path>
            </a:pathLst>
          </a:custGeom>
          <a:noFill/>
          <a:ln>
            <a:prstDash val="lg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5950896" y="3956928"/>
            <a:ext cx="1270732" cy="338554"/>
          </a:xfrm>
          <a:prstGeom prst="rect">
            <a:avLst/>
          </a:prstGeom>
          <a:noFill/>
        </p:spPr>
        <p:txBody>
          <a:bodyPr wrap="none" rtlCol="0">
            <a:spAutoFit/>
          </a:bodyPr>
          <a:lstStyle/>
          <a:p>
            <a:r>
              <a:rPr lang="nl-NL" sz="1600" dirty="0" err="1" smtClean="0">
                <a:solidFill>
                  <a:srgbClr val="FF0000"/>
                </a:solidFill>
              </a:rPr>
              <a:t>Thrust</a:t>
            </a:r>
            <a:r>
              <a:rPr lang="nl-NL" sz="1600" dirty="0" smtClean="0">
                <a:solidFill>
                  <a:srgbClr val="FF0000"/>
                </a:solidFill>
              </a:rPr>
              <a:t> meter</a:t>
            </a:r>
            <a:endParaRPr lang="en-GB" sz="1600" b="1" i="1" dirty="0">
              <a:solidFill>
                <a:srgbClr val="FF0000"/>
              </a:solidFill>
            </a:endParaRPr>
          </a:p>
        </p:txBody>
      </p:sp>
      <p:sp>
        <p:nvSpPr>
          <p:cNvPr id="40" name="TextBox 39"/>
          <p:cNvSpPr txBox="1"/>
          <p:nvPr/>
        </p:nvSpPr>
        <p:spPr>
          <a:xfrm>
            <a:off x="4436421" y="3909303"/>
            <a:ext cx="1112099" cy="461665"/>
          </a:xfrm>
          <a:prstGeom prst="rect">
            <a:avLst/>
          </a:prstGeom>
          <a:noFill/>
        </p:spPr>
        <p:txBody>
          <a:bodyPr wrap="none" rtlCol="0">
            <a:spAutoFit/>
          </a:bodyPr>
          <a:lstStyle/>
          <a:p>
            <a:r>
              <a:rPr lang="nl-NL" sz="1600" dirty="0" err="1" smtClean="0"/>
              <a:t>Thrust</a:t>
            </a:r>
            <a:r>
              <a:rPr lang="nl-NL" sz="1600" dirty="0" smtClean="0"/>
              <a:t> </a:t>
            </a:r>
            <a:r>
              <a:rPr lang="nl-NL" sz="2400" b="1" i="1" dirty="0" smtClean="0">
                <a:latin typeface="Times New Roman" panose="02020603050405020304" pitchFamily="18" charset="0"/>
                <a:cs typeface="Times New Roman" panose="02020603050405020304" pitchFamily="18" charset="0"/>
              </a:rPr>
              <a:t>T</a:t>
            </a:r>
            <a:r>
              <a:rPr lang="nl-NL" sz="2400" b="1" i="1" baseline="-25000" dirty="0" smtClean="0">
                <a:latin typeface="Times New Roman" panose="02020603050405020304" pitchFamily="18" charset="0"/>
                <a:cs typeface="Times New Roman" panose="02020603050405020304" pitchFamily="18" charset="0"/>
              </a:rPr>
              <a:t>m</a:t>
            </a:r>
            <a:endParaRPr lang="en-GB" sz="2400" b="1" i="1" baseline="-25000" dirty="0">
              <a:latin typeface="Times New Roman" panose="02020603050405020304" pitchFamily="18" charset="0"/>
              <a:cs typeface="Times New Roman" panose="02020603050405020304" pitchFamily="18" charset="0"/>
            </a:endParaRPr>
          </a:p>
        </p:txBody>
      </p:sp>
      <p:sp>
        <p:nvSpPr>
          <p:cNvPr id="41"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42"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53</a:t>
            </a:fld>
            <a:endParaRPr lang="nl-NL" dirty="0"/>
          </a:p>
        </p:txBody>
      </p:sp>
      <p:sp>
        <p:nvSpPr>
          <p:cNvPr id="43"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2326855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2998"/>
            <a:ext cx="8229600" cy="1143000"/>
          </a:xfrm>
        </p:spPr>
        <p:txBody>
          <a:bodyPr/>
          <a:lstStyle/>
          <a:p>
            <a:r>
              <a:rPr lang="nl-NL" dirty="0" smtClean="0"/>
              <a:t>Annex I.1, (15)</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978335174"/>
              </p:ext>
            </p:extLst>
          </p:nvPr>
        </p:nvGraphicFramePr>
        <p:xfrm>
          <a:off x="467544" y="980728"/>
          <a:ext cx="8229600" cy="5558790"/>
        </p:xfrm>
        <a:graphic>
          <a:graphicData uri="http://schemas.openxmlformats.org/drawingml/2006/table">
            <a:tbl>
              <a:tblPr firstRow="1" firstCol="1" bandRow="1">
                <a:tableStyleId>{5C22544A-7EE6-4342-B048-85BDC9FD1C3A}</a:tableStyleId>
              </a:tblPr>
              <a:tblGrid>
                <a:gridCol w="3598443"/>
                <a:gridCol w="4631157"/>
              </a:tblGrid>
              <a:tr h="638944">
                <a:tc>
                  <a:txBody>
                    <a:bodyPr/>
                    <a:lstStyle/>
                    <a:p>
                      <a:pPr algn="just">
                        <a:lnSpc>
                          <a:spcPct val="115000"/>
                        </a:lnSpc>
                        <a:spcAft>
                          <a:spcPts val="0"/>
                        </a:spcAft>
                      </a:pPr>
                      <a:r>
                        <a:rPr lang="en-GB" sz="1600" dirty="0">
                          <a:effectLst/>
                        </a:rPr>
                        <a:t>(11) ‘Mach factor’ means a correction factor applied to dynamic pressure at a point, defined as the stagnation pressure minus the pressure with respect to absolute zero pressure which is exerted at a point at rest relative to the gas around it and divided by the dynamic pressure.</a:t>
                      </a:r>
                      <a:endParaRPr lang="en-GB" sz="1600" dirty="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 </a:t>
                      </a:r>
                      <a:r>
                        <a:rPr lang="en-GB" sz="1600" b="0" i="1" dirty="0" smtClean="0">
                          <a:solidFill>
                            <a:schemeClr val="tx1"/>
                          </a:solidFill>
                          <a:effectLst/>
                          <a:sym typeface="Wingdings" panose="05000000000000000000" pitchFamily="2" charset="2"/>
                        </a:rPr>
                        <a:t> no longer needed because v&lt; 51,5 m/s (see Art. 2)</a:t>
                      </a:r>
                      <a:endParaRPr lang="en-GB" sz="1600" b="0" i="1" dirty="0">
                        <a:solidFill>
                          <a:schemeClr val="tx1"/>
                        </a:solidFill>
                        <a:effectLst/>
                        <a:latin typeface="Calibri"/>
                        <a:ea typeface="Calibri"/>
                        <a:cs typeface="Times New Roman"/>
                      </a:endParaRPr>
                    </a:p>
                  </a:txBody>
                  <a:tcPr marL="57505" marR="57505" marT="0" marB="0" anchor="ctr">
                    <a:solidFill>
                      <a:schemeClr val="bg1">
                        <a:lumMod val="95000"/>
                      </a:schemeClr>
                    </a:solidFill>
                  </a:tcPr>
                </a:tc>
              </a:tr>
              <a:tr h="264523">
                <a:tc>
                  <a:txBody>
                    <a:bodyPr/>
                    <a:lstStyle/>
                    <a:p>
                      <a:pPr>
                        <a:lnSpc>
                          <a:spcPct val="115000"/>
                        </a:lnSpc>
                        <a:spcAft>
                          <a:spcPts val="0"/>
                        </a:spcAft>
                      </a:pPr>
                      <a:r>
                        <a:rPr lang="en-GB" sz="1600">
                          <a:effectLst/>
                        </a:rPr>
                        <a:t>(12) ‘Total efficiency’  means the energy efficiency of a fan, based upon measurement of the ‘fan total pressure’  (pf ). </a:t>
                      </a:r>
                      <a:endParaRPr lang="en-GB" sz="1600">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dirty="0">
                          <a:effectLst/>
                        </a:rPr>
                        <a:t> </a:t>
                      </a:r>
                      <a:r>
                        <a:rPr lang="en-GB" sz="1600" i="1" dirty="0" smtClean="0">
                          <a:effectLst/>
                          <a:sym typeface="Wingdings" panose="05000000000000000000" pitchFamily="2" charset="2"/>
                        </a:rPr>
                        <a:t> included in (6)</a:t>
                      </a:r>
                      <a:endParaRPr lang="en-GB" sz="1600" i="1" dirty="0">
                        <a:effectLst/>
                        <a:latin typeface="Calibri"/>
                        <a:ea typeface="Calibri"/>
                        <a:cs typeface="Times New Roman"/>
                      </a:endParaRPr>
                    </a:p>
                  </a:txBody>
                  <a:tcPr marL="57505" marR="57505" marT="0" marB="0" anchor="ctr"/>
                </a:tc>
              </a:tr>
              <a:tr h="779512">
                <a:tc>
                  <a:txBody>
                    <a:bodyPr/>
                    <a:lstStyle/>
                    <a:p>
                      <a:pPr>
                        <a:lnSpc>
                          <a:spcPct val="115000"/>
                        </a:lnSpc>
                        <a:spcAft>
                          <a:spcPts val="0"/>
                        </a:spcAft>
                      </a:pPr>
                      <a:r>
                        <a:rPr lang="en-GB" sz="1600">
                          <a:effectLst/>
                        </a:rPr>
                        <a:t>(13) ‘Fan total pressure’ (pf ) means the difference between the stagnation pressure at the fan outlet and the stagnation pressure at the fan inlet.</a:t>
                      </a:r>
                      <a:endParaRPr lang="en-GB" sz="1600">
                        <a:effectLst/>
                        <a:latin typeface="Calibri"/>
                        <a:ea typeface="Calibri"/>
                        <a:cs typeface="Times New Roman"/>
                      </a:endParaRPr>
                    </a:p>
                  </a:txBody>
                  <a:tcPr marL="57505" marR="57505" marT="0" marB="0"/>
                </a:tc>
                <a:tc>
                  <a:txBody>
                    <a:bodyPr/>
                    <a:lstStyle/>
                    <a:p>
                      <a:pPr>
                        <a:lnSpc>
                          <a:spcPct val="115000"/>
                        </a:lnSpc>
                        <a:spcAft>
                          <a:spcPts val="0"/>
                        </a:spcAft>
                      </a:pPr>
                      <a:r>
                        <a:rPr lang="en-GB" sz="1600" dirty="0">
                          <a:effectLst/>
                        </a:rPr>
                        <a:t>(15) </a:t>
                      </a:r>
                      <a:r>
                        <a:rPr lang="en-GB" sz="1600" b="1" dirty="0">
                          <a:effectLst/>
                        </a:rPr>
                        <a:t>'Fan total pressure' (pf), </a:t>
                      </a:r>
                      <a:r>
                        <a:rPr lang="en-GB" sz="1600" dirty="0">
                          <a:effectLst/>
                        </a:rPr>
                        <a:t>in Pa, is the directional force per unit surface area </a:t>
                      </a:r>
                      <a:r>
                        <a:rPr lang="en-GB" sz="1600" dirty="0" smtClean="0">
                          <a:effectLst/>
                        </a:rPr>
                        <a:t>exerted </a:t>
                      </a:r>
                      <a:r>
                        <a:rPr lang="en-GB" sz="1600" dirty="0">
                          <a:effectLst/>
                        </a:rPr>
                        <a:t>at the fan outlet and is typically assessed by measuring the stagnation pressure in a </a:t>
                      </a:r>
                      <a:r>
                        <a:rPr lang="en-GB" sz="1600" dirty="0" smtClean="0">
                          <a:effectLst/>
                        </a:rPr>
                        <a:t>(cylindrical) </a:t>
                      </a:r>
                      <a:r>
                        <a:rPr lang="en-GB" sz="1600" dirty="0">
                          <a:effectLst/>
                        </a:rPr>
                        <a:t>hole of appropriate geometry dimensions facing the direction of the gas flow or </a:t>
                      </a:r>
                      <a:r>
                        <a:rPr lang="en-GB" sz="1600" u="sng" dirty="0">
                          <a:effectLst/>
                        </a:rPr>
                        <a:t>for jet fans </a:t>
                      </a:r>
                      <a:r>
                        <a:rPr lang="en-GB" sz="1600" dirty="0">
                          <a:effectLst/>
                        </a:rPr>
                        <a:t>by measuring the reactive thrust force </a:t>
                      </a:r>
                      <a:r>
                        <a:rPr lang="en-GB" sz="1600" dirty="0" smtClean="0">
                          <a:effectLst/>
                        </a:rPr>
                        <a:t>exerted </a:t>
                      </a:r>
                      <a:r>
                        <a:rPr lang="en-GB" sz="1600" dirty="0">
                          <a:effectLst/>
                        </a:rPr>
                        <a:t>on the fan by the gas flow per unit fan outlet surface area.</a:t>
                      </a:r>
                      <a:endParaRPr lang="en-GB" sz="1600" dirty="0">
                        <a:effectLst/>
                        <a:latin typeface="Calibri"/>
                        <a:ea typeface="Calibri"/>
                        <a:cs typeface="Times New Roman"/>
                      </a:endParaRPr>
                    </a:p>
                  </a:txBody>
                  <a:tcPr marL="57505" marR="57505" marT="0" marB="0" anchor="ctr"/>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54</a:t>
            </a:fld>
            <a:endParaRPr lang="nl-NL" dirty="0"/>
          </a:p>
        </p:txBody>
      </p:sp>
    </p:spTree>
    <p:extLst>
      <p:ext uri="{BB962C8B-B14F-4D97-AF65-F5344CB8AC3E}">
        <p14:creationId xmlns:p14="http://schemas.microsoft.com/office/powerpoint/2010/main" val="20205496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 (16-18)</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515204291"/>
              </p:ext>
            </p:extLst>
          </p:nvPr>
        </p:nvGraphicFramePr>
        <p:xfrm>
          <a:off x="251520" y="1484784"/>
          <a:ext cx="8640960" cy="5117592"/>
        </p:xfrm>
        <a:graphic>
          <a:graphicData uri="http://schemas.openxmlformats.org/drawingml/2006/table">
            <a:tbl>
              <a:tblPr firstRow="1" firstCol="1" bandRow="1">
                <a:tableStyleId>{5C22544A-7EE6-4342-B048-85BDC9FD1C3A}</a:tableStyleId>
              </a:tblPr>
              <a:tblGrid>
                <a:gridCol w="4471695"/>
                <a:gridCol w="4169265"/>
              </a:tblGrid>
              <a:tr h="753954">
                <a:tc>
                  <a:txBody>
                    <a:bodyPr/>
                    <a:lstStyle/>
                    <a:p>
                      <a:pPr algn="just">
                        <a:lnSpc>
                          <a:spcPct val="115000"/>
                        </a:lnSpc>
                        <a:spcAft>
                          <a:spcPts val="0"/>
                        </a:spcAft>
                      </a:pPr>
                      <a:r>
                        <a:rPr lang="en-GB" sz="1600" dirty="0">
                          <a:effectLst/>
                        </a:rPr>
                        <a:t>(9) ‘Stagnation pressure’  means the pressure measured at a point in a flowing gas if it were brought to rest via an isentropic process.</a:t>
                      </a:r>
                      <a:endParaRPr lang="en-GB" sz="1600" dirty="0">
                        <a:effectLst/>
                        <a:latin typeface="Calibri"/>
                        <a:ea typeface="Calibri"/>
                        <a:cs typeface="Times New Roman"/>
                      </a:endParaRPr>
                    </a:p>
                  </a:txBody>
                  <a:tcPr marL="57505" marR="57505" marT="0" marB="0"/>
                </a:tc>
                <a:tc>
                  <a:txBody>
                    <a:bodyPr/>
                    <a:lstStyle/>
                    <a:p>
                      <a:pPr algn="just">
                        <a:lnSpc>
                          <a:spcPct val="115000"/>
                        </a:lnSpc>
                        <a:spcAft>
                          <a:spcPts val="0"/>
                        </a:spcAft>
                      </a:pPr>
                      <a:r>
                        <a:rPr lang="en-GB" sz="1600" b="0" dirty="0">
                          <a:solidFill>
                            <a:schemeClr val="tx1"/>
                          </a:solidFill>
                          <a:effectLst/>
                        </a:rPr>
                        <a:t>(16) </a:t>
                      </a:r>
                      <a:r>
                        <a:rPr lang="en-GB" sz="1600" b="1" dirty="0">
                          <a:solidFill>
                            <a:schemeClr val="tx1"/>
                          </a:solidFill>
                          <a:effectLst/>
                        </a:rPr>
                        <a:t>‘Stagnation pressure’  </a:t>
                      </a:r>
                      <a:r>
                        <a:rPr lang="en-GB" sz="1600" b="0" dirty="0">
                          <a:solidFill>
                            <a:schemeClr val="tx1"/>
                          </a:solidFill>
                          <a:effectLst/>
                        </a:rPr>
                        <a:t>means the pressure measured at a point in a flowing gas if it were brought to rest via an isentropic process.</a:t>
                      </a:r>
                      <a:endParaRPr lang="en-GB" sz="1600" b="0" dirty="0">
                        <a:solidFill>
                          <a:schemeClr val="tx1"/>
                        </a:solidFill>
                        <a:effectLst/>
                        <a:latin typeface="Calibri"/>
                        <a:ea typeface="Calibri"/>
                        <a:cs typeface="Times New Roman"/>
                      </a:endParaRPr>
                    </a:p>
                  </a:txBody>
                  <a:tcPr marL="57505" marR="57505" marT="0" marB="0">
                    <a:solidFill>
                      <a:schemeClr val="bg1">
                        <a:lumMod val="95000"/>
                      </a:schemeClr>
                    </a:solidFill>
                  </a:tcPr>
                </a:tc>
              </a:tr>
              <a:tr h="1028700">
                <a:tc>
                  <a:txBody>
                    <a:bodyPr/>
                    <a:lstStyle/>
                    <a:p>
                      <a:pPr algn="just">
                        <a:lnSpc>
                          <a:spcPct val="115000"/>
                        </a:lnSpc>
                        <a:spcAft>
                          <a:spcPts val="0"/>
                        </a:spcAft>
                      </a:pPr>
                      <a:r>
                        <a:rPr lang="en-GB" sz="1600">
                          <a:effectLst/>
                        </a:rPr>
                        <a:t>(14) ‘Efficiency grade’ is a parameter in the calculation of the target energy efficiency of a fan of specific electric input power at its optimum energy efficiency point (expressed as parameter ‘N’  in the calculation of the fan energy efficiency).</a:t>
                      </a:r>
                      <a:endParaRPr lang="en-GB" sz="160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(17) </a:t>
                      </a:r>
                      <a:r>
                        <a:rPr lang="en-GB" sz="1600" b="1" dirty="0">
                          <a:effectLst/>
                        </a:rPr>
                        <a:t>‘Efficiency grade’ </a:t>
                      </a:r>
                      <a:r>
                        <a:rPr lang="en-GB" sz="1600" dirty="0">
                          <a:effectLst/>
                        </a:rPr>
                        <a:t>is a parameter in the calculation of the </a:t>
                      </a:r>
                      <a:r>
                        <a:rPr lang="en-GB" sz="1600" dirty="0" smtClean="0">
                          <a:solidFill>
                            <a:srgbClr val="C00000"/>
                          </a:solidFill>
                          <a:effectLst/>
                        </a:rPr>
                        <a:t>minimum fan efficiency </a:t>
                      </a:r>
                      <a:r>
                        <a:rPr lang="en-GB" sz="1600" dirty="0" smtClean="0">
                          <a:effectLst/>
                        </a:rPr>
                        <a:t>at </a:t>
                      </a:r>
                      <a:r>
                        <a:rPr lang="en-GB" sz="1600" dirty="0">
                          <a:effectLst/>
                        </a:rPr>
                        <a:t>specific electric input power at its </a:t>
                      </a:r>
                      <a:r>
                        <a:rPr lang="en-GB" sz="1600" dirty="0" err="1">
                          <a:effectLst/>
                        </a:rPr>
                        <a:t>bep</a:t>
                      </a:r>
                      <a:r>
                        <a:rPr lang="en-GB" sz="1600" dirty="0">
                          <a:effectLst/>
                        </a:rPr>
                        <a:t> (expressed as parameter ‘N’  in the calculation of the </a:t>
                      </a:r>
                      <a:r>
                        <a:rPr lang="en-GB" sz="1600" dirty="0" smtClean="0">
                          <a:effectLst/>
                        </a:rPr>
                        <a:t>minimum fan efficiency</a:t>
                      </a:r>
                      <a:r>
                        <a:rPr lang="en-GB" sz="1600" dirty="0">
                          <a:effectLst/>
                        </a:rPr>
                        <a:t>).</a:t>
                      </a:r>
                      <a:endParaRPr lang="en-GB" sz="1600" dirty="0">
                        <a:effectLst/>
                        <a:latin typeface="Calibri"/>
                        <a:ea typeface="Calibri"/>
                        <a:cs typeface="Times New Roman"/>
                      </a:endParaRPr>
                    </a:p>
                  </a:txBody>
                  <a:tcPr marL="57505" marR="57505" marT="0" marB="0" anchor="ctr"/>
                </a:tc>
              </a:tr>
              <a:tr h="1022311">
                <a:tc>
                  <a:txBody>
                    <a:bodyPr/>
                    <a:lstStyle/>
                    <a:p>
                      <a:pPr algn="just">
                        <a:lnSpc>
                          <a:spcPct val="115000"/>
                        </a:lnSpc>
                        <a:spcAft>
                          <a:spcPts val="0"/>
                        </a:spcAft>
                      </a:pPr>
                      <a:r>
                        <a:rPr lang="en-GB" sz="1600" dirty="0">
                          <a:effectLst/>
                        </a:rPr>
                        <a:t>(15) The ‘target energy efficiency’  (</a:t>
                      </a:r>
                      <a:r>
                        <a:rPr lang="en-GB" sz="1600" dirty="0" err="1">
                          <a:effectLst/>
                        </a:rPr>
                        <a:t>ηtarget</a:t>
                      </a:r>
                      <a:r>
                        <a:rPr lang="en-GB" sz="1600" dirty="0">
                          <a:effectLst/>
                        </a:rPr>
                        <a:t>)  is the minimum energy efficiency a fan must achieve in order to meet the requirements and is based on its electrical input power at its point of optimum energy efficiency, </a:t>
                      </a:r>
                      <a:r>
                        <a:rPr lang="en-GB" sz="1400" dirty="0">
                          <a:effectLst/>
                        </a:rPr>
                        <a:t>where </a:t>
                      </a:r>
                      <a:r>
                        <a:rPr lang="en-GB" sz="1400" dirty="0" err="1">
                          <a:effectLst/>
                        </a:rPr>
                        <a:t>ηtarget</a:t>
                      </a:r>
                      <a:r>
                        <a:rPr lang="en-GB" sz="1400" dirty="0">
                          <a:effectLst/>
                        </a:rPr>
                        <a:t> is the output value from the appropriate equation in Section 3 of Annex II, using the applicable integer N of the efficiency grade (Annex I, Section 2, Tables 1 and 2) and the electrical power input </a:t>
                      </a:r>
                      <a:r>
                        <a:rPr lang="en-GB" sz="1400" dirty="0" err="1">
                          <a:effectLst/>
                        </a:rPr>
                        <a:t>Pe</a:t>
                      </a:r>
                      <a:r>
                        <a:rPr lang="en-GB" sz="1400" dirty="0">
                          <a:effectLst/>
                        </a:rPr>
                        <a:t>(d) of the fan expressed in kW at its point of optimum energy efficiency in the applicable energy efficiency formula.</a:t>
                      </a:r>
                      <a:endParaRPr lang="en-GB" sz="1400" dirty="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dirty="0">
                          <a:effectLst/>
                        </a:rPr>
                        <a:t>(18) The </a:t>
                      </a:r>
                      <a:r>
                        <a:rPr lang="en-GB" sz="1600" b="1" dirty="0">
                          <a:effectLst/>
                        </a:rPr>
                        <a:t>‘minimum fan efficiency’  (</a:t>
                      </a:r>
                      <a:r>
                        <a:rPr lang="en-GB" sz="1600" b="1" dirty="0" err="1">
                          <a:effectLst/>
                        </a:rPr>
                        <a:t>ηmin</a:t>
                      </a:r>
                      <a:r>
                        <a:rPr lang="en-GB" sz="1600" b="1" dirty="0">
                          <a:effectLst/>
                        </a:rPr>
                        <a:t>)  </a:t>
                      </a:r>
                      <a:r>
                        <a:rPr lang="en-GB" sz="1600" dirty="0">
                          <a:effectLst/>
                        </a:rPr>
                        <a:t>is the fan efficiency to be achieved in order to meet the requirements, calculated  as the outcome of the appropriate equation in </a:t>
                      </a:r>
                      <a:r>
                        <a:rPr lang="en-GB" sz="1600" dirty="0">
                          <a:solidFill>
                            <a:srgbClr val="C00000"/>
                          </a:solidFill>
                          <a:effectLst/>
                        </a:rPr>
                        <a:t>Annex </a:t>
                      </a:r>
                      <a:r>
                        <a:rPr lang="en-GB" sz="1600" dirty="0" smtClean="0">
                          <a:solidFill>
                            <a:srgbClr val="C00000"/>
                          </a:solidFill>
                          <a:effectLst/>
                        </a:rPr>
                        <a:t>II, </a:t>
                      </a:r>
                      <a:r>
                        <a:rPr lang="en-GB" sz="1600" dirty="0">
                          <a:solidFill>
                            <a:srgbClr val="C00000"/>
                          </a:solidFill>
                          <a:effectLst/>
                        </a:rPr>
                        <a:t>Table 1</a:t>
                      </a:r>
                      <a:r>
                        <a:rPr lang="en-GB" sz="1600" dirty="0">
                          <a:effectLst/>
                        </a:rPr>
                        <a:t>, using the applicable integer </a:t>
                      </a:r>
                      <a:r>
                        <a:rPr lang="en-GB" sz="1600" b="1" dirty="0">
                          <a:effectLst/>
                        </a:rPr>
                        <a:t>N</a:t>
                      </a:r>
                      <a:r>
                        <a:rPr lang="en-GB" sz="1600" dirty="0">
                          <a:effectLst/>
                        </a:rPr>
                        <a:t> of the efficiency grade and the electrical power input </a:t>
                      </a:r>
                      <a:r>
                        <a:rPr lang="en-GB" sz="1600" b="1" dirty="0" err="1" smtClean="0">
                          <a:effectLst/>
                        </a:rPr>
                        <a:t>Pe</a:t>
                      </a:r>
                      <a:r>
                        <a:rPr lang="en-GB" sz="1600" b="1" dirty="0" smtClean="0">
                          <a:solidFill>
                            <a:srgbClr val="FF0000"/>
                          </a:solidFill>
                          <a:effectLst/>
                        </a:rPr>
                        <a:t> </a:t>
                      </a:r>
                      <a:r>
                        <a:rPr lang="en-GB" sz="1600" dirty="0">
                          <a:effectLst/>
                        </a:rPr>
                        <a:t>of the fan expressed in kW at its </a:t>
                      </a:r>
                      <a:r>
                        <a:rPr lang="en-GB" sz="1600" dirty="0" err="1">
                          <a:effectLst/>
                        </a:rPr>
                        <a:t>bep</a:t>
                      </a:r>
                      <a:r>
                        <a:rPr lang="en-GB" sz="1600" dirty="0">
                          <a:effectLst/>
                        </a:rPr>
                        <a:t>.</a:t>
                      </a:r>
                      <a:endParaRPr lang="en-GB" sz="1600" dirty="0">
                        <a:effectLst/>
                        <a:latin typeface="Calibri"/>
                        <a:ea typeface="Calibri"/>
                        <a:cs typeface="Times New Roman"/>
                      </a:endParaRPr>
                    </a:p>
                  </a:txBody>
                  <a:tcPr marL="57505" marR="57505" marT="0" marB="0"/>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55</a:t>
            </a:fld>
            <a:endParaRPr lang="nl-NL" dirty="0"/>
          </a:p>
        </p:txBody>
      </p:sp>
    </p:spTree>
    <p:extLst>
      <p:ext uri="{BB962C8B-B14F-4D97-AF65-F5344CB8AC3E}">
        <p14:creationId xmlns:p14="http://schemas.microsoft.com/office/powerpoint/2010/main" val="28290885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‘Efficiency </a:t>
            </a:r>
            <a:r>
              <a:rPr lang="nl-NL" sz="2400" dirty="0" err="1" smtClean="0"/>
              <a:t>grade</a:t>
            </a:r>
            <a:r>
              <a:rPr lang="nl-NL" sz="2400" dirty="0" smtClean="0"/>
              <a:t>’ </a:t>
            </a:r>
            <a:r>
              <a:rPr lang="nl-NL" sz="2400" dirty="0" err="1" smtClean="0"/>
              <a:t>implicitly</a:t>
            </a:r>
            <a:r>
              <a:rPr lang="nl-NL" sz="2400" dirty="0" smtClean="0"/>
              <a:t> </a:t>
            </a:r>
            <a:r>
              <a:rPr lang="nl-NL" sz="2400" dirty="0" err="1" smtClean="0"/>
              <a:t>refers</a:t>
            </a:r>
            <a:r>
              <a:rPr lang="nl-NL" sz="2400" dirty="0" smtClean="0"/>
              <a:t> </a:t>
            </a:r>
            <a:r>
              <a:rPr lang="nl-NL" sz="2400" dirty="0" err="1" smtClean="0"/>
              <a:t>to</a:t>
            </a:r>
            <a:r>
              <a:rPr lang="nl-NL" sz="2400" dirty="0" smtClean="0"/>
              <a:t> the FMEG (Fan and Motor Efficiency </a:t>
            </a:r>
            <a:r>
              <a:rPr lang="nl-NL" sz="2400" dirty="0" err="1" smtClean="0"/>
              <a:t>Grades</a:t>
            </a:r>
            <a:r>
              <a:rPr lang="nl-NL" sz="2400" dirty="0" smtClean="0"/>
              <a:t>) </a:t>
            </a:r>
            <a:r>
              <a:rPr lang="nl-NL" sz="2400" dirty="0" err="1" smtClean="0"/>
              <a:t>according</a:t>
            </a:r>
            <a:r>
              <a:rPr lang="nl-NL" sz="2400" dirty="0" smtClean="0"/>
              <a:t> </a:t>
            </a:r>
            <a:r>
              <a:rPr lang="nl-NL" sz="2400" dirty="0" err="1" smtClean="0"/>
              <a:t>to</a:t>
            </a:r>
            <a:r>
              <a:rPr lang="nl-NL" sz="2400" dirty="0" smtClean="0"/>
              <a:t> ISO 12759, but –</a:t>
            </a:r>
            <a:r>
              <a:rPr lang="nl-NL" sz="2400" dirty="0" err="1" smtClean="0"/>
              <a:t>given</a:t>
            </a:r>
            <a:r>
              <a:rPr lang="nl-NL" sz="2400" dirty="0" smtClean="0"/>
              <a:t> </a:t>
            </a:r>
            <a:r>
              <a:rPr lang="nl-NL" sz="2400" dirty="0" err="1" smtClean="0"/>
              <a:t>also</a:t>
            </a:r>
            <a:r>
              <a:rPr lang="nl-NL" sz="2400" dirty="0" smtClean="0"/>
              <a:t> the </a:t>
            </a:r>
            <a:r>
              <a:rPr lang="nl-NL" sz="2400" dirty="0" err="1" smtClean="0"/>
              <a:t>criticism</a:t>
            </a:r>
            <a:r>
              <a:rPr lang="nl-NL" sz="2400" dirty="0" smtClean="0"/>
              <a:t> in the SH meeting (</a:t>
            </a:r>
            <a:r>
              <a:rPr lang="nl-NL" sz="2400" dirty="0" err="1" smtClean="0"/>
              <a:t>harsh</a:t>
            </a:r>
            <a:r>
              <a:rPr lang="nl-NL" sz="2400" dirty="0" smtClean="0"/>
              <a:t> </a:t>
            </a:r>
            <a:r>
              <a:rPr lang="nl-NL" sz="2400" dirty="0" err="1" smtClean="0"/>
              <a:t>for</a:t>
            </a:r>
            <a:r>
              <a:rPr lang="nl-NL" sz="2400" dirty="0" smtClean="0"/>
              <a:t> small, </a:t>
            </a:r>
            <a:r>
              <a:rPr lang="nl-NL" sz="2400" dirty="0" err="1" smtClean="0"/>
              <a:t>lenient</a:t>
            </a:r>
            <a:r>
              <a:rPr lang="nl-NL" sz="2400" dirty="0" smtClean="0"/>
              <a:t> </a:t>
            </a:r>
            <a:r>
              <a:rPr lang="nl-NL" sz="2400" dirty="0" err="1" smtClean="0"/>
              <a:t>for</a:t>
            </a:r>
            <a:r>
              <a:rPr lang="nl-NL" sz="2400" dirty="0" smtClean="0"/>
              <a:t> big fans)– </a:t>
            </a:r>
            <a:r>
              <a:rPr lang="nl-NL" sz="2400" dirty="0" err="1" smtClean="0"/>
              <a:t>it</a:t>
            </a:r>
            <a:r>
              <a:rPr lang="nl-NL" sz="2400" dirty="0" smtClean="0"/>
              <a:t> </a:t>
            </a:r>
            <a:r>
              <a:rPr lang="nl-NL" sz="2400" dirty="0" err="1" smtClean="0"/>
              <a:t>need</a:t>
            </a:r>
            <a:r>
              <a:rPr lang="nl-NL" sz="2400" dirty="0" smtClean="0"/>
              <a:t> </a:t>
            </a:r>
            <a:r>
              <a:rPr lang="nl-NL" sz="2400" dirty="0" err="1" smtClean="0"/>
              <a:t>not</a:t>
            </a:r>
            <a:r>
              <a:rPr lang="nl-NL" sz="2400" dirty="0" smtClean="0"/>
              <a:t> </a:t>
            </a:r>
            <a:r>
              <a:rPr lang="nl-NL" sz="2400" dirty="0" err="1" smtClean="0"/>
              <a:t>necessarily</a:t>
            </a:r>
            <a:r>
              <a:rPr lang="nl-NL" sz="2400" dirty="0" smtClean="0"/>
              <a:t> </a:t>
            </a:r>
            <a:r>
              <a:rPr lang="nl-NL" sz="2400" dirty="0" err="1" smtClean="0"/>
              <a:t>refer</a:t>
            </a:r>
            <a:r>
              <a:rPr lang="nl-NL" sz="2400" dirty="0" smtClean="0"/>
              <a:t> </a:t>
            </a:r>
            <a:r>
              <a:rPr lang="nl-NL" sz="2400" dirty="0" err="1" smtClean="0"/>
              <a:t>to</a:t>
            </a:r>
            <a:r>
              <a:rPr lang="nl-NL" sz="2400" dirty="0" smtClean="0"/>
              <a:t> </a:t>
            </a:r>
            <a:r>
              <a:rPr lang="nl-NL" sz="2400" dirty="0" err="1" smtClean="0"/>
              <a:t>that</a:t>
            </a:r>
            <a:r>
              <a:rPr lang="nl-NL" sz="2400" dirty="0" smtClean="0"/>
              <a:t>; </a:t>
            </a:r>
            <a:r>
              <a:rPr lang="nl-NL" sz="2400" dirty="0" err="1" smtClean="0"/>
              <a:t>it</a:t>
            </a:r>
            <a:r>
              <a:rPr lang="nl-NL" sz="2400" dirty="0" smtClean="0"/>
              <a:t> </a:t>
            </a:r>
            <a:r>
              <a:rPr lang="nl-NL" sz="2400" dirty="0" err="1" smtClean="0"/>
              <a:t>could</a:t>
            </a:r>
            <a:r>
              <a:rPr lang="nl-NL" sz="2400" dirty="0" smtClean="0"/>
              <a:t> </a:t>
            </a:r>
            <a:r>
              <a:rPr lang="nl-NL" sz="2400" dirty="0" err="1" smtClean="0"/>
              <a:t>just</a:t>
            </a:r>
            <a:r>
              <a:rPr lang="nl-NL" sz="2400" dirty="0" smtClean="0"/>
              <a:t> </a:t>
            </a:r>
            <a:r>
              <a:rPr lang="nl-NL" sz="2400" dirty="0" err="1" smtClean="0"/>
              <a:t>be</a:t>
            </a:r>
            <a:r>
              <a:rPr lang="nl-NL" sz="2400" dirty="0" smtClean="0"/>
              <a:t> a </a:t>
            </a:r>
            <a:r>
              <a:rPr lang="nl-NL" sz="2400" dirty="0" err="1" smtClean="0"/>
              <a:t>self</a:t>
            </a:r>
            <a:r>
              <a:rPr lang="nl-NL" sz="2400" dirty="0" smtClean="0"/>
              <a:t>-standing parameter. </a:t>
            </a:r>
          </a:p>
          <a:p>
            <a:pPr>
              <a:spcBef>
                <a:spcPts val="1200"/>
              </a:spcBef>
            </a:pPr>
            <a:r>
              <a:rPr lang="nl-NL" sz="2400" dirty="0" smtClean="0"/>
              <a:t>‘minimum fan efficiency’ is the </a:t>
            </a:r>
            <a:r>
              <a:rPr lang="nl-NL" sz="2400" dirty="0" err="1" smtClean="0"/>
              <a:t>normal</a:t>
            </a:r>
            <a:r>
              <a:rPr lang="nl-NL" sz="2400" dirty="0" smtClean="0"/>
              <a:t> term. In </a:t>
            </a:r>
            <a:r>
              <a:rPr lang="nl-NL" sz="2400" dirty="0" err="1" smtClean="0"/>
              <a:t>many</a:t>
            </a:r>
            <a:r>
              <a:rPr lang="nl-NL" sz="2400" dirty="0" smtClean="0"/>
              <a:t> ED </a:t>
            </a:r>
            <a:r>
              <a:rPr lang="nl-NL" sz="2400" dirty="0" err="1" smtClean="0"/>
              <a:t>regulations</a:t>
            </a:r>
            <a:r>
              <a:rPr lang="nl-NL" sz="2400" dirty="0" smtClean="0"/>
              <a:t> </a:t>
            </a:r>
            <a:r>
              <a:rPr lang="nl-NL" sz="2400" dirty="0" err="1" smtClean="0"/>
              <a:t>it</a:t>
            </a:r>
            <a:r>
              <a:rPr lang="nl-NL" sz="2400" dirty="0" smtClean="0"/>
              <a:t> is </a:t>
            </a:r>
            <a:r>
              <a:rPr lang="nl-NL" sz="2400" dirty="0" err="1" smtClean="0"/>
              <a:t>not</a:t>
            </a:r>
            <a:r>
              <a:rPr lang="nl-NL" sz="2400" dirty="0" smtClean="0"/>
              <a:t> even part of the </a:t>
            </a:r>
            <a:r>
              <a:rPr lang="nl-NL" sz="2400" dirty="0" err="1" smtClean="0"/>
              <a:t>definitions</a:t>
            </a:r>
            <a:endParaRPr lang="nl-NL" sz="2400" dirty="0" smtClean="0"/>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4569955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 (</a:t>
            </a:r>
            <a:r>
              <a:rPr lang="nl-NL" dirty="0" err="1" smtClean="0"/>
              <a:t>old</a:t>
            </a:r>
            <a:r>
              <a:rPr lang="nl-NL" dirty="0" smtClean="0"/>
              <a:t> 16-17 </a:t>
            </a:r>
            <a:r>
              <a:rPr lang="nl-NL" dirty="0" err="1" smtClean="0"/>
              <a:t>eliminated</a:t>
            </a:r>
            <a:r>
              <a:rPr lang="nl-NL" dirty="0" smtClean="0"/>
              <a:t>)</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580843219"/>
              </p:ext>
            </p:extLst>
          </p:nvPr>
        </p:nvGraphicFramePr>
        <p:xfrm>
          <a:off x="539552" y="1772816"/>
          <a:ext cx="8229600" cy="3084576"/>
        </p:xfrm>
        <a:graphic>
          <a:graphicData uri="http://schemas.openxmlformats.org/drawingml/2006/table">
            <a:tbl>
              <a:tblPr firstRow="1" firstCol="1" bandRow="1">
                <a:tableStyleId>{5C22544A-7EE6-4342-B048-85BDC9FD1C3A}</a:tableStyleId>
              </a:tblPr>
              <a:tblGrid>
                <a:gridCol w="4680520"/>
                <a:gridCol w="3549080"/>
              </a:tblGrid>
              <a:tr h="894522">
                <a:tc>
                  <a:txBody>
                    <a:bodyPr/>
                    <a:lstStyle/>
                    <a:p>
                      <a:pPr algn="just">
                        <a:lnSpc>
                          <a:spcPct val="115000"/>
                        </a:lnSpc>
                        <a:spcAft>
                          <a:spcPts val="0"/>
                        </a:spcAft>
                      </a:pPr>
                      <a:r>
                        <a:rPr lang="en-GB" sz="1600" dirty="0">
                          <a:effectLst/>
                        </a:rPr>
                        <a:t>(16) ‘Variable speed drive (VSD)’ means an electronic power converter integrated — or functioning as one system — with the motor and the fan, that continuously adapts the electrical power supplied to the electric motor in order to control the mechanical power output of the motor according to the torque-speed characteristic of the load being driven by the motor, excluding variable voltage controllers where only the supply voltage for the motor is varied.</a:t>
                      </a:r>
                      <a:endParaRPr lang="en-GB" sz="1600" dirty="0">
                        <a:effectLst/>
                        <a:latin typeface="Calibri"/>
                        <a:ea typeface="Calibri"/>
                        <a:cs typeface="Times New Roman"/>
                      </a:endParaRPr>
                    </a:p>
                  </a:txBody>
                  <a:tcPr marL="57505" marR="57505" marT="0" marB="0" anchor="ctr"/>
                </a:tc>
                <a:tc>
                  <a:txBody>
                    <a:bodyPr/>
                    <a:lstStyle/>
                    <a:p>
                      <a:pPr algn="just">
                        <a:lnSpc>
                          <a:spcPct val="115000"/>
                        </a:lnSpc>
                        <a:spcAft>
                          <a:spcPts val="0"/>
                        </a:spcAft>
                      </a:pPr>
                      <a:r>
                        <a:rPr lang="en-GB" sz="1600" b="0" dirty="0">
                          <a:effectLst/>
                        </a:rPr>
                        <a:t> </a:t>
                      </a:r>
                      <a:r>
                        <a:rPr lang="en-GB" sz="1600" b="0" dirty="0" smtClean="0">
                          <a:solidFill>
                            <a:schemeClr val="tx1"/>
                          </a:solidFill>
                          <a:effectLst/>
                          <a:sym typeface="Wingdings" panose="05000000000000000000" pitchFamily="2" charset="2"/>
                        </a:rPr>
                        <a:t> Moved to Art. 2 (&amp; extended)</a:t>
                      </a:r>
                      <a:endParaRPr lang="en-GB" sz="1600" b="0" dirty="0">
                        <a:effectLst/>
                        <a:latin typeface="Calibri"/>
                        <a:ea typeface="Calibri"/>
                        <a:cs typeface="Times New Roman"/>
                      </a:endParaRPr>
                    </a:p>
                  </a:txBody>
                  <a:tcPr marL="57505" marR="57505" marT="0" marB="0" anchor="ctr">
                    <a:solidFill>
                      <a:schemeClr val="bg1">
                        <a:lumMod val="95000"/>
                      </a:schemeClr>
                    </a:solidFill>
                  </a:tcPr>
                </a:tc>
              </a:tr>
              <a:tr h="264523">
                <a:tc>
                  <a:txBody>
                    <a:bodyPr/>
                    <a:lstStyle/>
                    <a:p>
                      <a:pPr>
                        <a:lnSpc>
                          <a:spcPct val="115000"/>
                        </a:lnSpc>
                        <a:spcAft>
                          <a:spcPts val="0"/>
                        </a:spcAft>
                      </a:pPr>
                      <a:r>
                        <a:rPr lang="en-GB" sz="1600" dirty="0">
                          <a:effectLst/>
                        </a:rPr>
                        <a:t>(17) ‘Overall efficiency’  is either ‘static efficiency’  or ‘total efficiency’,  whichever is applicable.</a:t>
                      </a:r>
                      <a:endParaRPr lang="en-GB" sz="1600" dirty="0">
                        <a:effectLst/>
                        <a:latin typeface="Calibri"/>
                        <a:ea typeface="Calibri"/>
                        <a:cs typeface="Times New Roman"/>
                      </a:endParaRPr>
                    </a:p>
                  </a:txBody>
                  <a:tcPr marL="57505" marR="57505" marT="0" marB="0" anchor="ctr"/>
                </a:tc>
                <a:tc>
                  <a:txBody>
                    <a:bodyPr/>
                    <a:lstStyle/>
                    <a:p>
                      <a:pPr>
                        <a:lnSpc>
                          <a:spcPct val="115000"/>
                        </a:lnSpc>
                        <a:spcAft>
                          <a:spcPts val="0"/>
                        </a:spcAft>
                      </a:pPr>
                      <a:r>
                        <a:rPr lang="en-GB" sz="1600" dirty="0">
                          <a:effectLst/>
                        </a:rPr>
                        <a:t> </a:t>
                      </a:r>
                      <a:r>
                        <a:rPr lang="en-GB" sz="1600" dirty="0" smtClean="0">
                          <a:effectLst/>
                          <a:sym typeface="Wingdings" panose="05000000000000000000" pitchFamily="2" charset="2"/>
                        </a:rPr>
                        <a:t> Not used (eliminated)</a:t>
                      </a:r>
                      <a:endParaRPr lang="en-GB" sz="1600" dirty="0">
                        <a:effectLst/>
                        <a:latin typeface="Calibri"/>
                        <a:ea typeface="Calibri"/>
                        <a:cs typeface="Times New Roman"/>
                      </a:endParaRPr>
                    </a:p>
                  </a:txBody>
                  <a:tcPr marL="57505" marR="57505"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57</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5505983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8229600" cy="1143000"/>
          </a:xfrm>
        </p:spPr>
        <p:txBody>
          <a:bodyPr/>
          <a:lstStyle/>
          <a:p>
            <a:r>
              <a:rPr lang="nl-NL" dirty="0" smtClean="0"/>
              <a:t>Annex I (19)</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041305547"/>
              </p:ext>
            </p:extLst>
          </p:nvPr>
        </p:nvGraphicFramePr>
        <p:xfrm>
          <a:off x="539552" y="1196752"/>
          <a:ext cx="8229600" cy="5311394"/>
        </p:xfrm>
        <a:graphic>
          <a:graphicData uri="http://schemas.openxmlformats.org/drawingml/2006/table">
            <a:tbl>
              <a:tblPr firstRow="1" firstCol="1" bandRow="1">
                <a:tableStyleId>{5C22544A-7EE6-4342-B048-85BDC9FD1C3A}</a:tableStyleId>
              </a:tblPr>
              <a:tblGrid>
                <a:gridCol w="1512168"/>
                <a:gridCol w="6717432"/>
              </a:tblGrid>
              <a:tr h="2427988">
                <a:tc>
                  <a:txBody>
                    <a:bodyPr/>
                    <a:lstStyle/>
                    <a:p>
                      <a:pPr>
                        <a:lnSpc>
                          <a:spcPct val="115000"/>
                        </a:lnSpc>
                        <a:spcAft>
                          <a:spcPts val="0"/>
                        </a:spcAft>
                      </a:pPr>
                      <a:r>
                        <a:rPr lang="en-GB" sz="1600" b="0" i="1" dirty="0">
                          <a:solidFill>
                            <a:schemeClr val="bg1"/>
                          </a:solidFill>
                          <a:effectLst/>
                        </a:rPr>
                        <a:t> </a:t>
                      </a:r>
                      <a:r>
                        <a:rPr lang="en-GB" sz="1600" b="0" i="1" dirty="0" smtClean="0">
                          <a:solidFill>
                            <a:schemeClr val="bg1"/>
                          </a:solidFill>
                          <a:effectLst/>
                        </a:rPr>
                        <a:t>new</a:t>
                      </a:r>
                      <a:r>
                        <a:rPr lang="en-GB" sz="1600" b="0" i="1" dirty="0" smtClean="0">
                          <a:solidFill>
                            <a:schemeClr val="bg1"/>
                          </a:solidFill>
                          <a:effectLst/>
                          <a:sym typeface="Wingdings" panose="05000000000000000000" pitchFamily="2" charset="2"/>
                        </a:rPr>
                        <a:t></a:t>
                      </a:r>
                      <a:endParaRPr lang="en-GB" sz="1600" b="0" i="1" dirty="0">
                        <a:solidFill>
                          <a:schemeClr val="bg1"/>
                        </a:solidFill>
                        <a:effectLst/>
                        <a:latin typeface="Calibri"/>
                        <a:ea typeface="Calibri"/>
                        <a:cs typeface="Times New Roman"/>
                      </a:endParaRPr>
                    </a:p>
                  </a:txBody>
                  <a:tcPr marL="57505" marR="57505" marT="0" marB="0"/>
                </a:tc>
                <a:tc>
                  <a:txBody>
                    <a:bodyPr/>
                    <a:lstStyle/>
                    <a:p>
                      <a:pPr marL="0" indent="0">
                        <a:lnSpc>
                          <a:spcPct val="115000"/>
                        </a:lnSpc>
                        <a:spcAft>
                          <a:spcPts val="0"/>
                        </a:spcAft>
                        <a:buFont typeface="Arial" panose="020B0604020202020204" pitchFamily="34" charset="0"/>
                        <a:buNone/>
                      </a:pPr>
                      <a:r>
                        <a:rPr lang="en-GB" sz="1600" b="0" dirty="0">
                          <a:solidFill>
                            <a:schemeClr val="tx1"/>
                          </a:solidFill>
                          <a:effectLst/>
                        </a:rPr>
                        <a:t>(19) 'test fan' is the fan, as defined in Article 2, whereby for the purpose of compliance testing the manufacturer </a:t>
                      </a:r>
                      <a:endParaRPr lang="en-GB" sz="1600" b="0" dirty="0" smtClean="0">
                        <a:solidFill>
                          <a:schemeClr val="tx1"/>
                        </a:solidFill>
                        <a:effectLst/>
                      </a:endParaRPr>
                    </a:p>
                    <a:p>
                      <a:pPr marL="0" indent="0">
                        <a:lnSpc>
                          <a:spcPct val="115000"/>
                        </a:lnSpc>
                        <a:spcAft>
                          <a:spcPts val="0"/>
                        </a:spcAft>
                        <a:buFont typeface="Arial" panose="020B0604020202020204" pitchFamily="34" charset="0"/>
                        <a:buNone/>
                      </a:pPr>
                      <a:endParaRPr lang="en-GB" sz="1600" b="0" dirty="0" smtClean="0">
                        <a:solidFill>
                          <a:schemeClr val="tx1"/>
                        </a:solidFill>
                        <a:effectLst/>
                      </a:endParaRPr>
                    </a:p>
                    <a:p>
                      <a:pPr marL="285750" indent="-285750">
                        <a:lnSpc>
                          <a:spcPct val="115000"/>
                        </a:lnSpc>
                        <a:spcAft>
                          <a:spcPts val="0"/>
                        </a:spcAft>
                        <a:buFont typeface="Arial" panose="020B0604020202020204" pitchFamily="34" charset="0"/>
                        <a:buChar char="•"/>
                      </a:pPr>
                      <a:r>
                        <a:rPr lang="en-GB" sz="1600" b="0" dirty="0" smtClean="0">
                          <a:solidFill>
                            <a:schemeClr val="tx1"/>
                          </a:solidFill>
                          <a:effectLst/>
                        </a:rPr>
                        <a:t>must </a:t>
                      </a:r>
                      <a:r>
                        <a:rPr lang="en-GB" sz="1600" b="0" dirty="0">
                          <a:solidFill>
                            <a:schemeClr val="tx1"/>
                          </a:solidFill>
                          <a:effectLst/>
                        </a:rPr>
                        <a:t>add motor or bearing struts and, except for jet fans, an orifice panel or orifice ring, to which said struts are attached for the benefit of testing, </a:t>
                      </a:r>
                      <a:endParaRPr lang="en-GB" sz="1600" b="0" dirty="0" smtClean="0">
                        <a:solidFill>
                          <a:schemeClr val="tx1"/>
                        </a:solidFill>
                        <a:effectLst/>
                      </a:endParaRPr>
                    </a:p>
                    <a:p>
                      <a:pPr marL="285750" indent="-285750">
                        <a:lnSpc>
                          <a:spcPct val="115000"/>
                        </a:lnSpc>
                        <a:spcAft>
                          <a:spcPts val="0"/>
                        </a:spcAft>
                        <a:buFont typeface="Arial" panose="020B0604020202020204" pitchFamily="34" charset="0"/>
                        <a:buChar char="•"/>
                      </a:pPr>
                      <a:r>
                        <a:rPr lang="en-GB" sz="1600" b="0" dirty="0" smtClean="0">
                          <a:solidFill>
                            <a:schemeClr val="tx1"/>
                          </a:solidFill>
                          <a:effectLst/>
                        </a:rPr>
                        <a:t>may </a:t>
                      </a:r>
                      <a:r>
                        <a:rPr lang="en-GB" sz="1600" b="0" dirty="0">
                          <a:solidFill>
                            <a:schemeClr val="tx1"/>
                          </a:solidFill>
                          <a:effectLst/>
                        </a:rPr>
                        <a:t>remove the parts and geometry sections, e.g. in case the envelope extends beyond the defined inlet and outlet sections, that are not included in the defined stator</a:t>
                      </a:r>
                      <a:r>
                        <a:rPr lang="en-GB" sz="1600" b="0" dirty="0" smtClean="0">
                          <a:solidFill>
                            <a:schemeClr val="tx1"/>
                          </a:solidFill>
                          <a:effectLst/>
                        </a:rPr>
                        <a:t>,</a:t>
                      </a:r>
                    </a:p>
                    <a:p>
                      <a:pPr marL="285750" indent="-285750">
                        <a:lnSpc>
                          <a:spcPct val="115000"/>
                        </a:lnSpc>
                        <a:spcAft>
                          <a:spcPts val="0"/>
                        </a:spcAft>
                        <a:buFont typeface="Arial" panose="020B0604020202020204" pitchFamily="34" charset="0"/>
                        <a:buChar char="•"/>
                      </a:pPr>
                      <a:r>
                        <a:rPr lang="en-GB" sz="1600" b="0" dirty="0" smtClean="0">
                          <a:solidFill>
                            <a:schemeClr val="tx1"/>
                          </a:solidFill>
                          <a:effectLst/>
                        </a:rPr>
                        <a:t>may </a:t>
                      </a:r>
                      <a:r>
                        <a:rPr lang="en-GB" sz="1600" b="0" dirty="0">
                          <a:solidFill>
                            <a:schemeClr val="tx1"/>
                          </a:solidFill>
                          <a:effectLst/>
                        </a:rPr>
                        <a:t>conduct the tests with the geometrical equivalent of the stator inner surface</a:t>
                      </a:r>
                      <a:r>
                        <a:rPr lang="en-GB" sz="1600" b="0" dirty="0" smtClean="0">
                          <a:solidFill>
                            <a:schemeClr val="tx1"/>
                          </a:solidFill>
                          <a:effectLst/>
                        </a:rPr>
                        <a:t>,</a:t>
                      </a:r>
                    </a:p>
                    <a:p>
                      <a:pPr marL="285750" indent="-285750">
                        <a:lnSpc>
                          <a:spcPct val="115000"/>
                        </a:lnSpc>
                        <a:spcAft>
                          <a:spcPts val="0"/>
                        </a:spcAft>
                        <a:buFont typeface="Arial" panose="020B0604020202020204" pitchFamily="34" charset="0"/>
                        <a:buChar char="•"/>
                      </a:pPr>
                      <a:r>
                        <a:rPr lang="en-GB" sz="1600" b="0" dirty="0" smtClean="0">
                          <a:solidFill>
                            <a:schemeClr val="tx1"/>
                          </a:solidFill>
                          <a:effectLst/>
                        </a:rPr>
                        <a:t>may </a:t>
                      </a:r>
                      <a:r>
                        <a:rPr lang="en-GB" sz="1600" b="0" dirty="0">
                          <a:solidFill>
                            <a:schemeClr val="tx1"/>
                          </a:solidFill>
                          <a:effectLst/>
                        </a:rPr>
                        <a:t>conduct the tests with a scale model and calculate the results for the real-size product if the latter has an impeller diameter above 1 m for jet fans or 0,5 m for other fans</a:t>
                      </a:r>
                      <a:r>
                        <a:rPr lang="en-GB" sz="1600" b="0" dirty="0" smtClean="0">
                          <a:solidFill>
                            <a:schemeClr val="tx1"/>
                          </a:solidFill>
                          <a:effectLst/>
                        </a:rPr>
                        <a:t>,</a:t>
                      </a:r>
                    </a:p>
                    <a:p>
                      <a:pPr marL="285750" indent="-285750">
                        <a:lnSpc>
                          <a:spcPct val="115000"/>
                        </a:lnSpc>
                        <a:spcAft>
                          <a:spcPts val="0"/>
                        </a:spcAft>
                        <a:buFont typeface="Arial" panose="020B0604020202020204" pitchFamily="34" charset="0"/>
                        <a:buChar char="•"/>
                      </a:pPr>
                      <a:r>
                        <a:rPr lang="en-GB" sz="1600" b="0" dirty="0" smtClean="0">
                          <a:solidFill>
                            <a:schemeClr val="tx1"/>
                          </a:solidFill>
                          <a:effectLst/>
                        </a:rPr>
                        <a:t>may </a:t>
                      </a:r>
                      <a:r>
                        <a:rPr lang="en-GB" sz="1600" b="0" dirty="0">
                          <a:solidFill>
                            <a:schemeClr val="tx1"/>
                          </a:solidFill>
                          <a:effectLst/>
                        </a:rPr>
                        <a:t>conduct the tests at customer's or manufacturer's site  if the latter has an impeller diameter above 1 m for jet fans or 0,5 m for other </a:t>
                      </a:r>
                      <a:r>
                        <a:rPr lang="en-GB" sz="1600" b="0" dirty="0" smtClean="0">
                          <a:solidFill>
                            <a:schemeClr val="tx1"/>
                          </a:solidFill>
                          <a:effectLst/>
                        </a:rPr>
                        <a:t>fans,</a:t>
                      </a:r>
                    </a:p>
                    <a:p>
                      <a:pPr marL="285750" indent="-285750">
                        <a:lnSpc>
                          <a:spcPct val="115000"/>
                        </a:lnSpc>
                        <a:spcAft>
                          <a:spcPts val="0"/>
                        </a:spcAft>
                        <a:buFont typeface="Arial" panose="020B0604020202020204" pitchFamily="34" charset="0"/>
                        <a:buChar char="•"/>
                      </a:pPr>
                      <a:endParaRPr lang="en-GB" sz="1600" b="0" dirty="0" smtClean="0">
                        <a:solidFill>
                          <a:schemeClr val="tx1"/>
                        </a:solidFill>
                        <a:effectLst/>
                      </a:endParaRPr>
                    </a:p>
                    <a:p>
                      <a:pPr marL="0" indent="0">
                        <a:lnSpc>
                          <a:spcPct val="115000"/>
                        </a:lnSpc>
                        <a:spcAft>
                          <a:spcPts val="0"/>
                        </a:spcAft>
                        <a:buFont typeface="Arial" panose="020B0604020202020204" pitchFamily="34" charset="0"/>
                        <a:buNone/>
                      </a:pPr>
                      <a:r>
                        <a:rPr lang="en-GB" sz="1600" b="0" dirty="0" smtClean="0">
                          <a:solidFill>
                            <a:schemeClr val="tx1"/>
                          </a:solidFill>
                          <a:effectLst/>
                        </a:rPr>
                        <a:t>provided </a:t>
                      </a:r>
                      <a:r>
                        <a:rPr lang="en-GB" sz="1600" b="0" dirty="0">
                          <a:solidFill>
                            <a:schemeClr val="tx1"/>
                          </a:solidFill>
                          <a:effectLst/>
                        </a:rPr>
                        <a:t>that reliable, accurate and reproducible test- and calculation methods are used and modifications, test conditions and calculations are meticulously reported as prescribed in Annex I, section 3. </a:t>
                      </a:r>
                      <a:endParaRPr lang="en-GB" sz="1600" b="0" dirty="0">
                        <a:solidFill>
                          <a:schemeClr val="tx1"/>
                        </a:solidFill>
                        <a:effectLst/>
                        <a:latin typeface="Calibri"/>
                        <a:ea typeface="Calibri"/>
                        <a:cs typeface="Times New Roman"/>
                      </a:endParaRPr>
                    </a:p>
                  </a:txBody>
                  <a:tcPr marL="57505" marR="57505" marT="0" marB="0">
                    <a:solidFill>
                      <a:schemeClr val="bg1">
                        <a:lumMod val="95000"/>
                      </a:schemeClr>
                    </a:solidFill>
                  </a:tcPr>
                </a:tc>
              </a:tr>
            </a:tbl>
          </a:graphicData>
        </a:graphic>
      </p:graphicFrame>
      <p:sp>
        <p:nvSpPr>
          <p:cNvPr id="4" name="Date Placeholder 3"/>
          <p:cNvSpPr>
            <a:spLocks noGrp="1"/>
          </p:cNvSpPr>
          <p:nvPr>
            <p:ph type="dt" sz="half" idx="10"/>
          </p:nvPr>
        </p:nvSpPr>
        <p:spPr>
          <a:xfrm>
            <a:off x="457200" y="648970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489700"/>
            <a:ext cx="2133600" cy="365125"/>
          </a:xfrm>
        </p:spPr>
        <p:txBody>
          <a:bodyPr/>
          <a:lstStyle/>
          <a:p>
            <a:fld id="{441E8BA0-B3F7-4F21-B827-A23DC486D00B}" type="slidenum">
              <a:rPr lang="nl-NL" smtClean="0"/>
              <a:t>58</a:t>
            </a:fld>
            <a:endParaRPr lang="nl-NL" dirty="0"/>
          </a:p>
        </p:txBody>
      </p:sp>
      <p:sp>
        <p:nvSpPr>
          <p:cNvPr id="6" name="Footer Placeholder 4"/>
          <p:cNvSpPr>
            <a:spLocks noGrp="1"/>
          </p:cNvSpPr>
          <p:nvPr>
            <p:ph type="ftr" sz="quarter" idx="11"/>
          </p:nvPr>
        </p:nvSpPr>
        <p:spPr>
          <a:xfrm>
            <a:off x="3124200" y="648970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13972616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definitions</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The wording of </a:t>
            </a:r>
            <a:r>
              <a:rPr lang="nl-NL" sz="2400" dirty="0" err="1" smtClean="0"/>
              <a:t>this</a:t>
            </a:r>
            <a:r>
              <a:rPr lang="nl-NL" sz="2400" dirty="0" smtClean="0"/>
              <a:t> part </a:t>
            </a:r>
            <a:r>
              <a:rPr lang="nl-NL" sz="2400" dirty="0" err="1" smtClean="0"/>
              <a:t>needs</a:t>
            </a:r>
            <a:r>
              <a:rPr lang="nl-NL" sz="2400" dirty="0" smtClean="0"/>
              <a:t> </a:t>
            </a:r>
            <a:r>
              <a:rPr lang="nl-NL" sz="2400" dirty="0" err="1" smtClean="0"/>
              <a:t>to</a:t>
            </a:r>
            <a:r>
              <a:rPr lang="nl-NL" sz="2400" dirty="0" smtClean="0"/>
              <a:t> </a:t>
            </a:r>
            <a:r>
              <a:rPr lang="nl-NL" sz="2400" dirty="0" err="1" smtClean="0"/>
              <a:t>be</a:t>
            </a:r>
            <a:r>
              <a:rPr lang="nl-NL" sz="2400" dirty="0" smtClean="0"/>
              <a:t> </a:t>
            </a:r>
            <a:r>
              <a:rPr lang="nl-NL" sz="2400" dirty="0" err="1" smtClean="0"/>
              <a:t>further</a:t>
            </a:r>
            <a:r>
              <a:rPr lang="nl-NL" sz="2400" dirty="0" smtClean="0"/>
              <a:t> </a:t>
            </a:r>
            <a:r>
              <a:rPr lang="nl-NL" sz="2400" dirty="0" err="1" smtClean="0"/>
              <a:t>discussed</a:t>
            </a:r>
            <a:r>
              <a:rPr lang="nl-NL" sz="2400" dirty="0" smtClean="0"/>
              <a:t> in </a:t>
            </a:r>
            <a:r>
              <a:rPr lang="nl-NL" sz="2400" dirty="0" err="1" smtClean="0"/>
              <a:t>an</a:t>
            </a:r>
            <a:r>
              <a:rPr lang="nl-NL" sz="2400" dirty="0" smtClean="0"/>
              <a:t> expert </a:t>
            </a:r>
            <a:r>
              <a:rPr lang="nl-NL" sz="2400" dirty="0" err="1" smtClean="0"/>
              <a:t>group</a:t>
            </a:r>
            <a:r>
              <a:rPr lang="nl-NL" sz="2400" dirty="0" smtClean="0"/>
              <a:t>. The </a:t>
            </a:r>
            <a:r>
              <a:rPr lang="nl-NL" sz="2400" dirty="0" err="1" smtClean="0"/>
              <a:t>intention</a:t>
            </a:r>
            <a:r>
              <a:rPr lang="nl-NL" sz="2400" dirty="0" smtClean="0"/>
              <a:t> is a) </a:t>
            </a:r>
            <a:r>
              <a:rPr lang="nl-NL" sz="2400" dirty="0" err="1" smtClean="0"/>
              <a:t>always</a:t>
            </a:r>
            <a:r>
              <a:rPr lang="nl-NL" sz="2400" dirty="0" smtClean="0"/>
              <a:t> </a:t>
            </a:r>
            <a:r>
              <a:rPr lang="nl-NL" sz="2400" dirty="0" err="1" smtClean="0"/>
              <a:t>to</a:t>
            </a:r>
            <a:r>
              <a:rPr lang="nl-NL" sz="2400" dirty="0" smtClean="0"/>
              <a:t> </a:t>
            </a:r>
            <a:r>
              <a:rPr lang="nl-NL" sz="2400" dirty="0" err="1" smtClean="0"/>
              <a:t>be</a:t>
            </a:r>
            <a:r>
              <a:rPr lang="nl-NL" sz="2400" dirty="0" smtClean="0"/>
              <a:t> </a:t>
            </a:r>
            <a:r>
              <a:rPr lang="nl-NL" sz="2400" dirty="0" err="1" smtClean="0"/>
              <a:t>able</a:t>
            </a:r>
            <a:r>
              <a:rPr lang="nl-NL" sz="2400" dirty="0" smtClean="0"/>
              <a:t> </a:t>
            </a:r>
            <a:r>
              <a:rPr lang="nl-NL" sz="2400" dirty="0" err="1" smtClean="0"/>
              <a:t>to</a:t>
            </a:r>
            <a:r>
              <a:rPr lang="nl-NL" sz="2400" dirty="0" smtClean="0"/>
              <a:t> get test </a:t>
            </a:r>
            <a:r>
              <a:rPr lang="nl-NL" sz="2400" dirty="0" err="1" smtClean="0"/>
              <a:t>results</a:t>
            </a:r>
            <a:r>
              <a:rPr lang="nl-NL" sz="2400" dirty="0" smtClean="0"/>
              <a:t> (no </a:t>
            </a:r>
            <a:r>
              <a:rPr lang="nl-NL" sz="2400" dirty="0" err="1" smtClean="0"/>
              <a:t>excuses</a:t>
            </a:r>
            <a:r>
              <a:rPr lang="nl-NL" sz="2400" dirty="0" err="1" smtClean="0">
                <a:sym typeface="Wingdings" panose="05000000000000000000" pitchFamily="2" charset="2"/>
              </a:rPr>
              <a:t>loopholes</a:t>
            </a:r>
            <a:r>
              <a:rPr lang="nl-NL" sz="2400" dirty="0" smtClean="0"/>
              <a:t>) and b) </a:t>
            </a:r>
            <a:r>
              <a:rPr lang="nl-NL" sz="2400" dirty="0" err="1" smtClean="0"/>
              <a:t>to</a:t>
            </a:r>
            <a:r>
              <a:rPr lang="nl-NL" sz="2400" dirty="0" smtClean="0"/>
              <a:t> </a:t>
            </a:r>
            <a:r>
              <a:rPr lang="nl-NL" sz="2400" dirty="0" err="1" smtClean="0"/>
              <a:t>use</a:t>
            </a:r>
            <a:r>
              <a:rPr lang="nl-NL" sz="2400" dirty="0" smtClean="0"/>
              <a:t> the </a:t>
            </a:r>
            <a:r>
              <a:rPr lang="nl-NL" sz="2400" dirty="0" err="1" smtClean="0"/>
              <a:t>latest</a:t>
            </a:r>
            <a:r>
              <a:rPr lang="nl-NL" sz="2400" dirty="0" smtClean="0"/>
              <a:t> </a:t>
            </a:r>
            <a:r>
              <a:rPr lang="nl-NL" sz="2400" dirty="0" err="1" smtClean="0"/>
              <a:t>insights</a:t>
            </a:r>
            <a:r>
              <a:rPr lang="nl-NL" sz="2400" dirty="0" smtClean="0"/>
              <a:t> (Uni Darmstadt) in </a:t>
            </a:r>
            <a:r>
              <a:rPr lang="nl-NL" sz="2400" dirty="0" err="1" smtClean="0"/>
              <a:t>scaling</a:t>
            </a:r>
            <a:r>
              <a:rPr lang="nl-NL" sz="2400" dirty="0" smtClean="0"/>
              <a:t> up </a:t>
            </a:r>
            <a:r>
              <a:rPr lang="nl-NL" sz="2400" dirty="0" err="1" smtClean="0"/>
              <a:t>technology</a:t>
            </a:r>
            <a:r>
              <a:rPr lang="nl-NL" sz="2400" dirty="0" smtClean="0"/>
              <a:t>.</a:t>
            </a:r>
          </a:p>
          <a:p>
            <a:pPr>
              <a:spcBef>
                <a:spcPts val="1200"/>
              </a:spcBef>
            </a:pPr>
            <a:r>
              <a:rPr lang="nl-NL" sz="2400" dirty="0" err="1" smtClean="0"/>
              <a:t>Comment</a:t>
            </a:r>
            <a:r>
              <a:rPr lang="nl-NL" sz="2400" dirty="0" smtClean="0"/>
              <a:t> </a:t>
            </a:r>
            <a:r>
              <a:rPr lang="nl-NL" sz="2400" dirty="0" err="1" smtClean="0"/>
              <a:t>industry</a:t>
            </a:r>
            <a:r>
              <a:rPr lang="nl-NL" sz="2400" dirty="0" smtClean="0"/>
              <a:t>: The limit </a:t>
            </a:r>
            <a:r>
              <a:rPr lang="nl-NL" sz="2400" dirty="0" err="1" smtClean="0"/>
              <a:t>should</a:t>
            </a:r>
            <a:r>
              <a:rPr lang="nl-NL" sz="2400" dirty="0" smtClean="0"/>
              <a:t> </a:t>
            </a:r>
            <a:r>
              <a:rPr lang="nl-NL" sz="2400" dirty="0" err="1" smtClean="0"/>
              <a:t>not</a:t>
            </a:r>
            <a:r>
              <a:rPr lang="nl-NL" sz="2400" dirty="0" smtClean="0"/>
              <a:t> </a:t>
            </a:r>
            <a:r>
              <a:rPr lang="nl-NL" sz="2400" dirty="0" err="1" smtClean="0"/>
              <a:t>be</a:t>
            </a:r>
            <a:r>
              <a:rPr lang="nl-NL" sz="2400" dirty="0" smtClean="0"/>
              <a:t> 0,5 m, but 1,6 m diameter </a:t>
            </a:r>
            <a:r>
              <a:rPr lang="nl-NL" sz="2400" dirty="0" err="1" smtClean="0"/>
              <a:t>before</a:t>
            </a:r>
            <a:r>
              <a:rPr lang="nl-NL" sz="2400" dirty="0" smtClean="0"/>
              <a:t> </a:t>
            </a:r>
            <a:r>
              <a:rPr lang="nl-NL" sz="2400" dirty="0" err="1" smtClean="0"/>
              <a:t>scaling</a:t>
            </a:r>
            <a:r>
              <a:rPr lang="nl-NL" sz="2400" dirty="0" smtClean="0"/>
              <a:t> etc. </a:t>
            </a:r>
            <a:r>
              <a:rPr lang="nl-NL" sz="2400" dirty="0" err="1" smtClean="0"/>
              <a:t>can</a:t>
            </a:r>
            <a:r>
              <a:rPr lang="nl-NL" sz="2400" dirty="0" smtClean="0"/>
              <a:t> </a:t>
            </a:r>
            <a:r>
              <a:rPr lang="nl-NL" sz="2400" dirty="0" err="1" smtClean="0"/>
              <a:t>be</a:t>
            </a:r>
            <a:r>
              <a:rPr lang="nl-NL" sz="2400" dirty="0" smtClean="0"/>
              <a:t> </a:t>
            </a:r>
            <a:r>
              <a:rPr lang="nl-NL" sz="2400" dirty="0" err="1" smtClean="0"/>
              <a:t>used</a:t>
            </a:r>
            <a:r>
              <a:rPr lang="nl-NL" sz="2400" dirty="0" smtClean="0"/>
              <a:t>.</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59</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700290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989013"/>
            <a:ext cx="8229600" cy="1143000"/>
          </a:xfrm>
        </p:spPr>
        <p:txBody>
          <a:bodyPr>
            <a:normAutofit fontScale="90000"/>
          </a:bodyPr>
          <a:lstStyle/>
          <a:p>
            <a:r>
              <a:rPr lang="nl-NL" dirty="0" err="1" smtClean="0"/>
              <a:t>Discussion</a:t>
            </a:r>
            <a:r>
              <a:rPr lang="nl-NL" dirty="0" smtClean="0"/>
              <a:t> document 21.11.2014</a:t>
            </a:r>
            <a:br>
              <a:rPr lang="nl-NL" dirty="0" smtClean="0"/>
            </a:br>
            <a:r>
              <a:rPr lang="nl-NL" dirty="0" smtClean="0"/>
              <a:t/>
            </a:r>
            <a:br>
              <a:rPr lang="nl-NL" dirty="0" smtClean="0"/>
            </a:br>
            <a:r>
              <a:rPr lang="nl-NL" dirty="0" smtClean="0"/>
              <a:t/>
            </a:r>
            <a:br>
              <a:rPr lang="nl-NL" dirty="0" smtClean="0"/>
            </a:br>
            <a:r>
              <a:rPr lang="nl-NL" dirty="0" err="1" smtClean="0"/>
              <a:t>Article</a:t>
            </a:r>
            <a:r>
              <a:rPr lang="nl-NL" dirty="0" smtClean="0"/>
              <a:t> 1.1</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748022892"/>
              </p:ext>
            </p:extLst>
          </p:nvPr>
        </p:nvGraphicFramePr>
        <p:xfrm>
          <a:off x="457200" y="2845475"/>
          <a:ext cx="8229600" cy="2134903"/>
        </p:xfrm>
        <a:graphic>
          <a:graphicData uri="http://schemas.openxmlformats.org/drawingml/2006/table">
            <a:tbl>
              <a:tblPr firstRow="1" firstCol="1" bandRow="1">
                <a:tableStyleId>{5C22544A-7EE6-4342-B048-85BDC9FD1C3A}</a:tableStyleId>
              </a:tblPr>
              <a:tblGrid>
                <a:gridCol w="4041756"/>
                <a:gridCol w="4187844"/>
              </a:tblGrid>
              <a:tr h="346774">
                <a:tc>
                  <a:txBody>
                    <a:bodyPr/>
                    <a:lstStyle/>
                    <a:p>
                      <a:pPr algn="ctr">
                        <a:lnSpc>
                          <a:spcPct val="115000"/>
                        </a:lnSpc>
                        <a:spcAft>
                          <a:spcPts val="0"/>
                        </a:spcAft>
                      </a:pPr>
                      <a:r>
                        <a:rPr lang="en-GB" sz="1600" dirty="0">
                          <a:effectLst/>
                        </a:rPr>
                        <a:t>Article 1</a:t>
                      </a:r>
                      <a:endParaRPr lang="en-GB" sz="1600" dirty="0">
                        <a:effectLst/>
                        <a:latin typeface="Calibri"/>
                        <a:ea typeface="Calibri"/>
                        <a:cs typeface="Times New Roman"/>
                      </a:endParaRPr>
                    </a:p>
                  </a:txBody>
                  <a:tcPr marL="67847" marR="67847" marT="0" marB="0" anchor="b"/>
                </a:tc>
                <a:tc>
                  <a:txBody>
                    <a:bodyPr/>
                    <a:lstStyle/>
                    <a:p>
                      <a:pPr algn="ctr">
                        <a:lnSpc>
                          <a:spcPct val="115000"/>
                        </a:lnSpc>
                        <a:spcAft>
                          <a:spcPts val="0"/>
                        </a:spcAft>
                      </a:pPr>
                      <a:r>
                        <a:rPr lang="en-GB" sz="1600" dirty="0">
                          <a:solidFill>
                            <a:sysClr val="windowText" lastClr="000000"/>
                          </a:solidFill>
                          <a:effectLst/>
                        </a:rPr>
                        <a:t>Article 1</a:t>
                      </a:r>
                      <a:endParaRPr lang="en-GB" sz="1600" dirty="0">
                        <a:solidFill>
                          <a:sysClr val="windowText" lastClr="000000"/>
                        </a:solidFill>
                        <a:effectLst/>
                        <a:latin typeface="Calibri"/>
                        <a:ea typeface="Calibri"/>
                        <a:cs typeface="Times New Roman"/>
                      </a:endParaRPr>
                    </a:p>
                  </a:txBody>
                  <a:tcPr marL="67847" marR="67847" marT="0" marB="0" anchor="b">
                    <a:solidFill>
                      <a:schemeClr val="bg1">
                        <a:lumMod val="95000"/>
                      </a:schemeClr>
                    </a:solidFill>
                  </a:tcPr>
                </a:tc>
              </a:tr>
              <a:tr h="180926">
                <a:tc>
                  <a:txBody>
                    <a:bodyPr/>
                    <a:lstStyle/>
                    <a:p>
                      <a:pPr algn="ctr">
                        <a:lnSpc>
                          <a:spcPct val="115000"/>
                        </a:lnSpc>
                        <a:spcAft>
                          <a:spcPts val="0"/>
                        </a:spcAft>
                      </a:pPr>
                      <a:r>
                        <a:rPr lang="en-GB" sz="1600">
                          <a:effectLst/>
                        </a:rPr>
                        <a:t>Subject matter and scope</a:t>
                      </a:r>
                      <a:endParaRPr lang="en-GB" sz="1600">
                        <a:effectLst/>
                        <a:latin typeface="Calibri"/>
                        <a:ea typeface="Calibri"/>
                        <a:cs typeface="Times New Roman"/>
                      </a:endParaRPr>
                    </a:p>
                  </a:txBody>
                  <a:tcPr marL="67847" marR="67847" marT="0" marB="0"/>
                </a:tc>
                <a:tc>
                  <a:txBody>
                    <a:bodyPr/>
                    <a:lstStyle/>
                    <a:p>
                      <a:pPr algn="ctr">
                        <a:lnSpc>
                          <a:spcPct val="115000"/>
                        </a:lnSpc>
                        <a:spcAft>
                          <a:spcPts val="0"/>
                        </a:spcAft>
                      </a:pPr>
                      <a:r>
                        <a:rPr lang="en-GB" sz="1600">
                          <a:effectLst/>
                        </a:rPr>
                        <a:t>Subject matter and scope</a:t>
                      </a:r>
                      <a:endParaRPr lang="en-GB" sz="1600">
                        <a:effectLst/>
                        <a:latin typeface="Calibri"/>
                        <a:ea typeface="Calibri"/>
                        <a:cs typeface="Times New Roman"/>
                      </a:endParaRPr>
                    </a:p>
                  </a:txBody>
                  <a:tcPr marL="67847" marR="67847" marT="0" marB="0"/>
                </a:tc>
              </a:tr>
              <a:tr h="1507713">
                <a:tc>
                  <a:txBody>
                    <a:bodyPr/>
                    <a:lstStyle/>
                    <a:p>
                      <a:pPr algn="just">
                        <a:lnSpc>
                          <a:spcPct val="115000"/>
                        </a:lnSpc>
                        <a:spcAft>
                          <a:spcPts val="0"/>
                        </a:spcAft>
                      </a:pPr>
                      <a:r>
                        <a:rPr lang="en-GB" sz="1600">
                          <a:effectLst/>
                        </a:rPr>
                        <a:t>1.      This Regulation establishes ecodesign requirements for the placing on the market or putting into service of fans, including those integrated in other energy-related products as covered by Directive 2009/125/EC.</a:t>
                      </a:r>
                      <a:endParaRPr lang="en-GB" sz="1600">
                        <a:effectLst/>
                        <a:latin typeface="Calibri"/>
                        <a:ea typeface="Calibri"/>
                        <a:cs typeface="Times New Roman"/>
                      </a:endParaRPr>
                    </a:p>
                  </a:txBody>
                  <a:tcPr marL="67847" marR="67847" marT="0" marB="0"/>
                </a:tc>
                <a:tc>
                  <a:txBody>
                    <a:bodyPr/>
                    <a:lstStyle/>
                    <a:p>
                      <a:pPr algn="just">
                        <a:lnSpc>
                          <a:spcPct val="115000"/>
                        </a:lnSpc>
                        <a:spcAft>
                          <a:spcPts val="0"/>
                        </a:spcAft>
                      </a:pPr>
                      <a:r>
                        <a:rPr lang="en-GB" sz="1600" dirty="0">
                          <a:effectLst/>
                        </a:rPr>
                        <a:t>1.      This Regulation establishes ecodesign requirements for the placing on the market or putting into service of fans with an end-use as component or as sub-assembly integrated in other products.</a:t>
                      </a:r>
                      <a:endParaRPr lang="en-GB" sz="1600" dirty="0">
                        <a:effectLst/>
                        <a:latin typeface="Calibri"/>
                        <a:ea typeface="Calibri"/>
                        <a:cs typeface="Times New Roman"/>
                      </a:endParaRPr>
                    </a:p>
                  </a:txBody>
                  <a:tcPr marL="67847" marR="67847"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41625171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 (20)</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588771047"/>
              </p:ext>
            </p:extLst>
          </p:nvPr>
        </p:nvGraphicFramePr>
        <p:xfrm>
          <a:off x="539552" y="2132856"/>
          <a:ext cx="8229600" cy="1105154"/>
        </p:xfrm>
        <a:graphic>
          <a:graphicData uri="http://schemas.openxmlformats.org/drawingml/2006/table">
            <a:tbl>
              <a:tblPr firstRow="1" firstCol="1" bandRow="1">
                <a:tableStyleId>{5C22544A-7EE6-4342-B048-85BDC9FD1C3A}</a:tableStyleId>
              </a:tblPr>
              <a:tblGrid>
                <a:gridCol w="3598443"/>
                <a:gridCol w="4631157"/>
              </a:tblGrid>
              <a:tr h="389756">
                <a:tc>
                  <a:txBody>
                    <a:bodyPr/>
                    <a:lstStyle/>
                    <a:p>
                      <a:pPr>
                        <a:lnSpc>
                          <a:spcPct val="115000"/>
                        </a:lnSpc>
                        <a:spcAft>
                          <a:spcPts val="0"/>
                        </a:spcAft>
                      </a:pPr>
                      <a:r>
                        <a:rPr lang="en-GB" sz="1600" b="0" dirty="0">
                          <a:effectLst/>
                        </a:rPr>
                        <a:t> </a:t>
                      </a:r>
                      <a:r>
                        <a:rPr lang="en-GB" sz="1600" b="0" dirty="0" smtClean="0">
                          <a:effectLst/>
                        </a:rPr>
                        <a:t>following ISO 5801 </a:t>
                      </a:r>
                      <a:r>
                        <a:rPr lang="en-GB" sz="1600" b="0" dirty="0" smtClean="0">
                          <a:effectLst/>
                          <a:sym typeface="Wingdings" panose="05000000000000000000" pitchFamily="2" charset="2"/>
                        </a:rPr>
                        <a:t></a:t>
                      </a:r>
                      <a:endParaRPr lang="en-GB" sz="1600" b="0" dirty="0">
                        <a:effectLst/>
                        <a:latin typeface="Calibri"/>
                        <a:ea typeface="Calibri"/>
                        <a:cs typeface="Times New Roman"/>
                      </a:endParaRPr>
                    </a:p>
                  </a:txBody>
                  <a:tcPr marL="57505" marR="57505" marT="0" marB="0"/>
                </a:tc>
                <a:tc>
                  <a:txBody>
                    <a:bodyPr/>
                    <a:lstStyle/>
                    <a:p>
                      <a:pPr>
                        <a:lnSpc>
                          <a:spcPct val="115000"/>
                        </a:lnSpc>
                        <a:spcAft>
                          <a:spcPts val="0"/>
                        </a:spcAft>
                      </a:pPr>
                      <a:r>
                        <a:rPr lang="en-GB" sz="1600" b="0" dirty="0">
                          <a:solidFill>
                            <a:schemeClr val="tx1"/>
                          </a:solidFill>
                          <a:effectLst/>
                        </a:rPr>
                        <a:t>(20) 'test gas' is the working fluid for the purpose of compliance testing, and independent of the actual gas used in the fan, is clean air at standard inlet conditions of 20 °C and 10325 Pa. </a:t>
                      </a:r>
                      <a:endParaRPr lang="en-GB" sz="1600" b="0" dirty="0">
                        <a:solidFill>
                          <a:schemeClr val="tx1"/>
                        </a:solidFill>
                        <a:effectLst/>
                        <a:latin typeface="Calibri"/>
                        <a:ea typeface="Calibri"/>
                        <a:cs typeface="Times New Roman"/>
                      </a:endParaRPr>
                    </a:p>
                  </a:txBody>
                  <a:tcPr marL="57505" marR="57505" marT="0" marB="0" anchor="b">
                    <a:solidFill>
                      <a:schemeClr val="bg1">
                        <a:lumMod val="95000"/>
                      </a:schemeClr>
                    </a:solidFill>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60</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2893628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II </a:t>
            </a:r>
            <a:r>
              <a:rPr lang="nl-NL" sz="2400" dirty="0" smtClean="0"/>
              <a:t>(</a:t>
            </a:r>
            <a:r>
              <a:rPr lang="nl-NL" sz="2400" dirty="0" err="1" smtClean="0"/>
              <a:t>previously</a:t>
            </a:r>
            <a:r>
              <a:rPr lang="nl-NL" sz="2400" dirty="0" smtClean="0"/>
              <a:t> Annex I.2)</a:t>
            </a:r>
            <a:br>
              <a:rPr lang="nl-NL" sz="2400" dirty="0" smtClean="0"/>
            </a:br>
            <a:r>
              <a:rPr lang="nl-NL" sz="2400" b="1" dirty="0" smtClean="0"/>
              <a:t>Efficiency </a:t>
            </a:r>
            <a:r>
              <a:rPr lang="nl-NL" sz="2400" b="1" dirty="0" err="1" smtClean="0"/>
              <a:t>Requirements</a:t>
            </a:r>
            <a:endParaRPr lang="en-GB" sz="2400" b="1" dirty="0"/>
          </a:p>
        </p:txBody>
      </p:sp>
      <p:graphicFrame>
        <p:nvGraphicFramePr>
          <p:cNvPr id="3" name="Table 2"/>
          <p:cNvGraphicFramePr>
            <a:graphicFrameLocks noGrp="1"/>
          </p:cNvGraphicFramePr>
          <p:nvPr>
            <p:extLst>
              <p:ext uri="{D42A27DB-BD31-4B8C-83A1-F6EECF244321}">
                <p14:modId xmlns:p14="http://schemas.microsoft.com/office/powerpoint/2010/main" val="2404682587"/>
              </p:ext>
            </p:extLst>
          </p:nvPr>
        </p:nvGraphicFramePr>
        <p:xfrm>
          <a:off x="467544" y="1628800"/>
          <a:ext cx="8229599" cy="826803"/>
        </p:xfrm>
        <a:graphic>
          <a:graphicData uri="http://schemas.openxmlformats.org/drawingml/2006/table">
            <a:tbl>
              <a:tblPr firstRow="1" firstCol="1" bandRow="1">
                <a:tableStyleId>{5C22544A-7EE6-4342-B048-85BDC9FD1C3A}</a:tableStyleId>
              </a:tblPr>
              <a:tblGrid>
                <a:gridCol w="4175151"/>
                <a:gridCol w="4054448"/>
              </a:tblGrid>
              <a:tr h="282481">
                <a:tc>
                  <a:txBody>
                    <a:bodyPr/>
                    <a:lstStyle/>
                    <a:p>
                      <a:pPr algn="ctr">
                        <a:lnSpc>
                          <a:spcPct val="115000"/>
                        </a:lnSpc>
                        <a:spcAft>
                          <a:spcPts val="0"/>
                        </a:spcAft>
                      </a:pPr>
                      <a:r>
                        <a:rPr lang="en-GB" sz="1600" dirty="0">
                          <a:effectLst/>
                        </a:rPr>
                        <a:t>Commission Regulation 327/2011</a:t>
                      </a:r>
                      <a:endParaRPr lang="en-GB" sz="1600" dirty="0">
                        <a:effectLst/>
                        <a:latin typeface="Calibri"/>
                        <a:ea typeface="Calibri"/>
                        <a:cs typeface="Times New Roman"/>
                      </a:endParaRPr>
                    </a:p>
                  </a:txBody>
                  <a:tcPr marL="0" marR="0" marT="0" marB="0" anchor="b"/>
                </a:tc>
                <a:tc>
                  <a:txBody>
                    <a:bodyPr/>
                    <a:lstStyle/>
                    <a:p>
                      <a:pPr algn="ctr">
                        <a:lnSpc>
                          <a:spcPct val="115000"/>
                        </a:lnSpc>
                        <a:spcAft>
                          <a:spcPts val="0"/>
                        </a:spcAft>
                      </a:pPr>
                      <a:r>
                        <a:rPr lang="en-GB" sz="1600">
                          <a:effectLst/>
                        </a:rPr>
                        <a:t>Proposed change (Explanation see text)</a:t>
                      </a:r>
                      <a:endParaRPr lang="en-GB" sz="1600">
                        <a:effectLst/>
                        <a:latin typeface="Calibri"/>
                        <a:ea typeface="Calibri"/>
                        <a:cs typeface="Times New Roman"/>
                      </a:endParaRPr>
                    </a:p>
                  </a:txBody>
                  <a:tcPr marL="0" marR="0" marT="0" marB="0" anchor="b"/>
                </a:tc>
              </a:tr>
              <a:tr h="163734">
                <a:tc>
                  <a:txBody>
                    <a:bodyPr/>
                    <a:lstStyle/>
                    <a:p>
                      <a:pPr>
                        <a:lnSpc>
                          <a:spcPct val="115000"/>
                        </a:lnSpc>
                        <a:spcAft>
                          <a:spcPts val="0"/>
                        </a:spcAft>
                      </a:pPr>
                      <a:r>
                        <a:rPr lang="en-GB" sz="1600" dirty="0">
                          <a:effectLst/>
                        </a:rPr>
                        <a:t>2. Fan energy efficiency requirements </a:t>
                      </a:r>
                      <a:endParaRPr lang="en-GB" sz="1600" dirty="0">
                        <a:effectLst/>
                        <a:latin typeface="Calibri"/>
                        <a:ea typeface="Calibri"/>
                        <a:cs typeface="Times New Roman"/>
                      </a:endParaRPr>
                    </a:p>
                  </a:txBody>
                  <a:tcPr marL="0" marR="0" marT="0" marB="0" anchor="b"/>
                </a:tc>
                <a:tc>
                  <a:txBody>
                    <a:bodyPr/>
                    <a:lstStyle/>
                    <a:p>
                      <a:pPr>
                        <a:lnSpc>
                          <a:spcPct val="115000"/>
                        </a:lnSpc>
                        <a:spcAft>
                          <a:spcPts val="0"/>
                        </a:spcAft>
                      </a:pPr>
                      <a:r>
                        <a:rPr lang="en-GB" sz="1600" dirty="0">
                          <a:effectLst/>
                        </a:rPr>
                        <a:t>2. Fan energy efficiency </a:t>
                      </a:r>
                      <a:r>
                        <a:rPr lang="en-GB" sz="1600" dirty="0" smtClean="0">
                          <a:effectLst/>
                        </a:rPr>
                        <a:t>requirements</a:t>
                      </a:r>
                      <a:r>
                        <a:rPr lang="en-GB" sz="1600" dirty="0">
                          <a:effectLst/>
                        </a:rPr>
                        <a:t> </a:t>
                      </a:r>
                      <a:endParaRPr lang="en-GB" sz="1600" dirty="0">
                        <a:effectLst/>
                        <a:latin typeface="Calibri"/>
                        <a:ea typeface="Calibri"/>
                        <a:cs typeface="Times New Roman"/>
                      </a:endParaRPr>
                    </a:p>
                  </a:txBody>
                  <a:tcPr marL="0" marR="0" marT="0" marB="0" anchor="b"/>
                </a:tc>
              </a:tr>
              <a:tr h="163734">
                <a:tc>
                  <a:txBody>
                    <a:bodyPr/>
                    <a:lstStyle/>
                    <a:p>
                      <a:pPr>
                        <a:lnSpc>
                          <a:spcPct val="115000"/>
                        </a:lnSpc>
                        <a:spcAft>
                          <a:spcPts val="0"/>
                        </a:spcAft>
                      </a:pPr>
                      <a:r>
                        <a:rPr lang="nl-NL" sz="1600" dirty="0" smtClean="0">
                          <a:effectLst/>
                          <a:latin typeface="Calibri"/>
                          <a:ea typeface="Calibri"/>
                          <a:cs typeface="Times New Roman"/>
                        </a:rPr>
                        <a:t>  </a:t>
                      </a:r>
                      <a:r>
                        <a:rPr lang="nl-NL" sz="1600" dirty="0" err="1" smtClean="0">
                          <a:effectLst/>
                          <a:latin typeface="Calibri"/>
                          <a:ea typeface="Calibri"/>
                          <a:cs typeface="Times New Roman"/>
                        </a:rPr>
                        <a:t>Table</a:t>
                      </a:r>
                      <a:r>
                        <a:rPr lang="nl-NL" sz="1600" dirty="0" smtClean="0">
                          <a:effectLst/>
                          <a:latin typeface="Calibri"/>
                          <a:ea typeface="Calibri"/>
                          <a:cs typeface="Times New Roman"/>
                        </a:rPr>
                        <a:t> 1.</a:t>
                      </a:r>
                      <a:r>
                        <a:rPr lang="nl-NL" sz="1600" i="1" dirty="0" smtClean="0">
                          <a:effectLst/>
                          <a:latin typeface="Calibri"/>
                          <a:ea typeface="Calibri"/>
                          <a:cs typeface="Times New Roman"/>
                        </a:rPr>
                        <a:t>See</a:t>
                      </a:r>
                      <a:r>
                        <a:rPr lang="nl-NL" sz="1600" i="1" baseline="0" dirty="0" smtClean="0">
                          <a:effectLst/>
                          <a:latin typeface="Calibri"/>
                          <a:ea typeface="Calibri"/>
                          <a:cs typeface="Times New Roman"/>
                        </a:rPr>
                        <a:t> </a:t>
                      </a:r>
                      <a:r>
                        <a:rPr lang="nl-NL" sz="1600" i="1" baseline="0" dirty="0" err="1" smtClean="0">
                          <a:effectLst/>
                          <a:latin typeface="Calibri"/>
                          <a:ea typeface="Calibri"/>
                          <a:cs typeface="Times New Roman"/>
                        </a:rPr>
                        <a:t>discussion</a:t>
                      </a:r>
                      <a:r>
                        <a:rPr lang="nl-NL" sz="1600" i="1" baseline="0" dirty="0" smtClean="0">
                          <a:effectLst/>
                          <a:latin typeface="Calibri"/>
                          <a:ea typeface="Calibri"/>
                          <a:cs typeface="Times New Roman"/>
                        </a:rPr>
                        <a:t> later</a:t>
                      </a:r>
                      <a:endParaRPr lang="en-GB" sz="1600" i="1" dirty="0">
                        <a:effectLst/>
                        <a:latin typeface="Calibri"/>
                        <a:ea typeface="Calibri"/>
                        <a:cs typeface="Times New Roman"/>
                      </a:endParaRPr>
                    </a:p>
                  </a:txBody>
                  <a:tcPr marL="0" marR="0" marT="0" marB="0" anchor="b"/>
                </a:tc>
                <a:tc>
                  <a:txBody>
                    <a:bodyPr/>
                    <a:lstStyle/>
                    <a:p>
                      <a:pPr>
                        <a:lnSpc>
                          <a:spcPct val="115000"/>
                        </a:lnSpc>
                        <a:spcAft>
                          <a:spcPts val="0"/>
                        </a:spcAft>
                      </a:pPr>
                      <a:r>
                        <a:rPr lang="nl-NL" sz="1600" i="1" dirty="0" smtClean="0">
                          <a:effectLst/>
                          <a:latin typeface="Calibri"/>
                          <a:ea typeface="Calibri"/>
                          <a:cs typeface="Times New Roman"/>
                        </a:rPr>
                        <a:t> </a:t>
                      </a:r>
                      <a:r>
                        <a:rPr lang="nl-NL" sz="1600" i="1" dirty="0" err="1" smtClean="0">
                          <a:effectLst/>
                          <a:latin typeface="Calibri"/>
                          <a:ea typeface="Calibri"/>
                          <a:cs typeface="Times New Roman"/>
                        </a:rPr>
                        <a:t>Table</a:t>
                      </a:r>
                      <a:r>
                        <a:rPr lang="nl-NL" sz="1600" i="1" dirty="0" smtClean="0">
                          <a:effectLst/>
                          <a:latin typeface="Calibri"/>
                          <a:ea typeface="Calibri"/>
                          <a:cs typeface="Times New Roman"/>
                        </a:rPr>
                        <a:t> 1.See </a:t>
                      </a:r>
                      <a:r>
                        <a:rPr lang="nl-NL" sz="1600" i="1" dirty="0" err="1" smtClean="0">
                          <a:effectLst/>
                          <a:latin typeface="Calibri"/>
                          <a:ea typeface="Calibri"/>
                          <a:cs typeface="Times New Roman"/>
                        </a:rPr>
                        <a:t>discussion</a:t>
                      </a:r>
                      <a:r>
                        <a:rPr lang="nl-NL" sz="1600" i="1" dirty="0" smtClean="0">
                          <a:effectLst/>
                          <a:latin typeface="Calibri"/>
                          <a:ea typeface="Calibri"/>
                          <a:cs typeface="Times New Roman"/>
                        </a:rPr>
                        <a:t> later</a:t>
                      </a:r>
                      <a:endParaRPr lang="en-GB" sz="1600" i="1" dirty="0">
                        <a:effectLst/>
                        <a:latin typeface="Calibri"/>
                        <a:ea typeface="Calibri"/>
                        <a:cs typeface="Times New Roman"/>
                      </a:endParaRPr>
                    </a:p>
                  </a:txBody>
                  <a:tcPr marL="0" marR="0" marT="0" marB="0" anchor="b"/>
                </a:tc>
              </a:tr>
            </a:tbl>
          </a:graphicData>
        </a:graphic>
      </p:graphicFrame>
      <p:sp>
        <p:nvSpPr>
          <p:cNvPr id="4" name="Freeform 3"/>
          <p:cNvSpPr>
            <a:spLocks/>
          </p:cNvSpPr>
          <p:nvPr/>
        </p:nvSpPr>
        <p:spPr bwMode="auto">
          <a:xfrm>
            <a:off x="2713038" y="4843463"/>
            <a:ext cx="0" cy="0"/>
          </a:xfrm>
          <a:custGeom>
            <a:avLst/>
            <a:gdLst/>
            <a:ahLst/>
            <a:cxnLst>
              <a:cxn ang="0">
                <a:pos x="0" y="0"/>
              </a:cxn>
              <a:cxn ang="0">
                <a:pos x="0" y="0"/>
              </a:cxn>
            </a:cxnLst>
            <a:rect l="0" t="0" r="r" b="b"/>
            <a:pathLst>
              <a:path>
                <a:moveTo>
                  <a:pt x="0" y="0"/>
                </a:moveTo>
                <a:lnTo>
                  <a:pt x="0" y="0"/>
                </a:lnTo>
              </a:path>
            </a:pathLst>
          </a:custGeom>
          <a:noFill/>
          <a:ln w="1270">
            <a:solidFill>
              <a:srgbClr val="2D2B2D"/>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61</a:t>
            </a:fld>
            <a:endParaRPr lang="nl-NL" dirty="0"/>
          </a:p>
        </p:txBody>
      </p:sp>
      <p:sp>
        <p:nvSpPr>
          <p:cNvPr id="7"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0895287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Annex II.2</a:t>
            </a:r>
            <a:br>
              <a:rPr lang="nl-NL" dirty="0" smtClean="0"/>
            </a:br>
            <a:r>
              <a:rPr lang="nl-NL" sz="2700" dirty="0" smtClean="0"/>
              <a:t>(in </a:t>
            </a:r>
            <a:r>
              <a:rPr lang="nl-NL" sz="2700" dirty="0" err="1" smtClean="0"/>
              <a:t>discussion</a:t>
            </a:r>
            <a:r>
              <a:rPr lang="nl-NL" sz="2700" dirty="0" smtClean="0"/>
              <a:t> </a:t>
            </a:r>
            <a:r>
              <a:rPr lang="nl-NL" sz="2700" dirty="0" err="1" smtClean="0"/>
              <a:t>doc</a:t>
            </a:r>
            <a:r>
              <a:rPr lang="nl-NL" sz="2700" dirty="0" smtClean="0"/>
              <a:t>. at end of Annex III)</a:t>
            </a:r>
            <a:endParaRPr lang="en-GB" sz="2700" dirty="0"/>
          </a:p>
        </p:txBody>
      </p:sp>
      <p:graphicFrame>
        <p:nvGraphicFramePr>
          <p:cNvPr id="3" name="Table 2"/>
          <p:cNvGraphicFramePr>
            <a:graphicFrameLocks noGrp="1"/>
          </p:cNvGraphicFramePr>
          <p:nvPr>
            <p:extLst>
              <p:ext uri="{D42A27DB-BD31-4B8C-83A1-F6EECF244321}">
                <p14:modId xmlns:p14="http://schemas.microsoft.com/office/powerpoint/2010/main" val="2975603999"/>
              </p:ext>
            </p:extLst>
          </p:nvPr>
        </p:nvGraphicFramePr>
        <p:xfrm>
          <a:off x="539552" y="1700808"/>
          <a:ext cx="8229600" cy="3909314"/>
        </p:xfrm>
        <a:graphic>
          <a:graphicData uri="http://schemas.openxmlformats.org/drawingml/2006/table">
            <a:tbl>
              <a:tblPr firstRow="1" firstCol="1" bandRow="1">
                <a:tableStyleId>{5C22544A-7EE6-4342-B048-85BDC9FD1C3A}</a:tableStyleId>
              </a:tblPr>
              <a:tblGrid>
                <a:gridCol w="4404203"/>
                <a:gridCol w="3825397"/>
              </a:tblGrid>
              <a:tr h="161820">
                <a:tc>
                  <a:txBody>
                    <a:bodyPr/>
                    <a:lstStyle/>
                    <a:p>
                      <a:pPr>
                        <a:lnSpc>
                          <a:spcPct val="115000"/>
                        </a:lnSpc>
                        <a:spcAft>
                          <a:spcPts val="1000"/>
                        </a:spcAft>
                      </a:pPr>
                      <a:r>
                        <a:rPr lang="en-GB" sz="1600" dirty="0" smtClean="0">
                          <a:effectLst/>
                        </a:rPr>
                        <a:t>2. Measurement </a:t>
                      </a:r>
                      <a:r>
                        <a:rPr lang="en-GB" sz="1600" dirty="0">
                          <a:effectLst/>
                        </a:rPr>
                        <a:t>method</a:t>
                      </a:r>
                      <a:endParaRPr lang="en-GB" sz="1600" dirty="0">
                        <a:effectLst/>
                        <a:latin typeface="Calibri"/>
                        <a:ea typeface="Calibri"/>
                        <a:cs typeface="Times New Roman"/>
                      </a:endParaRPr>
                    </a:p>
                  </a:txBody>
                  <a:tcPr marL="0" marR="0" marT="0" marB="0" anchor="b"/>
                </a:tc>
                <a:tc>
                  <a:txBody>
                    <a:bodyPr/>
                    <a:lstStyle/>
                    <a:p>
                      <a:pPr>
                        <a:lnSpc>
                          <a:spcPct val="115000"/>
                        </a:lnSpc>
                      </a:pPr>
                      <a:endParaRPr lang="en-GB" sz="1600">
                        <a:effectLst/>
                        <a:latin typeface="Calibri"/>
                      </a:endParaRPr>
                    </a:p>
                  </a:txBody>
                  <a:tcPr marL="0" marR="0" marT="0" marB="0" anchor="b"/>
                </a:tc>
              </a:tr>
              <a:tr h="895449">
                <a:tc>
                  <a:txBody>
                    <a:bodyPr/>
                    <a:lstStyle/>
                    <a:p>
                      <a:pPr>
                        <a:lnSpc>
                          <a:spcPct val="115000"/>
                        </a:lnSpc>
                        <a:spcAft>
                          <a:spcPts val="1000"/>
                        </a:spcAft>
                      </a:pPr>
                      <a:r>
                        <a:rPr lang="en-GB" sz="1600">
                          <a:effectLst/>
                        </a:rPr>
                        <a:t>For  the  purposes  of  compliance  and  verification of  compliance  with  the  requirements of  this  Regulation, measurements and calculations must be made using a reliable, accurate and reproducible method, which takes into account the generally recognised state-of-the-art measurement methods, and whose results are deemed to be of low uncertainty, including methods set out in documents the reference numbers of which have been published for that purpose in the Official  Journal of the European Union.</a:t>
                      </a:r>
                      <a:endParaRPr lang="en-GB" sz="1600">
                        <a:effectLst/>
                        <a:latin typeface="Calibri"/>
                        <a:ea typeface="Calibri"/>
                        <a:cs typeface="Times New Roman"/>
                      </a:endParaRPr>
                    </a:p>
                  </a:txBody>
                  <a:tcPr marL="0" marR="0" marT="0" marB="0"/>
                </a:tc>
                <a:tc>
                  <a:txBody>
                    <a:bodyPr/>
                    <a:lstStyle/>
                    <a:p>
                      <a:pPr>
                        <a:lnSpc>
                          <a:spcPct val="115000"/>
                        </a:lnSpc>
                        <a:spcAft>
                          <a:spcPts val="1000"/>
                        </a:spcAft>
                      </a:pPr>
                      <a:r>
                        <a:rPr lang="en-GB" sz="1600" dirty="0">
                          <a:effectLst/>
                        </a:rPr>
                        <a:t>For  the  purposes  of  compliance  and  verification of  compliance  with  the  requirements of  this  Regulation, measurements and calculations must be made using a reliable, accurate and reproducible method, which takes into account the generally recognised state-of-the-art measurement methods, and whose results are deemed to be of low uncertainty, including methods set out in documents the reference numbers of which have been published for that purpose in the Official  Journal of the European Union.</a:t>
                      </a:r>
                      <a:endParaRPr lang="en-GB" sz="1600" dirty="0">
                        <a:effectLst/>
                        <a:latin typeface="Calibri"/>
                        <a:ea typeface="Calibri"/>
                        <a:cs typeface="Times New Roman"/>
                      </a:endParaRPr>
                    </a:p>
                  </a:txBody>
                  <a:tcPr marL="0" marR="0"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62</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98012144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Structure</a:t>
            </a:r>
            <a:endParaRPr lang="en-GB" dirty="0"/>
          </a:p>
        </p:txBody>
      </p:sp>
      <p:sp>
        <p:nvSpPr>
          <p:cNvPr id="3" name="Content Placeholder 2"/>
          <p:cNvSpPr>
            <a:spLocks noGrp="1"/>
          </p:cNvSpPr>
          <p:nvPr>
            <p:ph sz="half" idx="1"/>
          </p:nvPr>
        </p:nvSpPr>
        <p:spPr>
          <a:solidFill>
            <a:schemeClr val="accent1"/>
          </a:solidFill>
        </p:spPr>
        <p:txBody>
          <a:bodyPr>
            <a:normAutofit/>
          </a:bodyPr>
          <a:lstStyle/>
          <a:p>
            <a:pPr lvl="0"/>
            <a:r>
              <a:rPr lang="en-GB" sz="1600" b="1" dirty="0">
                <a:solidFill>
                  <a:schemeClr val="bg1"/>
                </a:solidFill>
              </a:rPr>
              <a:t>Regulation main text </a:t>
            </a:r>
            <a:r>
              <a:rPr lang="en-GB" sz="1600" b="1" dirty="0" smtClean="0">
                <a:solidFill>
                  <a:schemeClr val="bg1"/>
                </a:solidFill>
              </a:rPr>
              <a:t>	(</a:t>
            </a:r>
            <a:r>
              <a:rPr lang="en-GB" sz="1600" b="1" dirty="0">
                <a:solidFill>
                  <a:schemeClr val="bg1"/>
                </a:solidFill>
              </a:rPr>
              <a:t>5 p</a:t>
            </a:r>
            <a:r>
              <a:rPr lang="en-GB" sz="1600" b="1" dirty="0" smtClean="0">
                <a:solidFill>
                  <a:schemeClr val="bg1"/>
                </a:solidFill>
              </a:rPr>
              <a:t>.)                </a:t>
            </a:r>
            <a:endParaRPr lang="en-GB" sz="1600" b="1" dirty="0">
              <a:solidFill>
                <a:schemeClr val="bg1"/>
              </a:solidFill>
            </a:endParaRPr>
          </a:p>
          <a:p>
            <a:pPr lvl="0"/>
            <a:r>
              <a:rPr lang="en-GB" sz="1600" b="1" dirty="0">
                <a:solidFill>
                  <a:schemeClr val="bg1"/>
                </a:solidFill>
              </a:rPr>
              <a:t>Annex I: Ecodesign requirements </a:t>
            </a:r>
            <a:r>
              <a:rPr lang="en-GB" sz="1600" b="1" dirty="0" smtClean="0">
                <a:solidFill>
                  <a:schemeClr val="bg1"/>
                </a:solidFill>
              </a:rPr>
              <a:t>(</a:t>
            </a:r>
            <a:r>
              <a:rPr lang="en-GB" sz="1600" b="1" dirty="0">
                <a:solidFill>
                  <a:schemeClr val="bg1"/>
                </a:solidFill>
              </a:rPr>
              <a:t>4 p.)</a:t>
            </a:r>
          </a:p>
          <a:p>
            <a:pPr lvl="0"/>
            <a:r>
              <a:rPr lang="en-GB" sz="1600" b="1" dirty="0">
                <a:solidFill>
                  <a:schemeClr val="bg1"/>
                </a:solidFill>
              </a:rPr>
              <a:t>Annex II: Measurements and calculations (3 p.)</a:t>
            </a:r>
          </a:p>
          <a:p>
            <a:pPr lvl="0"/>
            <a:r>
              <a:rPr lang="en-GB" sz="1600" b="1" dirty="0">
                <a:solidFill>
                  <a:schemeClr val="bg1"/>
                </a:solidFill>
              </a:rPr>
              <a:t>Annex IV: Verification procedure (1 p.)</a:t>
            </a:r>
          </a:p>
          <a:p>
            <a:pPr lvl="0"/>
            <a:r>
              <a:rPr lang="en-GB" sz="1600" b="1" dirty="0">
                <a:solidFill>
                  <a:schemeClr val="bg1"/>
                </a:solidFill>
              </a:rPr>
              <a:t>Annex V: Benchmarks (1 p</a:t>
            </a:r>
            <a:r>
              <a:rPr lang="en-GB" sz="1600" b="1" dirty="0" smtClean="0">
                <a:solidFill>
                  <a:schemeClr val="bg1"/>
                </a:solidFill>
              </a:rPr>
              <a:t>.)</a:t>
            </a:r>
          </a:p>
          <a:p>
            <a:pPr lvl="0"/>
            <a:endParaRPr lang="nl-NL" sz="1600" b="1" dirty="0">
              <a:solidFill>
                <a:schemeClr val="bg1"/>
              </a:solidFill>
            </a:endParaRPr>
          </a:p>
          <a:p>
            <a:pPr marL="0" lvl="0" indent="0">
              <a:buNone/>
            </a:pPr>
            <a:r>
              <a:rPr lang="nl-NL" sz="1600" b="1" dirty="0" smtClean="0">
                <a:solidFill>
                  <a:schemeClr val="bg1"/>
                </a:solidFill>
              </a:rPr>
              <a:t>TOTAL 14 pages (Word)</a:t>
            </a:r>
            <a:endParaRPr lang="en-GB" sz="1600" b="1" dirty="0">
              <a:solidFill>
                <a:schemeClr val="bg1"/>
              </a:solidFill>
            </a:endParaRPr>
          </a:p>
          <a:p>
            <a:endParaRPr lang="en-GB" sz="1600" b="1" dirty="0">
              <a:solidFill>
                <a:schemeClr val="bg1"/>
              </a:solidFill>
            </a:endParaRPr>
          </a:p>
        </p:txBody>
      </p:sp>
      <p:sp>
        <p:nvSpPr>
          <p:cNvPr id="4" name="Content Placeholder 3"/>
          <p:cNvSpPr>
            <a:spLocks noGrp="1"/>
          </p:cNvSpPr>
          <p:nvPr>
            <p:ph sz="half" idx="2"/>
          </p:nvPr>
        </p:nvSpPr>
        <p:spPr>
          <a:xfrm>
            <a:off x="4648200" y="1600200"/>
            <a:ext cx="4388296" cy="4525963"/>
          </a:xfrm>
        </p:spPr>
        <p:txBody>
          <a:bodyPr>
            <a:normAutofit/>
          </a:bodyPr>
          <a:lstStyle/>
          <a:p>
            <a:pPr lvl="0"/>
            <a:r>
              <a:rPr lang="en-GB" sz="1800" dirty="0"/>
              <a:t>Regulation main text (4 or 5 p.)</a:t>
            </a:r>
          </a:p>
          <a:p>
            <a:pPr lvl="0"/>
            <a:r>
              <a:rPr lang="en-GB" sz="1800" dirty="0"/>
              <a:t>Annex I: Definitions (1-2 p.)</a:t>
            </a:r>
          </a:p>
          <a:p>
            <a:pPr lvl="0"/>
            <a:r>
              <a:rPr lang="en-GB" sz="1800" dirty="0"/>
              <a:t>Annex II: Ecodesign </a:t>
            </a:r>
            <a:r>
              <a:rPr lang="en-GB" sz="1800" dirty="0" smtClean="0"/>
              <a:t>requirements </a:t>
            </a:r>
            <a:r>
              <a:rPr lang="en-GB" sz="1800" dirty="0"/>
              <a:t>(1 p.)</a:t>
            </a:r>
          </a:p>
          <a:p>
            <a:pPr lvl="0"/>
            <a:r>
              <a:rPr lang="en-GB" sz="1800" dirty="0"/>
              <a:t>Annex III: Product information requirements (1 p.)</a:t>
            </a:r>
          </a:p>
          <a:p>
            <a:pPr lvl="0"/>
            <a:r>
              <a:rPr lang="en-GB" sz="1800" dirty="0"/>
              <a:t>Annex IV: Verification procedure (1 p.)</a:t>
            </a:r>
          </a:p>
          <a:p>
            <a:pPr lvl="0"/>
            <a:r>
              <a:rPr lang="en-GB" sz="1800" dirty="0"/>
              <a:t>Annex V: Benchmarks (1 p.)</a:t>
            </a:r>
          </a:p>
          <a:p>
            <a:pPr marL="0" indent="0">
              <a:buNone/>
            </a:pPr>
            <a:endParaRPr lang="nl-NL" sz="1800" dirty="0" smtClean="0"/>
          </a:p>
          <a:p>
            <a:pPr marL="0" indent="0">
              <a:buNone/>
            </a:pPr>
            <a:r>
              <a:rPr lang="nl-NL" sz="1800" b="1" dirty="0" smtClean="0"/>
              <a:t>TOTAL 10-11 pages  (Word)</a:t>
            </a:r>
          </a:p>
          <a:p>
            <a:pPr marL="0" indent="0">
              <a:buNone/>
            </a:pPr>
            <a:endParaRPr lang="nl-NL" sz="1800" b="1" dirty="0"/>
          </a:p>
          <a:p>
            <a:pPr marL="0" indent="0">
              <a:buNone/>
            </a:pPr>
            <a:r>
              <a:rPr lang="nl-NL" sz="2000" b="1" u="sng" dirty="0" smtClean="0">
                <a:solidFill>
                  <a:srgbClr val="C00000"/>
                </a:solidFill>
              </a:rPr>
              <a:t>25 - 30% </a:t>
            </a:r>
            <a:r>
              <a:rPr lang="nl-NL" sz="2000" b="1" u="sng" dirty="0" err="1" smtClean="0">
                <a:solidFill>
                  <a:srgbClr val="C00000"/>
                </a:solidFill>
              </a:rPr>
              <a:t>reduction</a:t>
            </a:r>
            <a:endParaRPr lang="en-GB" sz="2000" b="1" u="sng" dirty="0">
              <a:solidFill>
                <a:srgbClr val="C00000"/>
              </a:solidFill>
            </a:endParaRPr>
          </a:p>
        </p:txBody>
      </p:sp>
      <p:sp>
        <p:nvSpPr>
          <p:cNvPr id="6"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7"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63</a:t>
            </a:fld>
            <a:endParaRPr lang="nl-NL" dirty="0"/>
          </a:p>
        </p:txBody>
      </p:sp>
      <p:sp>
        <p:nvSpPr>
          <p:cNvPr id="8"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72615634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912963"/>
            <a:ext cx="7772400" cy="1362075"/>
          </a:xfrm>
        </p:spPr>
        <p:txBody>
          <a:bodyPr/>
          <a:lstStyle/>
          <a:p>
            <a:pPr algn="ctr"/>
            <a:r>
              <a:rPr lang="nl-NL" dirty="0" err="1" smtClean="0"/>
              <a:t>Requirements</a:t>
            </a:r>
            <a:endParaRPr lang="en-GB" dirty="0"/>
          </a:p>
        </p:txBody>
      </p:sp>
      <p:sp>
        <p:nvSpPr>
          <p:cNvPr id="3" name="Text Placeholder 2"/>
          <p:cNvSpPr>
            <a:spLocks noGrp="1"/>
          </p:cNvSpPr>
          <p:nvPr>
            <p:ph type="body" idx="1"/>
          </p:nvPr>
        </p:nvSpPr>
        <p:spPr>
          <a:xfrm>
            <a:off x="755576" y="1412776"/>
            <a:ext cx="7772400" cy="1500187"/>
          </a:xfrm>
        </p:spPr>
        <p:txBody>
          <a:bodyPr/>
          <a:lstStyle/>
          <a:p>
            <a:pPr algn="ctr"/>
            <a:r>
              <a:rPr lang="nl-NL" dirty="0" smtClean="0"/>
              <a:t>Annex II.1 </a:t>
            </a:r>
            <a:r>
              <a:rPr lang="nl-NL" dirty="0" err="1" smtClean="0"/>
              <a:t>Revisited</a:t>
            </a:r>
            <a:endParaRPr lang="en-GB"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64</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32958248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143000"/>
          </a:xfrm>
        </p:spPr>
        <p:txBody>
          <a:bodyPr>
            <a:normAutofit/>
          </a:bodyPr>
          <a:lstStyle/>
          <a:p>
            <a:r>
              <a:rPr lang="nl-NL" sz="3200" dirty="0" err="1" smtClean="0"/>
              <a:t>Current</a:t>
            </a:r>
            <a:r>
              <a:rPr lang="nl-NL" sz="3200" dirty="0" smtClean="0"/>
              <a:t> </a:t>
            </a:r>
            <a:r>
              <a:rPr lang="nl-NL" sz="3200" dirty="0" err="1" smtClean="0"/>
              <a:t>requirements</a:t>
            </a:r>
            <a:r>
              <a:rPr lang="nl-NL" sz="3200" dirty="0" smtClean="0"/>
              <a:t> 327/2011</a:t>
            </a:r>
            <a:endParaRPr lang="en-GB" sz="3200" dirty="0"/>
          </a:p>
        </p:txBody>
      </p:sp>
      <p:graphicFrame>
        <p:nvGraphicFramePr>
          <p:cNvPr id="3" name="Table 2"/>
          <p:cNvGraphicFramePr>
            <a:graphicFrameLocks noGrp="1"/>
          </p:cNvGraphicFramePr>
          <p:nvPr>
            <p:extLst>
              <p:ext uri="{D42A27DB-BD31-4B8C-83A1-F6EECF244321}">
                <p14:modId xmlns:p14="http://schemas.microsoft.com/office/powerpoint/2010/main" val="3152842473"/>
              </p:ext>
            </p:extLst>
          </p:nvPr>
        </p:nvGraphicFramePr>
        <p:xfrm>
          <a:off x="467544" y="692696"/>
          <a:ext cx="8229600" cy="5987400"/>
        </p:xfrm>
        <a:graphic>
          <a:graphicData uri="http://schemas.openxmlformats.org/drawingml/2006/table">
            <a:tbl>
              <a:tblPr firstRow="1" firstCol="1" bandRow="1">
                <a:tableStyleId>{5C22544A-7EE6-4342-B048-85BDC9FD1C3A}</a:tableStyleId>
              </a:tblPr>
              <a:tblGrid>
                <a:gridCol w="1584176"/>
                <a:gridCol w="864096"/>
                <a:gridCol w="1080120"/>
                <a:gridCol w="1437678"/>
                <a:gridCol w="2044621"/>
                <a:gridCol w="620268"/>
                <a:gridCol w="598641"/>
              </a:tblGrid>
              <a:tr h="450399">
                <a:tc>
                  <a:txBody>
                    <a:bodyPr/>
                    <a:lstStyle/>
                    <a:p>
                      <a:pPr>
                        <a:lnSpc>
                          <a:spcPct val="115000"/>
                        </a:lnSpc>
                        <a:spcAft>
                          <a:spcPts val="0"/>
                        </a:spcAft>
                      </a:pPr>
                      <a:r>
                        <a:rPr lang="en-GB" sz="1200" dirty="0">
                          <a:effectLst/>
                        </a:rPr>
                        <a:t>Fan types</a:t>
                      </a:r>
                      <a:endParaRPr lang="en-GB" sz="1200" dirty="0">
                        <a:effectLst/>
                        <a:latin typeface="Calibri"/>
                        <a:ea typeface="Calibri"/>
                        <a:cs typeface="Times New Roman"/>
                      </a:endParaRPr>
                    </a:p>
                  </a:txBody>
                  <a:tcPr marL="0" marR="0" marT="0" marB="0"/>
                </a:tc>
                <a:tc>
                  <a:txBody>
                    <a:bodyPr/>
                    <a:lstStyle/>
                    <a:p>
                      <a:pPr>
                        <a:lnSpc>
                          <a:spcPct val="115000"/>
                        </a:lnSpc>
                        <a:spcAft>
                          <a:spcPts val="0"/>
                        </a:spcAft>
                      </a:pPr>
                      <a:r>
                        <a:rPr lang="en-GB" sz="1200">
                          <a:effectLst/>
                        </a:rPr>
                        <a:t>Measure-ment category</a:t>
                      </a:r>
                      <a:br>
                        <a:rPr lang="en-GB" sz="1200">
                          <a:effectLst/>
                        </a:rPr>
                      </a:br>
                      <a:r>
                        <a:rPr lang="en-GB" sz="1200">
                          <a:effectLst/>
                        </a:rPr>
                        <a:t>(A-D)</a:t>
                      </a:r>
                      <a:endParaRPr lang="en-GB" sz="1200">
                        <a:effectLst/>
                        <a:latin typeface="Calibri"/>
                        <a:ea typeface="Calibri"/>
                        <a:cs typeface="Times New Roman"/>
                      </a:endParaRPr>
                    </a:p>
                  </a:txBody>
                  <a:tcPr marL="0" marR="0" marT="0" marB="0"/>
                </a:tc>
                <a:tc>
                  <a:txBody>
                    <a:bodyPr/>
                    <a:lstStyle/>
                    <a:p>
                      <a:pPr algn="ctr">
                        <a:lnSpc>
                          <a:spcPct val="115000"/>
                        </a:lnSpc>
                        <a:spcAft>
                          <a:spcPts val="0"/>
                        </a:spcAft>
                      </a:pPr>
                      <a:r>
                        <a:rPr lang="en-GB" sz="1200" dirty="0">
                          <a:effectLst/>
                        </a:rPr>
                        <a:t>Efficiency </a:t>
                      </a:r>
                      <a:br>
                        <a:rPr lang="en-GB" sz="1200" dirty="0">
                          <a:effectLst/>
                        </a:rPr>
                      </a:br>
                      <a:r>
                        <a:rPr lang="en-GB" sz="1200" dirty="0">
                          <a:effectLst/>
                        </a:rPr>
                        <a:t>category (static or total)</a:t>
                      </a:r>
                      <a:endParaRPr lang="en-GB" sz="12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a:effectLst/>
                        </a:rPr>
                        <a:t>Power range P in kW</a:t>
                      </a:r>
                      <a:endParaRPr lang="en-GB" sz="12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a:effectLst/>
                        </a:rPr>
                        <a:t>Target energy </a:t>
                      </a:r>
                      <a:r>
                        <a:rPr lang="en-GB" sz="1200" dirty="0" smtClean="0">
                          <a:effectLst/>
                        </a:rPr>
                        <a:t>efficiency  (*%)</a:t>
                      </a:r>
                      <a:endParaRPr lang="en-GB" sz="1200" dirty="0">
                        <a:effectLst/>
                        <a:latin typeface="Calibri"/>
                        <a:ea typeface="Calibri"/>
                        <a:cs typeface="Times New Roman"/>
                      </a:endParaRPr>
                    </a:p>
                  </a:txBody>
                  <a:tcPr marL="0" marR="0" marT="0" marB="0"/>
                </a:tc>
                <a:tc gridSpan="2">
                  <a:txBody>
                    <a:bodyPr/>
                    <a:lstStyle/>
                    <a:p>
                      <a:pPr algn="ctr">
                        <a:lnSpc>
                          <a:spcPct val="115000"/>
                        </a:lnSpc>
                        <a:spcAft>
                          <a:spcPts val="0"/>
                        </a:spcAft>
                      </a:pPr>
                      <a:r>
                        <a:rPr lang="en-GB" sz="1200" dirty="0">
                          <a:effectLst/>
                        </a:rPr>
                        <a:t>Efficiency grade </a:t>
                      </a:r>
                      <a:endParaRPr lang="en-GB" sz="1200" dirty="0" smtClean="0">
                        <a:effectLst/>
                      </a:endParaRPr>
                    </a:p>
                    <a:p>
                      <a:pPr algn="ctr">
                        <a:lnSpc>
                          <a:spcPct val="115000"/>
                        </a:lnSpc>
                        <a:spcAft>
                          <a:spcPts val="0"/>
                        </a:spcAft>
                      </a:pPr>
                      <a:r>
                        <a:rPr lang="en-GB" sz="1200" dirty="0" smtClean="0">
                          <a:effectLst/>
                        </a:rPr>
                        <a:t>(N, *%)</a:t>
                      </a:r>
                      <a:endParaRPr lang="en-GB" sz="1200" dirty="0">
                        <a:effectLst/>
                        <a:latin typeface="Calibri"/>
                        <a:ea typeface="Calibri"/>
                        <a:cs typeface="Times New Roman"/>
                      </a:endParaRPr>
                    </a:p>
                  </a:txBody>
                  <a:tcPr marL="0" marR="0" marT="0" marB="0"/>
                </a:tc>
                <a:tc hMerge="1">
                  <a:txBody>
                    <a:bodyPr/>
                    <a:lstStyle/>
                    <a:p>
                      <a:endParaRPr lang="en-GB"/>
                    </a:p>
                  </a:txBody>
                  <a:tcPr/>
                </a:tc>
              </a:tr>
              <a:tr h="238872">
                <a:tc>
                  <a:txBody>
                    <a:bodyPr/>
                    <a:lstStyle/>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0" marR="0" marT="0" marB="0"/>
                </a:tc>
                <a:tc>
                  <a:txBody>
                    <a:bodyPr/>
                    <a:lstStyle/>
                    <a:p>
                      <a:pPr algn="ctr">
                        <a:lnSpc>
                          <a:spcPct val="115000"/>
                        </a:lnSpc>
                        <a:spcAft>
                          <a:spcPts val="0"/>
                        </a:spcAft>
                      </a:pPr>
                      <a:r>
                        <a:rPr lang="en-GB" sz="1200" dirty="0">
                          <a:effectLst/>
                        </a:rPr>
                        <a:t> </a:t>
                      </a:r>
                      <a:endParaRPr lang="en-GB" sz="12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0" marR="0" marT="0" marB="0"/>
                </a:tc>
                <a:tc>
                  <a:txBody>
                    <a:bodyPr/>
                    <a:lstStyle/>
                    <a:p>
                      <a:pPr algn="ctr">
                        <a:lnSpc>
                          <a:spcPct val="115000"/>
                        </a:lnSpc>
                        <a:spcAft>
                          <a:spcPts val="0"/>
                        </a:spcAft>
                      </a:pPr>
                      <a:r>
                        <a:rPr lang="en-GB" sz="1200" dirty="0" smtClean="0">
                          <a:solidFill>
                            <a:srgbClr val="FF0000"/>
                          </a:solidFill>
                          <a:effectLst/>
                        </a:rPr>
                        <a:t>1.1.2013</a:t>
                      </a:r>
                      <a:endParaRPr lang="en-GB" sz="1200" dirty="0">
                        <a:solidFill>
                          <a:srgbClr val="FF0000"/>
                        </a:solidFill>
                        <a:effectLst/>
                        <a:latin typeface="Calibri"/>
                        <a:ea typeface="Calibri"/>
                        <a:cs typeface="Times New Roman"/>
                      </a:endParaRPr>
                    </a:p>
                  </a:txBody>
                  <a:tcPr marL="0" marR="0" marT="0" marB="0"/>
                </a:tc>
                <a:tc>
                  <a:txBody>
                    <a:bodyPr/>
                    <a:lstStyle/>
                    <a:p>
                      <a:pPr algn="ctr">
                        <a:lnSpc>
                          <a:spcPct val="115000"/>
                        </a:lnSpc>
                        <a:spcAft>
                          <a:spcPts val="0"/>
                        </a:spcAft>
                      </a:pPr>
                      <a:r>
                        <a:rPr lang="en-GB" sz="1200" b="1" dirty="0" smtClean="0">
                          <a:solidFill>
                            <a:srgbClr val="FF0000"/>
                          </a:solidFill>
                          <a:effectLst/>
                        </a:rPr>
                        <a:t>1.1.2015</a:t>
                      </a:r>
                      <a:endParaRPr lang="en-GB" sz="1200" b="1" dirty="0">
                        <a:solidFill>
                          <a:srgbClr val="FF0000"/>
                        </a:solidFill>
                        <a:effectLst/>
                        <a:latin typeface="Calibri"/>
                        <a:ea typeface="Calibri"/>
                        <a:cs typeface="Times New Roman"/>
                      </a:endParaRPr>
                    </a:p>
                  </a:txBody>
                  <a:tcPr marL="0" marR="0" marT="0" marB="0"/>
                </a:tc>
              </a:tr>
              <a:tr h="115503">
                <a:tc rowSpan="4">
                  <a:txBody>
                    <a:bodyPr/>
                    <a:lstStyle/>
                    <a:p>
                      <a:pPr>
                        <a:lnSpc>
                          <a:spcPct val="115000"/>
                        </a:lnSpc>
                        <a:spcAft>
                          <a:spcPts val="0"/>
                        </a:spcAft>
                      </a:pPr>
                      <a:r>
                        <a:rPr lang="en-GB" sz="1400" dirty="0">
                          <a:effectLst/>
                        </a:rPr>
                        <a:t>Axial </a:t>
                      </a:r>
                      <a:r>
                        <a:rPr lang="en-GB" sz="1400" dirty="0" smtClean="0">
                          <a:solidFill>
                            <a:srgbClr val="FFFF00"/>
                          </a:solidFill>
                          <a:effectLst/>
                        </a:rPr>
                        <a:t>(AX)</a:t>
                      </a:r>
                      <a:endParaRPr lang="en-GB" sz="1400" dirty="0">
                        <a:solidFill>
                          <a:srgbClr val="FFFF00"/>
                        </a:solidFill>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A, C</a:t>
                      </a:r>
                      <a:endParaRPr lang="en-GB" sz="1400" dirty="0">
                        <a:effectLst/>
                        <a:latin typeface="Calibri"/>
                        <a:ea typeface="Calibri"/>
                        <a:cs typeface="Times New Roman"/>
                      </a:endParaRPr>
                    </a:p>
                  </a:txBody>
                  <a:tcPr marL="0" marR="0" marT="0" marB="0"/>
                </a:tc>
                <a:tc rowSpan="2">
                  <a:txBody>
                    <a:bodyPr/>
                    <a:lstStyle/>
                    <a:p>
                      <a:pPr>
                        <a:lnSpc>
                          <a:spcPct val="115000"/>
                        </a:lnSpc>
                        <a:spcAft>
                          <a:spcPts val="0"/>
                        </a:spcAft>
                      </a:pPr>
                      <a:r>
                        <a:rPr lang="en-GB" sz="1400" dirty="0">
                          <a:effectLst/>
                        </a:rPr>
                        <a:t>static</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00B050"/>
                          </a:solidFill>
                          <a:effectLst/>
                        </a:rPr>
                        <a:t>2,74</a:t>
                      </a:r>
                      <a:r>
                        <a:rPr lang="en-GB" sz="1200" dirty="0">
                          <a:effectLst/>
                        </a:rPr>
                        <a:t> · ln(P)  – 6,33 + N</a:t>
                      </a:r>
                      <a:endParaRPr lang="en-GB" sz="1200" dirty="0">
                        <a:effectLst/>
                        <a:latin typeface="Calibri"/>
                        <a:ea typeface="Calibri"/>
                        <a:cs typeface="Times New Roman"/>
                      </a:endParaRPr>
                    </a:p>
                  </a:txBody>
                  <a:tcPr marL="0" marR="0" marT="0" marB="0"/>
                </a:tc>
                <a:tc rowSpan="2">
                  <a:txBody>
                    <a:bodyPr/>
                    <a:lstStyle/>
                    <a:p>
                      <a:pPr algn="ctr">
                        <a:lnSpc>
                          <a:spcPct val="115000"/>
                        </a:lnSpc>
                        <a:spcAft>
                          <a:spcPts val="0"/>
                        </a:spcAft>
                      </a:pPr>
                      <a:r>
                        <a:rPr lang="en-GB" sz="1400" dirty="0">
                          <a:effectLst/>
                        </a:rPr>
                        <a:t>36</a:t>
                      </a:r>
                      <a:endParaRPr lang="en-GB" sz="1400" dirty="0">
                        <a:effectLst/>
                        <a:latin typeface="Calibri"/>
                        <a:ea typeface="Calibri"/>
                        <a:cs typeface="Times New Roman"/>
                      </a:endParaRPr>
                    </a:p>
                  </a:txBody>
                  <a:tcPr marL="0" marR="0" marT="0" marB="0"/>
                </a:tc>
                <a:tc rowSpan="2">
                  <a:txBody>
                    <a:bodyPr/>
                    <a:lstStyle/>
                    <a:p>
                      <a:pPr algn="ctr">
                        <a:lnSpc>
                          <a:spcPct val="115000"/>
                        </a:lnSpc>
                        <a:spcAft>
                          <a:spcPts val="0"/>
                        </a:spcAft>
                      </a:pPr>
                      <a:r>
                        <a:rPr lang="en-GB" sz="1400" b="1" dirty="0">
                          <a:effectLst/>
                        </a:rPr>
                        <a:t>40</a:t>
                      </a:r>
                      <a:endParaRPr lang="en-GB" sz="1400" b="1" dirty="0">
                        <a:effectLst/>
                        <a:latin typeface="Calibri"/>
                        <a:ea typeface="Calibri"/>
                        <a:cs typeface="Times New Roman"/>
                      </a:endParaRPr>
                    </a:p>
                  </a:txBody>
                  <a:tcPr marL="0" marR="0" marT="0" marB="0"/>
                </a:tc>
              </a:tr>
              <a:tr h="139148">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 0,78 · ln(P)  – 1,88 + N</a:t>
                      </a:r>
                      <a:endParaRPr lang="en-GB" sz="1200" dirty="0">
                        <a:effectLst/>
                        <a:latin typeface="Calibri"/>
                        <a:ea typeface="Calibri"/>
                        <a:cs typeface="Times New Roman"/>
                      </a:endParaRPr>
                    </a:p>
                  </a:txBody>
                  <a:tcPr marL="0" marR="0" marT="0" marB="0"/>
                </a:tc>
                <a:tc vMerge="1">
                  <a:txBody>
                    <a:bodyPr/>
                    <a:lstStyle/>
                    <a:p>
                      <a:endParaRPr lang="en-GB"/>
                    </a:p>
                  </a:txBody>
                  <a:tcPr/>
                </a:tc>
                <a:tc vMerge="1">
                  <a:txBody>
                    <a:bodyPr/>
                    <a:lstStyle/>
                    <a:p>
                      <a:endParaRPr lang="en-GB"/>
                    </a:p>
                  </a:txBody>
                  <a:tcPr/>
                </a:tc>
              </a:tr>
              <a:tr h="149087">
                <a:tc vMerge="1">
                  <a:txBody>
                    <a:bodyPr/>
                    <a:lstStyle/>
                    <a:p>
                      <a:endParaRPr lang="en-GB"/>
                    </a:p>
                  </a:txBody>
                  <a:tcPr/>
                </a:tc>
                <a:tc rowSpan="2">
                  <a:txBody>
                    <a:bodyPr/>
                    <a:lstStyle/>
                    <a:p>
                      <a:pPr>
                        <a:lnSpc>
                          <a:spcPct val="115000"/>
                        </a:lnSpc>
                        <a:spcAft>
                          <a:spcPts val="0"/>
                        </a:spcAft>
                      </a:pPr>
                      <a:r>
                        <a:rPr lang="en-GB" sz="1400" dirty="0">
                          <a:effectLst/>
                        </a:rPr>
                        <a:t>B, D</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total</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00B050"/>
                          </a:solidFill>
                          <a:effectLst/>
                        </a:rPr>
                        <a:t>2,74</a:t>
                      </a:r>
                      <a:r>
                        <a:rPr lang="en-GB" sz="1200" dirty="0">
                          <a:effectLst/>
                        </a:rPr>
                        <a:t> · ln(P)  – 6,33 + N</a:t>
                      </a:r>
                      <a:endParaRPr lang="en-GB" sz="1200" dirty="0">
                        <a:effectLst/>
                        <a:latin typeface="Calibri"/>
                        <a:ea typeface="Calibri"/>
                        <a:cs typeface="Times New Roman"/>
                      </a:endParaRPr>
                    </a:p>
                  </a:txBody>
                  <a:tcPr marL="0" marR="0" marT="0" marB="0"/>
                </a:tc>
                <a:tc rowSpan="2">
                  <a:txBody>
                    <a:bodyPr/>
                    <a:lstStyle/>
                    <a:p>
                      <a:pPr algn="ctr">
                        <a:lnSpc>
                          <a:spcPct val="115000"/>
                        </a:lnSpc>
                        <a:spcAft>
                          <a:spcPts val="0"/>
                        </a:spcAft>
                      </a:pPr>
                      <a:r>
                        <a:rPr lang="en-GB" sz="1400" dirty="0">
                          <a:effectLst/>
                        </a:rPr>
                        <a:t>50</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en-GB" sz="1400" b="1" dirty="0">
                          <a:effectLst/>
                        </a:rPr>
                        <a:t>58</a:t>
                      </a:r>
                      <a:endParaRPr lang="en-GB" sz="1400" b="1"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200" dirty="0" err="1">
                          <a:effectLst/>
                        </a:rPr>
                        <a:t>ηtarget</a:t>
                      </a:r>
                      <a:r>
                        <a:rPr lang="en-GB" sz="1200" dirty="0">
                          <a:effectLst/>
                        </a:rPr>
                        <a:t> = 0,78 · ln(P)  – 1,88 + N</a:t>
                      </a:r>
                      <a:endParaRPr lang="en-GB" sz="12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16568">
                <a:tc rowSpan="4">
                  <a:txBody>
                    <a:bodyPr/>
                    <a:lstStyle/>
                    <a:p>
                      <a:pPr>
                        <a:lnSpc>
                          <a:spcPct val="115000"/>
                        </a:lnSpc>
                        <a:spcAft>
                          <a:spcPts val="0"/>
                        </a:spcAft>
                      </a:pPr>
                      <a:r>
                        <a:rPr lang="en-GB" sz="1400" dirty="0">
                          <a:effectLst/>
                        </a:rPr>
                        <a:t>Centrifugal </a:t>
                      </a:r>
                      <a:r>
                        <a:rPr lang="en-GB" sz="1400" dirty="0" smtClean="0">
                          <a:solidFill>
                            <a:srgbClr val="FFFF00"/>
                          </a:solidFill>
                          <a:effectLst/>
                        </a:rPr>
                        <a:t>FC</a:t>
                      </a:r>
                      <a:endParaRPr lang="en-GB" sz="1400" dirty="0">
                        <a:solidFill>
                          <a:srgbClr val="FFFF00"/>
                        </a:solidFill>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A, 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nSpc>
                          <a:spcPct val="115000"/>
                        </a:lnSpc>
                        <a:spcAft>
                          <a:spcPts val="0"/>
                        </a:spcAft>
                      </a:pPr>
                      <a:r>
                        <a:rPr lang="en-GB" sz="1400" dirty="0">
                          <a:effectLst/>
                        </a:rPr>
                        <a:t>static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00B050"/>
                          </a:solidFill>
                          <a:effectLst/>
                        </a:rPr>
                        <a:t>2,74 </a:t>
                      </a:r>
                      <a:r>
                        <a:rPr lang="en-GB" sz="1200" dirty="0">
                          <a:effectLst/>
                        </a:rPr>
                        <a:t>· ln(P)  – 6,33 + N</a:t>
                      </a:r>
                      <a:endParaRPr lang="en-GB" sz="12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a:effectLst/>
                        </a:rPr>
                        <a:t>37</a:t>
                      </a:r>
                      <a:endParaRPr lang="en-GB" sz="140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b="1" dirty="0">
                          <a:effectLst/>
                        </a:rPr>
                        <a:t>44</a:t>
                      </a:r>
                      <a:endParaRPr lang="en-GB" sz="1400" b="1"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a:effectLst/>
                        </a:rPr>
                        <a:t>ηtarget = 0,78 · ln(P)  – 1,88 + N</a:t>
                      </a:r>
                      <a:endParaRPr lang="en-GB" sz="1200">
                        <a:effectLst/>
                        <a:latin typeface="Calibri"/>
                        <a:ea typeface="Calibri"/>
                        <a:cs typeface="Times New Roman"/>
                      </a:endParaRPr>
                    </a:p>
                  </a:txBody>
                  <a:tcPr marL="0" marR="0" marT="0" marB="0"/>
                </a:tc>
                <a:tc vMerge="1">
                  <a:txBody>
                    <a:bodyPr/>
                    <a:lstStyle/>
                    <a:p>
                      <a:endParaRPr lang="en-GB"/>
                    </a:p>
                  </a:txBody>
                  <a:tcPr/>
                </a:tc>
                <a:tc vMerge="1">
                  <a:txBody>
                    <a:bodyPr/>
                    <a:lstStyle/>
                    <a:p>
                      <a:endParaRPr lang="en-GB"/>
                    </a:p>
                  </a:txBody>
                  <a:tcPr/>
                </a:tc>
              </a:tr>
              <a:tr h="129732">
                <a:tc vMerge="1">
                  <a:txBody>
                    <a:bodyPr/>
                    <a:lstStyle/>
                    <a:p>
                      <a:endParaRPr lang="en-GB"/>
                    </a:p>
                  </a:txBody>
                  <a:tcPr/>
                </a:tc>
                <a:tc rowSpan="2">
                  <a:txBody>
                    <a:bodyPr/>
                    <a:lstStyle/>
                    <a:p>
                      <a:pPr>
                        <a:lnSpc>
                          <a:spcPct val="115000"/>
                        </a:lnSpc>
                        <a:spcAft>
                          <a:spcPts val="0"/>
                        </a:spcAft>
                      </a:pPr>
                      <a:r>
                        <a:rPr lang="en-GB" sz="1400" dirty="0">
                          <a:effectLst/>
                        </a:rPr>
                        <a:t>B, D</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total</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00B050"/>
                          </a:solidFill>
                          <a:effectLst/>
                        </a:rPr>
                        <a:t>2,74</a:t>
                      </a:r>
                      <a:r>
                        <a:rPr lang="en-GB" sz="1200" dirty="0">
                          <a:effectLst/>
                        </a:rPr>
                        <a:t> · ln(P)  – 6,33 + N</a:t>
                      </a:r>
                      <a:endParaRPr lang="en-GB" sz="1200" dirty="0">
                        <a:effectLst/>
                        <a:latin typeface="Calibri"/>
                        <a:ea typeface="Calibri"/>
                        <a:cs typeface="Times New Roman"/>
                      </a:endParaRPr>
                    </a:p>
                  </a:txBody>
                  <a:tcPr marL="0" marR="0" marT="0" marB="0"/>
                </a:tc>
                <a:tc rowSpan="2">
                  <a:txBody>
                    <a:bodyPr/>
                    <a:lstStyle/>
                    <a:p>
                      <a:pPr algn="ctr">
                        <a:lnSpc>
                          <a:spcPct val="115000"/>
                        </a:lnSpc>
                        <a:spcAft>
                          <a:spcPts val="0"/>
                        </a:spcAft>
                      </a:pPr>
                      <a:r>
                        <a:rPr lang="en-GB" sz="1400" dirty="0">
                          <a:effectLst/>
                        </a:rPr>
                        <a:t>42</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en-GB" sz="1400" b="1" dirty="0">
                          <a:effectLst/>
                        </a:rPr>
                        <a:t>49</a:t>
                      </a:r>
                      <a:endParaRPr lang="en-GB" sz="1400" b="1"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200" dirty="0" err="1">
                          <a:effectLst/>
                        </a:rPr>
                        <a:t>ηtarget</a:t>
                      </a:r>
                      <a:r>
                        <a:rPr lang="en-GB" sz="1200" dirty="0">
                          <a:effectLst/>
                        </a:rPr>
                        <a:t> = 0,78 · ln(P)  – 1,88 + N</a:t>
                      </a:r>
                      <a:endParaRPr lang="en-GB" sz="12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16568">
                <a:tc rowSpan="2">
                  <a:txBody>
                    <a:bodyPr/>
                    <a:lstStyle/>
                    <a:p>
                      <a:pPr>
                        <a:lnSpc>
                          <a:spcPct val="115000"/>
                        </a:lnSpc>
                        <a:spcAft>
                          <a:spcPts val="0"/>
                        </a:spcAft>
                      </a:pPr>
                      <a:r>
                        <a:rPr lang="en-GB" sz="1400" dirty="0">
                          <a:effectLst/>
                        </a:rPr>
                        <a:t>Centrifugal </a:t>
                      </a:r>
                      <a:r>
                        <a:rPr lang="en-GB" sz="1400" dirty="0" smtClean="0">
                          <a:effectLst/>
                        </a:rPr>
                        <a:t>BC without h. </a:t>
                      </a:r>
                      <a:r>
                        <a:rPr lang="en-GB" sz="1400" dirty="0" smtClean="0">
                          <a:solidFill>
                            <a:srgbClr val="FFFF00"/>
                          </a:solidFill>
                          <a:effectLst/>
                        </a:rPr>
                        <a:t>(BC0)</a:t>
                      </a:r>
                      <a:endParaRPr lang="en-GB" sz="1400" dirty="0">
                        <a:solidFill>
                          <a:srgbClr val="FFFF00"/>
                        </a:solidFill>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A, 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static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7030A0"/>
                          </a:solidFill>
                          <a:effectLst/>
                        </a:rPr>
                        <a:t>4,56</a:t>
                      </a:r>
                      <a:r>
                        <a:rPr lang="en-GB" sz="1200" dirty="0">
                          <a:effectLst/>
                        </a:rPr>
                        <a:t> · ln(P)  – 10,5 + N</a:t>
                      </a:r>
                      <a:endParaRPr lang="en-GB" sz="12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a:effectLst/>
                        </a:rPr>
                        <a:t>58</a:t>
                      </a:r>
                      <a:endParaRPr lang="en-GB" sz="140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en-GB" sz="1400" b="1" dirty="0">
                          <a:effectLst/>
                        </a:rPr>
                        <a:t>62</a:t>
                      </a:r>
                      <a:endParaRPr lang="en-GB" sz="1400" b="1"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200" dirty="0" err="1">
                          <a:effectLst/>
                        </a:rPr>
                        <a:t>ηtarget</a:t>
                      </a:r>
                      <a:r>
                        <a:rPr lang="en-GB" sz="1200" dirty="0">
                          <a:effectLst/>
                        </a:rPr>
                        <a:t>  = 1,1 ·  ln(P) – 2,6 + N</a:t>
                      </a:r>
                      <a:endParaRPr lang="en-GB" sz="12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126070">
                <a:tc rowSpan="4">
                  <a:txBody>
                    <a:bodyPr/>
                    <a:lstStyle/>
                    <a:p>
                      <a:pPr>
                        <a:lnSpc>
                          <a:spcPct val="115000"/>
                        </a:lnSpc>
                        <a:spcAft>
                          <a:spcPts val="0"/>
                        </a:spcAft>
                      </a:pPr>
                      <a:r>
                        <a:rPr lang="en-GB" sz="1400" dirty="0">
                          <a:effectLst/>
                        </a:rPr>
                        <a:t>Centrifugal </a:t>
                      </a:r>
                      <a:r>
                        <a:rPr lang="en-GB" sz="1400" dirty="0" smtClean="0">
                          <a:effectLst/>
                        </a:rPr>
                        <a:t>BC </a:t>
                      </a:r>
                      <a:r>
                        <a:rPr lang="en-GB" sz="1400" dirty="0">
                          <a:effectLst/>
                        </a:rPr>
                        <a:t>with </a:t>
                      </a:r>
                      <a:r>
                        <a:rPr lang="en-GB" sz="1400" dirty="0" smtClean="0">
                          <a:effectLst/>
                        </a:rPr>
                        <a:t>housing </a:t>
                      </a:r>
                      <a:r>
                        <a:rPr lang="en-GB" sz="1400" dirty="0" smtClean="0">
                          <a:solidFill>
                            <a:srgbClr val="FFFF00"/>
                          </a:solidFill>
                          <a:effectLst/>
                        </a:rPr>
                        <a:t>(BC1)</a:t>
                      </a:r>
                      <a:endParaRPr lang="en-GB" sz="1400" dirty="0">
                        <a:solidFill>
                          <a:srgbClr val="FFFF00"/>
                        </a:solidFill>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A, 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nSpc>
                          <a:spcPct val="115000"/>
                        </a:lnSpc>
                        <a:spcAft>
                          <a:spcPts val="0"/>
                        </a:spcAft>
                      </a:pPr>
                      <a:r>
                        <a:rPr lang="en-GB" sz="1400" dirty="0">
                          <a:effectLst/>
                        </a:rPr>
                        <a:t>static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7030A0"/>
                          </a:solidFill>
                          <a:effectLst/>
                        </a:rPr>
                        <a:t>4,56</a:t>
                      </a:r>
                      <a:r>
                        <a:rPr lang="en-GB" sz="1200" dirty="0">
                          <a:effectLst/>
                        </a:rPr>
                        <a:t> · ln(P)  – 10,5 + N</a:t>
                      </a:r>
                      <a:endParaRPr lang="en-GB" sz="12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a:effectLst/>
                        </a:rPr>
                        <a:t>58</a:t>
                      </a:r>
                      <a:endParaRPr lang="en-GB" sz="140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b="1" dirty="0">
                          <a:effectLst/>
                        </a:rPr>
                        <a:t>61</a:t>
                      </a:r>
                      <a:endParaRPr lang="en-GB" sz="1400" b="1"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 1,1 ·  ln(P) – 2,6 + N</a:t>
                      </a:r>
                      <a:endParaRPr lang="en-GB" sz="1200" dirty="0">
                        <a:effectLst/>
                        <a:latin typeface="Calibri"/>
                        <a:ea typeface="Calibri"/>
                        <a:cs typeface="Times New Roman"/>
                      </a:endParaRPr>
                    </a:p>
                  </a:txBody>
                  <a:tcPr marL="0" marR="0" marT="0" marB="0"/>
                </a:tc>
                <a:tc vMerge="1">
                  <a:txBody>
                    <a:bodyPr/>
                    <a:lstStyle/>
                    <a:p>
                      <a:endParaRPr lang="en-GB"/>
                    </a:p>
                  </a:txBody>
                  <a:tcPr/>
                </a:tc>
                <a:tc vMerge="1">
                  <a:txBody>
                    <a:bodyPr/>
                    <a:lstStyle/>
                    <a:p>
                      <a:endParaRPr lang="en-GB"/>
                    </a:p>
                  </a:txBody>
                  <a:tcPr/>
                </a:tc>
              </a:tr>
              <a:tr h="122408">
                <a:tc vMerge="1">
                  <a:txBody>
                    <a:bodyPr/>
                    <a:lstStyle/>
                    <a:p>
                      <a:endParaRPr lang="en-GB"/>
                    </a:p>
                  </a:txBody>
                  <a:tcPr/>
                </a:tc>
                <a:tc rowSpan="2">
                  <a:txBody>
                    <a:bodyPr/>
                    <a:lstStyle/>
                    <a:p>
                      <a:pPr>
                        <a:lnSpc>
                          <a:spcPct val="115000"/>
                        </a:lnSpc>
                        <a:spcAft>
                          <a:spcPts val="0"/>
                        </a:spcAft>
                      </a:pPr>
                      <a:r>
                        <a:rPr lang="en-GB" sz="1400" dirty="0">
                          <a:effectLst/>
                        </a:rPr>
                        <a:t>B, D</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total</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7030A0"/>
                          </a:solidFill>
                          <a:effectLst/>
                        </a:rPr>
                        <a:t>4,56</a:t>
                      </a:r>
                      <a:r>
                        <a:rPr lang="en-GB" sz="1200" dirty="0">
                          <a:effectLst/>
                        </a:rPr>
                        <a:t> · ln(P)  – 10,5 + N</a:t>
                      </a:r>
                      <a:endParaRPr lang="en-GB" sz="1200" dirty="0">
                        <a:effectLst/>
                        <a:latin typeface="Calibri"/>
                        <a:ea typeface="Calibri"/>
                        <a:cs typeface="Times New Roman"/>
                      </a:endParaRPr>
                    </a:p>
                  </a:txBody>
                  <a:tcPr marL="0" marR="0" marT="0" marB="0"/>
                </a:tc>
                <a:tc rowSpan="2">
                  <a:txBody>
                    <a:bodyPr/>
                    <a:lstStyle/>
                    <a:p>
                      <a:pPr algn="ctr">
                        <a:lnSpc>
                          <a:spcPct val="115000"/>
                        </a:lnSpc>
                        <a:spcAft>
                          <a:spcPts val="0"/>
                        </a:spcAft>
                      </a:pPr>
                      <a:r>
                        <a:rPr lang="en-GB" sz="1400" dirty="0">
                          <a:effectLst/>
                        </a:rPr>
                        <a:t>61</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en-GB" sz="1400" b="1" dirty="0">
                          <a:effectLst/>
                        </a:rPr>
                        <a:t>64</a:t>
                      </a:r>
                      <a:endParaRPr lang="en-GB" sz="1400" b="1"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200" dirty="0" err="1">
                          <a:effectLst/>
                        </a:rPr>
                        <a:t>ηtarget</a:t>
                      </a:r>
                      <a:r>
                        <a:rPr lang="en-GB" sz="1200" dirty="0">
                          <a:effectLst/>
                        </a:rPr>
                        <a:t>  = 1,1 ·  ln(P) – 2,6 + N</a:t>
                      </a:r>
                      <a:endParaRPr lang="en-GB" sz="12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115503">
                <a:tc rowSpan="4">
                  <a:txBody>
                    <a:bodyPr/>
                    <a:lstStyle/>
                    <a:p>
                      <a:pPr>
                        <a:lnSpc>
                          <a:spcPct val="115000"/>
                        </a:lnSpc>
                        <a:spcAft>
                          <a:spcPts val="0"/>
                        </a:spcAft>
                      </a:pPr>
                      <a:r>
                        <a:rPr lang="en-GB" sz="1400" dirty="0">
                          <a:effectLst/>
                        </a:rPr>
                        <a:t>Mixed flow </a:t>
                      </a:r>
                      <a:r>
                        <a:rPr lang="en-GB" sz="1400" dirty="0" smtClean="0">
                          <a:solidFill>
                            <a:srgbClr val="FFFF00"/>
                          </a:solidFill>
                          <a:effectLst/>
                        </a:rPr>
                        <a:t>(MF)</a:t>
                      </a:r>
                      <a:endParaRPr lang="en-GB" sz="1400" dirty="0">
                        <a:solidFill>
                          <a:srgbClr val="FFFF00"/>
                        </a:solidFill>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a:effectLst/>
                        </a:rPr>
                        <a:t>A, C</a:t>
                      </a:r>
                      <a:endParaRPr lang="en-GB" sz="140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nSpc>
                          <a:spcPct val="115000"/>
                        </a:lnSpc>
                        <a:spcAft>
                          <a:spcPts val="0"/>
                        </a:spcAft>
                      </a:pPr>
                      <a:r>
                        <a:rPr lang="en-GB" sz="1400" dirty="0">
                          <a:effectLst/>
                        </a:rPr>
                        <a:t>static</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rgbClr val="7030A0"/>
                          </a:solidFill>
                          <a:effectLst/>
                        </a:rPr>
                        <a:t>4,56</a:t>
                      </a:r>
                      <a:r>
                        <a:rPr lang="en-GB" sz="1200" dirty="0">
                          <a:effectLst/>
                        </a:rPr>
                        <a:t> · ln(P)  – 10,5 + N</a:t>
                      </a:r>
                      <a:endParaRPr lang="en-GB" sz="12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a:effectLst/>
                        </a:rPr>
                        <a:t>47</a:t>
                      </a:r>
                      <a:endParaRPr lang="en-GB" sz="140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b="1" dirty="0">
                          <a:effectLst/>
                        </a:rPr>
                        <a:t>50</a:t>
                      </a:r>
                      <a:endParaRPr lang="en-GB" sz="1400" b="1"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a:effectLst/>
                        </a:rPr>
                        <a:t>ηtarget  = 1,1 ·  ln(P) – 2,6 + N</a:t>
                      </a:r>
                      <a:endParaRPr lang="en-GB" sz="1200">
                        <a:effectLst/>
                        <a:latin typeface="Calibri"/>
                        <a:ea typeface="Calibri"/>
                        <a:cs typeface="Times New Roman"/>
                      </a:endParaRPr>
                    </a:p>
                  </a:txBody>
                  <a:tcPr marL="0" marR="0" marT="0" marB="0"/>
                </a:tc>
                <a:tc vMerge="1">
                  <a:txBody>
                    <a:bodyPr/>
                    <a:lstStyle/>
                    <a:p>
                      <a:endParaRPr lang="en-GB"/>
                    </a:p>
                  </a:txBody>
                  <a:tcPr/>
                </a:tc>
                <a:tc vMerge="1">
                  <a:txBody>
                    <a:bodyPr/>
                    <a:lstStyle/>
                    <a:p>
                      <a:endParaRPr lang="en-GB"/>
                    </a:p>
                  </a:txBody>
                  <a:tcPr/>
                </a:tc>
              </a:tr>
              <a:tr h="115503">
                <a:tc vMerge="1">
                  <a:txBody>
                    <a:bodyPr/>
                    <a:lstStyle/>
                    <a:p>
                      <a:endParaRPr lang="en-GB"/>
                    </a:p>
                  </a:txBody>
                  <a:tcPr/>
                </a:tc>
                <a:tc rowSpan="2">
                  <a:txBody>
                    <a:bodyPr/>
                    <a:lstStyle/>
                    <a:p>
                      <a:pPr>
                        <a:lnSpc>
                          <a:spcPct val="115000"/>
                        </a:lnSpc>
                        <a:spcAft>
                          <a:spcPts val="0"/>
                        </a:spcAft>
                      </a:pPr>
                      <a:r>
                        <a:rPr lang="en-GB" sz="1400" dirty="0">
                          <a:effectLst/>
                        </a:rPr>
                        <a:t>B, D</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nSpc>
                          <a:spcPct val="115000"/>
                        </a:lnSpc>
                        <a:spcAft>
                          <a:spcPts val="0"/>
                        </a:spcAft>
                      </a:pPr>
                      <a:r>
                        <a:rPr lang="en-GB" sz="1400" dirty="0">
                          <a:effectLst/>
                        </a:rPr>
                        <a:t>total</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dirty="0" err="1">
                          <a:effectLst/>
                        </a:rPr>
                        <a:t>ηtarget</a:t>
                      </a:r>
                      <a:r>
                        <a:rPr lang="en-GB" sz="1200" dirty="0">
                          <a:effectLst/>
                        </a:rPr>
                        <a:t> =</a:t>
                      </a:r>
                      <a:r>
                        <a:rPr lang="en-GB" sz="1200" b="1" dirty="0">
                          <a:solidFill>
                            <a:srgbClr val="7030A0"/>
                          </a:solidFill>
                          <a:effectLst/>
                        </a:rPr>
                        <a:t> 4,56</a:t>
                      </a:r>
                      <a:r>
                        <a:rPr lang="en-GB" sz="1200" dirty="0">
                          <a:effectLst/>
                        </a:rPr>
                        <a:t> · ln(P)  – 10,5 + N</a:t>
                      </a:r>
                      <a:endParaRPr lang="en-GB" sz="1200" dirty="0">
                        <a:effectLst/>
                        <a:latin typeface="Calibri"/>
                        <a:ea typeface="Calibri"/>
                        <a:cs typeface="Times New Roman"/>
                      </a:endParaRPr>
                    </a:p>
                  </a:txBody>
                  <a:tcPr marL="0" marR="0" marT="0" marB="0"/>
                </a:tc>
                <a:tc rowSpan="2">
                  <a:txBody>
                    <a:bodyPr/>
                    <a:lstStyle/>
                    <a:p>
                      <a:pPr algn="ctr">
                        <a:lnSpc>
                          <a:spcPct val="115000"/>
                        </a:lnSpc>
                        <a:spcAft>
                          <a:spcPts val="0"/>
                        </a:spcAft>
                      </a:pPr>
                      <a:r>
                        <a:rPr lang="en-GB" sz="1400" dirty="0">
                          <a:effectLst/>
                        </a:rPr>
                        <a:t>58</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en-GB" sz="1400" b="1" dirty="0">
                          <a:effectLst/>
                        </a:rPr>
                        <a:t>62</a:t>
                      </a:r>
                      <a:endParaRPr lang="en-GB" sz="1400" b="1"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r>
              <a:tr h="11550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15000"/>
                        </a:lnSpc>
                        <a:spcAft>
                          <a:spcPts val="0"/>
                        </a:spcAft>
                      </a:pPr>
                      <a:r>
                        <a:rPr lang="en-GB" sz="1400" dirty="0">
                          <a:effectLst/>
                        </a:rPr>
                        <a:t>10 &lt; P ≤ 500</a:t>
                      </a:r>
                      <a:endParaRPr lang="en-GB" sz="14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200" dirty="0" err="1">
                          <a:effectLst/>
                        </a:rPr>
                        <a:t>ηtarget</a:t>
                      </a:r>
                      <a:r>
                        <a:rPr lang="en-GB" sz="1200" dirty="0">
                          <a:effectLst/>
                        </a:rPr>
                        <a:t>  = 1,1 ·  ln(P) – 2,6 + N</a:t>
                      </a:r>
                      <a:endParaRPr lang="en-GB" sz="1200" dirty="0">
                        <a:effectLst/>
                        <a:latin typeface="Calibri"/>
                        <a:ea typeface="Calibri"/>
                        <a:cs typeface="Times New Roman"/>
                      </a:endParaRPr>
                    </a:p>
                  </a:txBody>
                  <a:tcPr marL="0" marR="0" marT="0" marB="0">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129941">
                <a:tc rowSpan="2">
                  <a:txBody>
                    <a:bodyPr/>
                    <a:lstStyle/>
                    <a:p>
                      <a:pPr>
                        <a:lnSpc>
                          <a:spcPct val="115000"/>
                        </a:lnSpc>
                        <a:spcAft>
                          <a:spcPts val="0"/>
                        </a:spcAft>
                      </a:pPr>
                      <a:r>
                        <a:rPr lang="en-GB" sz="1400" dirty="0">
                          <a:effectLst/>
                        </a:rPr>
                        <a:t>Cross flow </a:t>
                      </a:r>
                      <a:r>
                        <a:rPr lang="en-GB" sz="1400" dirty="0" smtClean="0">
                          <a:solidFill>
                            <a:srgbClr val="FFFF00"/>
                          </a:solidFill>
                          <a:effectLst/>
                        </a:rPr>
                        <a:t>(CF)</a:t>
                      </a:r>
                      <a:endParaRPr lang="en-GB" sz="1400" dirty="0">
                        <a:solidFill>
                          <a:srgbClr val="FFFF00"/>
                        </a:solidFill>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400" dirty="0">
                          <a:effectLst/>
                        </a:rPr>
                        <a:t>B, D</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400" dirty="0">
                          <a:effectLst/>
                        </a:rPr>
                        <a:t>total</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400" dirty="0">
                          <a:effectLst/>
                        </a:rPr>
                        <a:t>0,125 ≤ P ≤ 10</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en-GB" sz="1200" dirty="0" err="1">
                          <a:effectLst/>
                        </a:rPr>
                        <a:t>ηtarget</a:t>
                      </a:r>
                      <a:r>
                        <a:rPr lang="en-GB" sz="1200" dirty="0">
                          <a:effectLst/>
                        </a:rPr>
                        <a:t>  = </a:t>
                      </a:r>
                      <a:r>
                        <a:rPr lang="en-GB" sz="1200" b="1" dirty="0">
                          <a:solidFill>
                            <a:schemeClr val="accent6">
                              <a:lumMod val="75000"/>
                            </a:schemeClr>
                          </a:solidFill>
                          <a:effectLst/>
                        </a:rPr>
                        <a:t>1,14</a:t>
                      </a:r>
                      <a:r>
                        <a:rPr lang="en-GB" sz="1200" dirty="0">
                          <a:effectLst/>
                        </a:rPr>
                        <a:t> ·  ln(P) – 2,6 + N</a:t>
                      </a:r>
                      <a:endParaRPr lang="en-GB" sz="12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dirty="0">
                          <a:effectLst/>
                        </a:rPr>
                        <a:t>13</a:t>
                      </a:r>
                      <a:endParaRPr lang="en-GB" sz="1400"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c rowSpan="2">
                  <a:txBody>
                    <a:bodyPr/>
                    <a:lstStyle/>
                    <a:p>
                      <a:pPr algn="ctr">
                        <a:lnSpc>
                          <a:spcPct val="115000"/>
                        </a:lnSpc>
                        <a:spcAft>
                          <a:spcPts val="0"/>
                        </a:spcAft>
                      </a:pPr>
                      <a:r>
                        <a:rPr lang="en-GB" sz="1400" b="1" dirty="0">
                          <a:effectLst/>
                        </a:rPr>
                        <a:t>21</a:t>
                      </a:r>
                      <a:endParaRPr lang="en-GB" sz="1400" b="1" dirty="0">
                        <a:effectLst/>
                        <a:latin typeface="Calibri"/>
                        <a:ea typeface="Calibri"/>
                        <a:cs typeface="Times New Roman"/>
                      </a:endParaRPr>
                    </a:p>
                  </a:txBody>
                  <a:tcPr marL="0" marR="0" marT="0" marB="0">
                    <a:lnT w="12700" cap="flat" cmpd="sng" algn="ctr">
                      <a:solidFill>
                        <a:schemeClr val="tx1"/>
                      </a:solidFill>
                      <a:prstDash val="solid"/>
                      <a:round/>
                      <a:headEnd type="none" w="med" len="med"/>
                      <a:tailEnd type="none" w="med" len="med"/>
                    </a:lnT>
                  </a:tcPr>
                </a:tc>
              </a:tr>
              <a:tr h="129941">
                <a:tc vMerge="1">
                  <a:txBody>
                    <a:bodyPr/>
                    <a:lstStyle/>
                    <a:p>
                      <a:pPr>
                        <a:lnSpc>
                          <a:spcPct val="115000"/>
                        </a:lnSpc>
                        <a:spcAft>
                          <a:spcPts val="0"/>
                        </a:spcAft>
                      </a:pPr>
                      <a:endParaRPr lang="en-GB" sz="1400" dirty="0">
                        <a:solidFill>
                          <a:srgbClr val="FFFF00"/>
                        </a:solidFill>
                        <a:effectLst/>
                        <a:latin typeface="Calibri"/>
                        <a:ea typeface="Calibri"/>
                        <a:cs typeface="Times New Roman"/>
                      </a:endParaRPr>
                    </a:p>
                  </a:txBody>
                  <a:tcPr marL="0" marR="0" marT="0" marB="0"/>
                </a:tc>
                <a:tc>
                  <a:txBody>
                    <a:bodyPr/>
                    <a:lstStyle/>
                    <a:p>
                      <a:pPr marL="0" algn="l" defTabSz="914400" rtl="0" eaLnBrk="1" latinLnBrk="0" hangingPunct="1">
                        <a:lnSpc>
                          <a:spcPct val="115000"/>
                        </a:lnSpc>
                        <a:spcAft>
                          <a:spcPts val="0"/>
                        </a:spcAft>
                      </a:pPr>
                      <a:endParaRPr lang="en-GB" sz="1400" kern="1200" dirty="0">
                        <a:solidFill>
                          <a:schemeClr val="dk1"/>
                        </a:solidFill>
                        <a:effectLst/>
                        <a:latin typeface="+mn-lt"/>
                        <a:ea typeface="+mn-ea"/>
                        <a:cs typeface="+mn-cs"/>
                      </a:endParaRPr>
                    </a:p>
                  </a:txBody>
                  <a:tcPr marL="0" marR="0" marT="0" marB="0">
                    <a:solidFill>
                      <a:schemeClr val="bg1">
                        <a:lumMod val="95000"/>
                      </a:schemeClr>
                    </a:solidFill>
                  </a:tcPr>
                </a:tc>
                <a:tc>
                  <a:txBody>
                    <a:bodyPr/>
                    <a:lstStyle/>
                    <a:p>
                      <a:pPr marL="0" algn="l" defTabSz="914400" rtl="0" eaLnBrk="1" latinLnBrk="0" hangingPunct="1">
                        <a:lnSpc>
                          <a:spcPct val="115000"/>
                        </a:lnSpc>
                        <a:spcAft>
                          <a:spcPts val="0"/>
                        </a:spcAft>
                      </a:pPr>
                      <a:endParaRPr lang="en-GB" sz="1400" kern="1200" dirty="0">
                        <a:solidFill>
                          <a:schemeClr val="dk1"/>
                        </a:solidFill>
                        <a:effectLst/>
                        <a:latin typeface="+mn-lt"/>
                        <a:ea typeface="+mn-ea"/>
                        <a:cs typeface="+mn-cs"/>
                      </a:endParaRPr>
                    </a:p>
                  </a:txBody>
                  <a:tcPr marL="0" marR="0" marT="0" marB="0">
                    <a:solidFill>
                      <a:schemeClr val="bg1">
                        <a:lumMod val="95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dirty="0" smtClean="0">
                          <a:effectLst/>
                        </a:rPr>
                        <a:t>10 &lt; P ≤ 500</a:t>
                      </a:r>
                      <a:endParaRPr lang="en-GB" sz="1400" dirty="0">
                        <a:effectLst/>
                        <a:latin typeface="Calibri"/>
                        <a:ea typeface="Calibri"/>
                        <a:cs typeface="Times New Roman"/>
                      </a:endParaRPr>
                    </a:p>
                  </a:txBody>
                  <a:tcPr marL="0" marR="0" marT="0" marB="0"/>
                </a:tc>
                <a:tc>
                  <a:txBody>
                    <a:bodyPr/>
                    <a:lstStyle/>
                    <a:p>
                      <a:pPr>
                        <a:lnSpc>
                          <a:spcPct val="115000"/>
                        </a:lnSpc>
                        <a:spcAft>
                          <a:spcPts val="0"/>
                        </a:spcAft>
                      </a:pPr>
                      <a:r>
                        <a:rPr lang="en-GB" sz="1200" kern="1200" dirty="0" err="1" smtClean="0">
                          <a:solidFill>
                            <a:schemeClr val="dk1"/>
                          </a:solidFill>
                          <a:effectLst/>
                          <a:latin typeface="+mn-lt"/>
                          <a:ea typeface="+mn-ea"/>
                          <a:cs typeface="+mn-cs"/>
                        </a:rPr>
                        <a:t>ηtarget</a:t>
                      </a:r>
                      <a:r>
                        <a:rPr lang="en-GB" sz="1200" kern="1200" dirty="0" smtClean="0">
                          <a:solidFill>
                            <a:schemeClr val="dk1"/>
                          </a:solidFill>
                          <a:effectLst/>
                          <a:latin typeface="+mn-lt"/>
                          <a:ea typeface="+mn-ea"/>
                          <a:cs typeface="+mn-cs"/>
                        </a:rPr>
                        <a:t>  = N</a:t>
                      </a:r>
                      <a:endParaRPr lang="en-GB" sz="1200" dirty="0">
                        <a:effectLst/>
                        <a:latin typeface="Calibri"/>
                        <a:ea typeface="Calibri"/>
                        <a:cs typeface="Times New Roman"/>
                      </a:endParaRPr>
                    </a:p>
                  </a:txBody>
                  <a:tcPr marL="0" marR="0" marT="0" marB="0"/>
                </a:tc>
                <a:tc vMerge="1">
                  <a:txBody>
                    <a:bodyPr/>
                    <a:lstStyle/>
                    <a:p>
                      <a:pPr algn="ctr">
                        <a:lnSpc>
                          <a:spcPct val="115000"/>
                        </a:lnSpc>
                        <a:spcAft>
                          <a:spcPts val="0"/>
                        </a:spcAft>
                      </a:pPr>
                      <a:endParaRPr lang="en-GB" sz="1400" dirty="0">
                        <a:effectLst/>
                        <a:latin typeface="Calibri"/>
                        <a:ea typeface="Calibri"/>
                        <a:cs typeface="Times New Roman"/>
                      </a:endParaRPr>
                    </a:p>
                  </a:txBody>
                  <a:tcPr marL="0" marR="0" marT="0" marB="0">
                    <a:solidFill>
                      <a:schemeClr val="bg1">
                        <a:lumMod val="95000"/>
                      </a:schemeClr>
                    </a:solidFill>
                  </a:tcPr>
                </a:tc>
                <a:tc vMerge="1">
                  <a:txBody>
                    <a:bodyPr/>
                    <a:lstStyle/>
                    <a:p>
                      <a:pPr algn="ctr">
                        <a:lnSpc>
                          <a:spcPct val="115000"/>
                        </a:lnSpc>
                        <a:spcAft>
                          <a:spcPts val="0"/>
                        </a:spcAft>
                      </a:pPr>
                      <a:endParaRPr lang="en-GB" sz="1400" b="1" dirty="0">
                        <a:effectLst/>
                        <a:latin typeface="Calibri"/>
                        <a:ea typeface="Calibri"/>
                        <a:cs typeface="Times New Roman"/>
                      </a:endParaRPr>
                    </a:p>
                  </a:txBody>
                  <a:tcPr marL="0" marR="0" marT="0" marB="0">
                    <a:solidFill>
                      <a:schemeClr val="bg1">
                        <a:lumMod val="95000"/>
                      </a:schemeClr>
                    </a:solidFill>
                  </a:tcPr>
                </a:tc>
              </a:tr>
            </a:tbl>
          </a:graphicData>
        </a:graphic>
      </p:graphicFrame>
      <p:sp>
        <p:nvSpPr>
          <p:cNvPr id="5" name="Slide Number Placeholder 5"/>
          <p:cNvSpPr>
            <a:spLocks noGrp="1"/>
          </p:cNvSpPr>
          <p:nvPr>
            <p:ph type="sldNum" sz="quarter" idx="12"/>
          </p:nvPr>
        </p:nvSpPr>
        <p:spPr>
          <a:xfrm>
            <a:off x="6924675" y="6337300"/>
            <a:ext cx="2133600" cy="365125"/>
          </a:xfrm>
        </p:spPr>
        <p:txBody>
          <a:bodyPr/>
          <a:lstStyle/>
          <a:p>
            <a:fld id="{441E8BA0-B3F7-4F21-B827-A23DC486D00B}" type="slidenum">
              <a:rPr lang="nl-NL" smtClean="0"/>
              <a:t>65</a:t>
            </a:fld>
            <a:endParaRPr lang="nl-NL" dirty="0"/>
          </a:p>
        </p:txBody>
      </p:sp>
    </p:spTree>
    <p:extLst>
      <p:ext uri="{BB962C8B-B14F-4D97-AF65-F5344CB8AC3E}">
        <p14:creationId xmlns:p14="http://schemas.microsoft.com/office/powerpoint/2010/main" val="198310137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Discussion</a:t>
            </a:r>
            <a:r>
              <a:rPr lang="nl-NL" sz="3200" dirty="0" smtClean="0"/>
              <a:t> document </a:t>
            </a:r>
            <a:r>
              <a:rPr lang="nl-NL" sz="3200" dirty="0" err="1" smtClean="0"/>
              <a:t>requirements</a:t>
            </a:r>
            <a:r>
              <a:rPr lang="nl-NL" sz="3200" dirty="0" smtClean="0"/>
              <a:t> (Nov.’14)</a:t>
            </a:r>
            <a:endParaRPr lang="en-GB" sz="3200" dirty="0"/>
          </a:p>
        </p:txBody>
      </p:sp>
      <p:graphicFrame>
        <p:nvGraphicFramePr>
          <p:cNvPr id="3" name="Table 2"/>
          <p:cNvGraphicFramePr>
            <a:graphicFrameLocks noGrp="1"/>
          </p:cNvGraphicFramePr>
          <p:nvPr>
            <p:extLst>
              <p:ext uri="{D42A27DB-BD31-4B8C-83A1-F6EECF244321}">
                <p14:modId xmlns:p14="http://schemas.microsoft.com/office/powerpoint/2010/main" val="3632316994"/>
              </p:ext>
            </p:extLst>
          </p:nvPr>
        </p:nvGraphicFramePr>
        <p:xfrm>
          <a:off x="467544" y="1268760"/>
          <a:ext cx="8245934" cy="4525512"/>
        </p:xfrm>
        <a:graphic>
          <a:graphicData uri="http://schemas.openxmlformats.org/drawingml/2006/table">
            <a:tbl>
              <a:tblPr firstRow="1" firstCol="1" bandRow="1">
                <a:tableStyleId>{5C22544A-7EE6-4342-B048-85BDC9FD1C3A}</a:tableStyleId>
              </a:tblPr>
              <a:tblGrid>
                <a:gridCol w="1044366"/>
                <a:gridCol w="592617"/>
                <a:gridCol w="592617"/>
                <a:gridCol w="1814767"/>
                <a:gridCol w="1432967"/>
                <a:gridCol w="25400"/>
                <a:gridCol w="1365609"/>
                <a:gridCol w="1377591"/>
              </a:tblGrid>
              <a:tr h="319272">
                <a:tc gridSpan="4">
                  <a:txBody>
                    <a:bodyPr/>
                    <a:lstStyle/>
                    <a:p>
                      <a:pPr algn="ctr">
                        <a:lnSpc>
                          <a:spcPct val="115000"/>
                        </a:lnSpc>
                        <a:spcAft>
                          <a:spcPts val="0"/>
                        </a:spcAft>
                      </a:pPr>
                      <a:r>
                        <a:rPr lang="en-GB" sz="1600" dirty="0">
                          <a:effectLst/>
                        </a:rPr>
                        <a:t>Axial fans</a:t>
                      </a:r>
                      <a:endParaRPr lang="en-GB" sz="1600" dirty="0">
                        <a:effectLst/>
                        <a:latin typeface="Calibri"/>
                        <a:ea typeface="Calibri"/>
                        <a:cs typeface="Times New Roman"/>
                      </a:endParaRPr>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endParaRPr lang="en-GB" dirty="0"/>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450400">
                <a:tc>
                  <a:txBody>
                    <a:bodyPr/>
                    <a:lstStyle/>
                    <a:p>
                      <a:pPr>
                        <a:lnSpc>
                          <a:spcPct val="115000"/>
                        </a:lnSpc>
                        <a:spcAft>
                          <a:spcPts val="0"/>
                        </a:spcAft>
                      </a:pPr>
                      <a:r>
                        <a:rPr lang="en-GB" sz="1600" dirty="0">
                          <a:effectLst/>
                        </a:rPr>
                        <a:t>Efficiency category (</a:t>
                      </a:r>
                      <a:r>
                        <a:rPr lang="en-GB" sz="1600" dirty="0" err="1" smtClean="0">
                          <a:effectLst/>
                        </a:rPr>
                        <a:t>measurem</a:t>
                      </a:r>
                      <a:r>
                        <a:rPr lang="en-GB" sz="1600" dirty="0" smtClean="0">
                          <a:effectLst/>
                        </a:rPr>
                        <a:t>. </a:t>
                      </a:r>
                      <a:r>
                        <a:rPr lang="en-GB" sz="1600" dirty="0">
                          <a:effectLst/>
                        </a:rPr>
                        <a:t>category)</a:t>
                      </a:r>
                      <a:endParaRPr lang="en-GB" sz="1600" dirty="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dirty="0" smtClean="0">
                          <a:solidFill>
                            <a:schemeClr val="bg1"/>
                          </a:solidFill>
                          <a:effectLst/>
                        </a:rPr>
                        <a:t>N2018</a:t>
                      </a:r>
                    </a:p>
                    <a:p>
                      <a:pPr algn="ctr">
                        <a:lnSpc>
                          <a:spcPct val="115000"/>
                        </a:lnSpc>
                        <a:spcAft>
                          <a:spcPts val="0"/>
                        </a:spcAft>
                      </a:pPr>
                      <a:r>
                        <a:rPr lang="en-GB" sz="1600" dirty="0" smtClean="0">
                          <a:solidFill>
                            <a:schemeClr val="bg1"/>
                          </a:solidFill>
                          <a:effectLst/>
                        </a:rPr>
                        <a:t>per 1.1.’18</a:t>
                      </a:r>
                      <a:endParaRPr lang="en-GB" sz="1600" dirty="0">
                        <a:solidFill>
                          <a:schemeClr val="bg1"/>
                        </a:solidFill>
                        <a:effectLst/>
                        <a:latin typeface="Calibri"/>
                        <a:ea typeface="Calibri"/>
                        <a:cs typeface="Times New Roman"/>
                      </a:endParaRPr>
                    </a:p>
                  </a:txBody>
                  <a:tcPr marL="0" marR="0" marT="0" marB="0" anchor="ctr">
                    <a:solidFill>
                      <a:schemeClr val="accent1"/>
                    </a:solidFill>
                  </a:tcPr>
                </a:tc>
                <a:tc>
                  <a:txBody>
                    <a:bodyPr/>
                    <a:lstStyle/>
                    <a:p>
                      <a:pPr algn="ctr">
                        <a:lnSpc>
                          <a:spcPct val="115000"/>
                        </a:lnSpc>
                        <a:spcAft>
                          <a:spcPts val="0"/>
                        </a:spcAft>
                      </a:pPr>
                      <a:r>
                        <a:rPr lang="en-GB" sz="1600" dirty="0" smtClean="0">
                          <a:solidFill>
                            <a:schemeClr val="bg1"/>
                          </a:solidFill>
                          <a:effectLst/>
                        </a:rPr>
                        <a:t>N2020</a:t>
                      </a:r>
                    </a:p>
                    <a:p>
                      <a:pPr algn="ctr">
                        <a:lnSpc>
                          <a:spcPct val="115000"/>
                        </a:lnSpc>
                        <a:spcAft>
                          <a:spcPts val="0"/>
                        </a:spcAft>
                      </a:pPr>
                      <a:r>
                        <a:rPr lang="nl-NL" sz="1600" dirty="0" smtClean="0">
                          <a:solidFill>
                            <a:schemeClr val="bg1"/>
                          </a:solidFill>
                          <a:effectLst/>
                        </a:rPr>
                        <a:t>per</a:t>
                      </a:r>
                      <a:endParaRPr lang="en-GB" sz="1600" dirty="0" smtClean="0">
                        <a:solidFill>
                          <a:schemeClr val="bg1"/>
                        </a:solidFill>
                        <a:effectLst/>
                      </a:endParaRPr>
                    </a:p>
                    <a:p>
                      <a:pPr algn="ctr">
                        <a:lnSpc>
                          <a:spcPct val="115000"/>
                        </a:lnSpc>
                        <a:spcAft>
                          <a:spcPts val="0"/>
                        </a:spcAft>
                      </a:pPr>
                      <a:r>
                        <a:rPr lang="nl-NL" sz="1600" dirty="0" smtClean="0">
                          <a:solidFill>
                            <a:schemeClr val="bg1"/>
                          </a:solidFill>
                          <a:effectLst/>
                          <a:latin typeface="Calibri"/>
                          <a:ea typeface="Calibri"/>
                          <a:cs typeface="Times New Roman"/>
                        </a:rPr>
                        <a:t>1.1.’20</a:t>
                      </a:r>
                      <a:endParaRPr lang="en-GB" sz="1600" dirty="0">
                        <a:solidFill>
                          <a:schemeClr val="bg1"/>
                        </a:solidFill>
                        <a:effectLst/>
                        <a:latin typeface="Calibri"/>
                        <a:ea typeface="Calibri"/>
                        <a:cs typeface="Times New Roman"/>
                      </a:endParaRPr>
                    </a:p>
                  </a:txBody>
                  <a:tcPr marL="0" marR="0" marT="0" marB="0" anchor="ctr">
                    <a:solidFill>
                      <a:schemeClr val="accent1"/>
                    </a:solidFill>
                  </a:tcPr>
                </a:tc>
                <a:tc>
                  <a:txBody>
                    <a:bodyPr/>
                    <a:lstStyle/>
                    <a:p>
                      <a:pPr algn="ctr">
                        <a:lnSpc>
                          <a:spcPct val="115000"/>
                        </a:lnSpc>
                        <a:spcAft>
                          <a:spcPts val="0"/>
                        </a:spcAft>
                      </a:pPr>
                      <a:r>
                        <a:rPr lang="en-GB" sz="1600" dirty="0" err="1">
                          <a:solidFill>
                            <a:schemeClr val="bg1"/>
                          </a:solidFill>
                          <a:effectLst/>
                        </a:rPr>
                        <a:t>η</a:t>
                      </a:r>
                      <a:r>
                        <a:rPr lang="en-GB" sz="1600" baseline="-25000" dirty="0" err="1">
                          <a:solidFill>
                            <a:schemeClr val="bg1"/>
                          </a:solidFill>
                          <a:effectLst/>
                        </a:rPr>
                        <a:t>min</a:t>
                      </a:r>
                      <a:r>
                        <a:rPr lang="en-GB" sz="1600" dirty="0">
                          <a:solidFill>
                            <a:schemeClr val="bg1"/>
                          </a:solidFill>
                          <a:effectLst/>
                        </a:rPr>
                        <a:t> </a:t>
                      </a:r>
                      <a:br>
                        <a:rPr lang="en-GB" sz="1600" dirty="0">
                          <a:solidFill>
                            <a:schemeClr val="bg1"/>
                          </a:solidFill>
                          <a:effectLst/>
                        </a:rPr>
                      </a:br>
                      <a:r>
                        <a:rPr lang="en-GB" sz="1600" dirty="0">
                          <a:solidFill>
                            <a:schemeClr val="bg1"/>
                          </a:solidFill>
                          <a:effectLst/>
                        </a:rPr>
                        <a:t>at Pe≤1 kW</a:t>
                      </a:r>
                      <a:endParaRPr lang="en-GB" sz="1600" dirty="0">
                        <a:solidFill>
                          <a:schemeClr val="bg1"/>
                        </a:solidFill>
                        <a:effectLst/>
                        <a:latin typeface="Calibri"/>
                        <a:ea typeface="Calibri"/>
                        <a:cs typeface="Times New Roman"/>
                      </a:endParaRPr>
                    </a:p>
                  </a:txBody>
                  <a:tcPr marL="0" marR="0" marT="0" marB="0" anchor="ctr">
                    <a:solidFill>
                      <a:schemeClr val="accent1"/>
                    </a:solidFill>
                  </a:tcPr>
                </a:tc>
                <a:tc gridSpan="3">
                  <a:txBody>
                    <a:bodyPr/>
                    <a:lstStyle/>
                    <a:p>
                      <a:pPr algn="ctr">
                        <a:lnSpc>
                          <a:spcPct val="115000"/>
                        </a:lnSpc>
                        <a:spcAft>
                          <a:spcPts val="0"/>
                        </a:spcAft>
                      </a:pPr>
                      <a:r>
                        <a:rPr lang="en-GB" sz="1600" dirty="0" err="1">
                          <a:solidFill>
                            <a:schemeClr val="bg1"/>
                          </a:solidFill>
                          <a:effectLst/>
                        </a:rPr>
                        <a:t>η</a:t>
                      </a:r>
                      <a:r>
                        <a:rPr lang="en-GB" sz="1600" baseline="-25000" dirty="0" err="1">
                          <a:solidFill>
                            <a:schemeClr val="bg1"/>
                          </a:solidFill>
                          <a:effectLst/>
                        </a:rPr>
                        <a:t>min</a:t>
                      </a:r>
                      <a:r>
                        <a:rPr lang="en-GB" sz="1600" dirty="0">
                          <a:solidFill>
                            <a:schemeClr val="bg1"/>
                          </a:solidFill>
                          <a:effectLst/>
                        </a:rPr>
                        <a:t> </a:t>
                      </a:r>
                      <a:br>
                        <a:rPr lang="en-GB" sz="1600" dirty="0">
                          <a:solidFill>
                            <a:schemeClr val="bg1"/>
                          </a:solidFill>
                          <a:effectLst/>
                        </a:rPr>
                      </a:br>
                      <a:r>
                        <a:rPr lang="en-GB" sz="1600" dirty="0">
                          <a:solidFill>
                            <a:schemeClr val="bg1"/>
                          </a:solidFill>
                          <a:effectLst/>
                        </a:rPr>
                        <a:t>at 1kW&lt;Pe≤200 </a:t>
                      </a:r>
                      <a:r>
                        <a:rPr lang="en-GB" sz="1600" dirty="0" smtClean="0">
                          <a:solidFill>
                            <a:schemeClr val="bg1"/>
                          </a:solidFill>
                          <a:effectLst/>
                        </a:rPr>
                        <a:t>kW</a:t>
                      </a:r>
                    </a:p>
                  </a:txBody>
                  <a:tcPr marL="0" marR="0" marT="0" marB="0" anchor="ctr">
                    <a:solidFill>
                      <a:schemeClr val="accent1"/>
                    </a:solidFill>
                  </a:tcPr>
                </a:tc>
                <a:tc hMerge="1">
                  <a:txBody>
                    <a:bodyPr/>
                    <a:lstStyle/>
                    <a:p>
                      <a:endParaRPr lang="en-GB"/>
                    </a:p>
                  </a:txBody>
                  <a:tcPr/>
                </a:tc>
                <a:tc hMerge="1">
                  <a:txBody>
                    <a:bodyPr/>
                    <a:lstStyle/>
                    <a:p>
                      <a:endParaRPr lang="en-GB"/>
                    </a:p>
                  </a:txBody>
                  <a:tcPr/>
                </a:tc>
                <a:tc>
                  <a:txBody>
                    <a:bodyPr/>
                    <a:lstStyle/>
                    <a:p>
                      <a:pPr algn="ctr">
                        <a:lnSpc>
                          <a:spcPct val="115000"/>
                        </a:lnSpc>
                        <a:spcAft>
                          <a:spcPts val="0"/>
                        </a:spcAft>
                      </a:pPr>
                      <a:r>
                        <a:rPr lang="en-GB" sz="1600" dirty="0" err="1">
                          <a:solidFill>
                            <a:schemeClr val="bg1"/>
                          </a:solidFill>
                          <a:effectLst/>
                        </a:rPr>
                        <a:t>η</a:t>
                      </a:r>
                      <a:r>
                        <a:rPr lang="en-GB" sz="1600" baseline="-25000" dirty="0" err="1">
                          <a:solidFill>
                            <a:schemeClr val="bg1"/>
                          </a:solidFill>
                          <a:effectLst/>
                        </a:rPr>
                        <a:t>min</a:t>
                      </a:r>
                      <a:r>
                        <a:rPr lang="en-GB" sz="1600" dirty="0">
                          <a:solidFill>
                            <a:schemeClr val="bg1"/>
                          </a:solidFill>
                          <a:effectLst/>
                        </a:rPr>
                        <a:t> </a:t>
                      </a:r>
                      <a:br>
                        <a:rPr lang="en-GB" sz="1600" dirty="0">
                          <a:solidFill>
                            <a:schemeClr val="bg1"/>
                          </a:solidFill>
                          <a:effectLst/>
                        </a:rPr>
                      </a:br>
                      <a:r>
                        <a:rPr lang="en-GB" sz="1600" dirty="0">
                          <a:solidFill>
                            <a:schemeClr val="bg1"/>
                          </a:solidFill>
                          <a:effectLst/>
                        </a:rPr>
                        <a:t>at </a:t>
                      </a:r>
                      <a:r>
                        <a:rPr lang="en-GB" sz="1600" dirty="0" err="1">
                          <a:solidFill>
                            <a:schemeClr val="bg1"/>
                          </a:solidFill>
                          <a:effectLst/>
                        </a:rPr>
                        <a:t>Pe</a:t>
                      </a:r>
                      <a:r>
                        <a:rPr lang="en-GB" sz="1600" dirty="0">
                          <a:solidFill>
                            <a:schemeClr val="bg1"/>
                          </a:solidFill>
                          <a:effectLst/>
                        </a:rPr>
                        <a:t>&gt;200 kW</a:t>
                      </a:r>
                      <a:endParaRPr lang="en-GB" sz="1600" dirty="0">
                        <a:solidFill>
                          <a:schemeClr val="bg1"/>
                        </a:solidFill>
                        <a:effectLst/>
                        <a:latin typeface="Calibri"/>
                        <a:ea typeface="Calibri"/>
                        <a:cs typeface="Times New Roman"/>
                      </a:endParaRPr>
                    </a:p>
                  </a:txBody>
                  <a:tcPr marL="0" marR="0" marT="0" marB="0" anchor="ctr">
                    <a:solidFill>
                      <a:schemeClr val="accent1"/>
                    </a:solidFill>
                  </a:tcPr>
                </a:tc>
              </a:tr>
              <a:tr h="115503">
                <a:tc>
                  <a:txBody>
                    <a:bodyPr/>
                    <a:lstStyle/>
                    <a:p>
                      <a:pPr>
                        <a:lnSpc>
                          <a:spcPct val="115000"/>
                        </a:lnSpc>
                        <a:spcAft>
                          <a:spcPts val="0"/>
                        </a:spcAft>
                      </a:pPr>
                      <a:r>
                        <a:rPr lang="en-GB" sz="1600">
                          <a:effectLst/>
                        </a:rPr>
                        <a:t>static (A, C)</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44%</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48%</a:t>
                      </a:r>
                      <a:endParaRPr lang="en-GB" sz="1600">
                        <a:effectLst/>
                        <a:latin typeface="Calibri"/>
                        <a:ea typeface="Calibri"/>
                        <a:cs typeface="Times New Roman"/>
                      </a:endParaRPr>
                    </a:p>
                  </a:txBody>
                  <a:tcPr marL="0" marR="0" marT="0" marB="0" anchor="ctr"/>
                </a:tc>
                <a:tc rowSpan="3">
                  <a:txBody>
                    <a:bodyPr/>
                    <a:lstStyle/>
                    <a:p>
                      <a:pPr algn="ctr">
                        <a:lnSpc>
                          <a:spcPct val="115000"/>
                        </a:lnSpc>
                        <a:spcAft>
                          <a:spcPts val="0"/>
                        </a:spcAft>
                      </a:pPr>
                      <a:r>
                        <a:rPr lang="en-GB" sz="1600">
                          <a:effectLst/>
                        </a:rPr>
                        <a:t>(3.8%+0.5(N-N2018))</a:t>
                      </a:r>
                    </a:p>
                    <a:p>
                      <a:pPr algn="ctr">
                        <a:lnSpc>
                          <a:spcPct val="115000"/>
                        </a:lnSpc>
                        <a:spcAft>
                          <a:spcPts val="0"/>
                        </a:spcAft>
                      </a:pPr>
                      <a:r>
                        <a:rPr lang="en-GB" sz="1600">
                          <a:effectLst/>
                        </a:rPr>
                        <a:t>*LN(P)-7.4%+N</a:t>
                      </a:r>
                      <a:endParaRPr lang="en-GB" sz="1600">
                        <a:effectLst/>
                        <a:latin typeface="Calibri"/>
                        <a:ea typeface="Calibri"/>
                        <a:cs typeface="Times New Roman"/>
                      </a:endParaRPr>
                    </a:p>
                  </a:txBody>
                  <a:tcPr marL="0" marR="0" marT="0" marB="0" anchor="ctr"/>
                </a:tc>
                <a:tc rowSpan="3" gridSpan="3">
                  <a:txBody>
                    <a:bodyPr/>
                    <a:lstStyle/>
                    <a:p>
                      <a:pPr algn="ctr">
                        <a:lnSpc>
                          <a:spcPct val="115000"/>
                        </a:lnSpc>
                        <a:spcAft>
                          <a:spcPts val="0"/>
                        </a:spcAft>
                      </a:pPr>
                      <a:r>
                        <a:rPr lang="en-GB" sz="1600" dirty="0">
                          <a:effectLst/>
                        </a:rPr>
                        <a:t>3.8%*LN(P)-7.4%+N</a:t>
                      </a:r>
                      <a:endParaRPr lang="en-GB" sz="1600" dirty="0">
                        <a:effectLst/>
                        <a:latin typeface="Calibri"/>
                        <a:ea typeface="Calibri"/>
                        <a:cs typeface="Times New Roman"/>
                      </a:endParaRPr>
                    </a:p>
                  </a:txBody>
                  <a:tcPr marL="0" marR="0" marT="0" marB="0" anchor="ctr"/>
                </a:tc>
                <a:tc rowSpan="3" hMerge="1">
                  <a:txBody>
                    <a:bodyPr/>
                    <a:lstStyle/>
                    <a:p>
                      <a:endParaRPr lang="en-GB"/>
                    </a:p>
                  </a:txBody>
                  <a:tcPr/>
                </a:tc>
                <a:tc rowSpan="3" hMerge="1">
                  <a:txBody>
                    <a:bodyPr/>
                    <a:lstStyle/>
                    <a:p>
                      <a:endParaRPr lang="en-GB"/>
                    </a:p>
                  </a:txBody>
                  <a:tcPr/>
                </a:tc>
                <a:tc rowSpan="3">
                  <a:txBody>
                    <a:bodyPr/>
                    <a:lstStyle/>
                    <a:p>
                      <a:pPr algn="ctr">
                        <a:lnSpc>
                          <a:spcPct val="115000"/>
                        </a:lnSpc>
                        <a:spcAft>
                          <a:spcPts val="0"/>
                        </a:spcAft>
                      </a:pPr>
                      <a:r>
                        <a:rPr lang="en-GB" sz="1600">
                          <a:effectLst/>
                        </a:rPr>
                        <a:t>3.8%*LN(200)</a:t>
                      </a:r>
                    </a:p>
                    <a:p>
                      <a:pPr algn="ctr">
                        <a:lnSpc>
                          <a:spcPct val="115000"/>
                        </a:lnSpc>
                        <a:spcAft>
                          <a:spcPts val="0"/>
                        </a:spcAft>
                      </a:pPr>
                      <a:r>
                        <a:rPr lang="en-GB" sz="1600">
                          <a:effectLst/>
                        </a:rPr>
                        <a:t>-7.4%+N</a:t>
                      </a:r>
                      <a:endParaRPr lang="en-GB" sz="1600">
                        <a:effectLst/>
                        <a:latin typeface="Calibri"/>
                        <a:ea typeface="Calibri"/>
                        <a:cs typeface="Times New Roman"/>
                      </a:endParaRPr>
                    </a:p>
                  </a:txBody>
                  <a:tcPr marL="0" marR="0" marT="0" marB="0" anchor="ctr"/>
                </a:tc>
              </a:tr>
              <a:tr h="139148">
                <a:tc>
                  <a:txBody>
                    <a:bodyPr/>
                    <a:lstStyle/>
                    <a:p>
                      <a:pPr>
                        <a:lnSpc>
                          <a:spcPct val="115000"/>
                        </a:lnSpc>
                        <a:spcAft>
                          <a:spcPts val="0"/>
                        </a:spcAft>
                      </a:pPr>
                      <a:r>
                        <a:rPr lang="en-GB" sz="1600" dirty="0" smtClean="0">
                          <a:effectLst/>
                        </a:rPr>
                        <a:t>jet(A</a:t>
                      </a:r>
                      <a:r>
                        <a:rPr lang="en-GB" sz="1600" dirty="0">
                          <a:effectLst/>
                        </a:rPr>
                        <a:t>)</a:t>
                      </a:r>
                      <a:endParaRPr lang="en-GB" sz="1600" dirty="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53%</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57%</a:t>
                      </a:r>
                      <a:endParaRPr lang="en-GB" sz="1600">
                        <a:effectLst/>
                        <a:latin typeface="Calibri"/>
                        <a:ea typeface="Calibri"/>
                        <a:cs typeface="Times New Roman"/>
                      </a:endParaRPr>
                    </a:p>
                  </a:txBody>
                  <a:tcPr marL="0" marR="0" marT="0" marB="0" anchor="ct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r>
              <a:tr h="149087">
                <a:tc>
                  <a:txBody>
                    <a:bodyPr/>
                    <a:lstStyle/>
                    <a:p>
                      <a:pPr>
                        <a:lnSpc>
                          <a:spcPct val="115000"/>
                        </a:lnSpc>
                        <a:spcAft>
                          <a:spcPts val="0"/>
                        </a:spcAft>
                      </a:pPr>
                      <a:r>
                        <a:rPr lang="en-GB" sz="1600">
                          <a:effectLst/>
                        </a:rPr>
                        <a:t>total (B, D)</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62%</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66%</a:t>
                      </a:r>
                      <a:endParaRPr lang="en-GB" sz="1600">
                        <a:effectLst/>
                        <a:latin typeface="Calibri"/>
                        <a:ea typeface="Calibri"/>
                        <a:cs typeface="Times New Roman"/>
                      </a:endParaRPr>
                    </a:p>
                  </a:txBody>
                  <a:tcPr marL="0" marR="0" marT="0" marB="0" anchor="ct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r>
              <a:tr h="129941">
                <a:tc gridSpan="4">
                  <a:txBody>
                    <a:bodyPr/>
                    <a:lstStyle/>
                    <a:p>
                      <a:pPr algn="ctr">
                        <a:lnSpc>
                          <a:spcPct val="115000"/>
                        </a:lnSpc>
                        <a:spcAft>
                          <a:spcPts val="0"/>
                        </a:spcAft>
                      </a:pPr>
                      <a:r>
                        <a:rPr lang="en-GB" sz="1600" dirty="0">
                          <a:effectLst/>
                        </a:rPr>
                        <a:t>Mixed flow fans</a:t>
                      </a:r>
                      <a:endParaRPr lang="en-GB" sz="1600" dirty="0">
                        <a:effectLst/>
                        <a:latin typeface="Calibri"/>
                        <a:ea typeface="Calibri"/>
                        <a:cs typeface="Times New Roman"/>
                      </a:endParaRPr>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r>
                        <a:rPr lang="nl-NL" sz="1400" dirty="0" smtClean="0">
                          <a:solidFill>
                            <a:schemeClr val="bg1"/>
                          </a:solidFill>
                        </a:rPr>
                        <a:t> 1kW&lt;</a:t>
                      </a:r>
                      <a:r>
                        <a:rPr lang="nl-NL" sz="1400" dirty="0" err="1" smtClean="0">
                          <a:solidFill>
                            <a:schemeClr val="bg1"/>
                          </a:solidFill>
                        </a:rPr>
                        <a:t>Pe</a:t>
                      </a:r>
                      <a:r>
                        <a:rPr lang="nl-NL" sz="1400" dirty="0" smtClean="0">
                          <a:solidFill>
                            <a:schemeClr val="bg1"/>
                          </a:solidFill>
                        </a:rPr>
                        <a:t>&lt;10</a:t>
                      </a:r>
                      <a:r>
                        <a:rPr lang="nl-NL" sz="1400" baseline="0" dirty="0" smtClean="0">
                          <a:solidFill>
                            <a:schemeClr val="bg1"/>
                          </a:solidFill>
                        </a:rPr>
                        <a:t> kW</a:t>
                      </a:r>
                      <a:endParaRPr lang="en-GB" sz="1400" dirty="0">
                        <a:solidFill>
                          <a:schemeClr val="bg1"/>
                        </a:solidFill>
                      </a:endParaRPr>
                    </a:p>
                  </a:txBody>
                  <a:tcPr marL="0" marR="0" marT="0" marB="0" anchor="b">
                    <a:solidFill>
                      <a:schemeClr val="accent1"/>
                    </a:solidFill>
                  </a:tcPr>
                </a:tc>
                <a:tc hMerge="1">
                  <a:txBody>
                    <a:bodyPr/>
                    <a:lstStyle/>
                    <a:p>
                      <a:endParaRPr lang="en-GB"/>
                    </a:p>
                  </a:txBody>
                  <a:tcPr/>
                </a:tc>
                <a:tc grid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nl-NL" sz="1600" dirty="0" smtClean="0">
                          <a:solidFill>
                            <a:schemeClr val="bg1"/>
                          </a:solidFill>
                        </a:rPr>
                        <a:t> </a:t>
                      </a:r>
                      <a:r>
                        <a:rPr lang="nl-NL" sz="1400" dirty="0" smtClean="0">
                          <a:solidFill>
                            <a:schemeClr val="bg1"/>
                          </a:solidFill>
                        </a:rPr>
                        <a:t>10kW&lt;</a:t>
                      </a:r>
                      <a:r>
                        <a:rPr lang="nl-NL" sz="1400" dirty="0" err="1" smtClean="0">
                          <a:solidFill>
                            <a:schemeClr val="bg1"/>
                          </a:solidFill>
                        </a:rPr>
                        <a:t>Pe</a:t>
                      </a:r>
                      <a:r>
                        <a:rPr lang="nl-NL" sz="1400" dirty="0" smtClean="0">
                          <a:solidFill>
                            <a:schemeClr val="bg1"/>
                          </a:solidFill>
                        </a:rPr>
                        <a:t>&lt;200</a:t>
                      </a:r>
                      <a:r>
                        <a:rPr lang="nl-NL" sz="1400" baseline="0" dirty="0" smtClean="0">
                          <a:solidFill>
                            <a:schemeClr val="bg1"/>
                          </a:solidFill>
                        </a:rPr>
                        <a:t> kW</a:t>
                      </a:r>
                      <a:endParaRPr lang="en-GB" sz="1400" dirty="0">
                        <a:solidFill>
                          <a:schemeClr val="bg1"/>
                        </a:solidFill>
                        <a:effectLst/>
                        <a:latin typeface="Calibri"/>
                        <a:ea typeface="Calibri"/>
                        <a:cs typeface="Times New Roman"/>
                      </a:endParaRPr>
                    </a:p>
                  </a:txBody>
                  <a:tcPr marL="0" marR="0" marT="0" marB="0" anchor="b">
                    <a:solidFill>
                      <a:schemeClr val="accent1"/>
                    </a:solidFill>
                  </a:tcPr>
                </a:tc>
                <a:tc hMerge="1">
                  <a:txBody>
                    <a:bodyPr/>
                    <a:lstStyle/>
                    <a:p>
                      <a:endParaRPr lang="en-GB"/>
                    </a:p>
                  </a:txBody>
                  <a:tcPr/>
                </a:tc>
              </a:tr>
              <a:tr h="115503">
                <a:tc>
                  <a:txBody>
                    <a:bodyPr/>
                    <a:lstStyle/>
                    <a:p>
                      <a:pPr>
                        <a:lnSpc>
                          <a:spcPct val="115000"/>
                        </a:lnSpc>
                        <a:spcAft>
                          <a:spcPts val="0"/>
                        </a:spcAft>
                      </a:pPr>
                      <a:r>
                        <a:rPr lang="en-GB" sz="1600" dirty="0">
                          <a:effectLst/>
                        </a:rPr>
                        <a:t>static (A, C)</a:t>
                      </a:r>
                      <a:endParaRPr lang="en-GB" sz="1600" dirty="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54%</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58%</a:t>
                      </a:r>
                      <a:endParaRPr lang="en-GB" sz="1600">
                        <a:effectLst/>
                        <a:latin typeface="Calibri"/>
                        <a:ea typeface="Calibri"/>
                        <a:cs typeface="Times New Roman"/>
                      </a:endParaRPr>
                    </a:p>
                  </a:txBody>
                  <a:tcPr marL="0" marR="0" marT="0" marB="0" anchor="ctr"/>
                </a:tc>
                <a:tc rowSpan="2">
                  <a:txBody>
                    <a:bodyPr/>
                    <a:lstStyle/>
                    <a:p>
                      <a:pPr algn="ctr">
                        <a:lnSpc>
                          <a:spcPct val="115000"/>
                        </a:lnSpc>
                        <a:spcAft>
                          <a:spcPts val="0"/>
                        </a:spcAft>
                      </a:pPr>
                      <a:r>
                        <a:rPr lang="en-GB" sz="1600">
                          <a:effectLst/>
                        </a:rPr>
                        <a:t>(5%+0.5(N-N2018))</a:t>
                      </a:r>
                    </a:p>
                    <a:p>
                      <a:pPr algn="ctr">
                        <a:lnSpc>
                          <a:spcPct val="115000"/>
                        </a:lnSpc>
                        <a:spcAft>
                          <a:spcPts val="0"/>
                        </a:spcAft>
                      </a:pPr>
                      <a:r>
                        <a:rPr lang="en-GB" sz="1600">
                          <a:effectLst/>
                        </a:rPr>
                        <a:t>*LN(P)-8.7%+N</a:t>
                      </a:r>
                      <a:endParaRPr lang="en-GB" sz="1600">
                        <a:effectLst/>
                        <a:latin typeface="Calibri"/>
                        <a:ea typeface="Calibri"/>
                        <a:cs typeface="Times New Roman"/>
                      </a:endParaRPr>
                    </a:p>
                  </a:txBody>
                  <a:tcPr marL="0" marR="0" marT="0" marB="0" anchor="ctr"/>
                </a:tc>
                <a:tc rowSpan="2">
                  <a:txBody>
                    <a:bodyPr/>
                    <a:lstStyle/>
                    <a:p>
                      <a:pPr algn="ctr">
                        <a:lnSpc>
                          <a:spcPct val="115000"/>
                        </a:lnSpc>
                        <a:spcAft>
                          <a:spcPts val="0"/>
                        </a:spcAft>
                      </a:pPr>
                      <a:r>
                        <a:rPr lang="en-GB" sz="1600" dirty="0">
                          <a:effectLst/>
                        </a:rPr>
                        <a:t>5%*LN(P</a:t>
                      </a:r>
                      <a:r>
                        <a:rPr lang="en-GB" sz="1600" dirty="0" smtClean="0">
                          <a:effectLst/>
                        </a:rPr>
                        <a:t>)</a:t>
                      </a:r>
                    </a:p>
                    <a:p>
                      <a:pPr algn="ctr">
                        <a:lnSpc>
                          <a:spcPct val="115000"/>
                        </a:lnSpc>
                        <a:spcAft>
                          <a:spcPts val="0"/>
                        </a:spcAft>
                      </a:pPr>
                      <a:r>
                        <a:rPr lang="en-GB" sz="1600" dirty="0" smtClean="0">
                          <a:effectLst/>
                        </a:rPr>
                        <a:t>-</a:t>
                      </a:r>
                      <a:r>
                        <a:rPr lang="en-GB" sz="1600" dirty="0">
                          <a:effectLst/>
                        </a:rPr>
                        <a:t>8.7%+N</a:t>
                      </a:r>
                      <a:endParaRPr lang="en-GB" sz="1600" dirty="0">
                        <a:effectLst/>
                        <a:latin typeface="Calibri"/>
                        <a:ea typeface="Calibri"/>
                        <a:cs typeface="Times New Roman"/>
                      </a:endParaRPr>
                    </a:p>
                  </a:txBody>
                  <a:tcPr marL="0" marR="0" marT="0" marB="0" anchor="ctr"/>
                </a:tc>
                <a:tc rowSpan="2" gridSpan="2">
                  <a:txBody>
                    <a:bodyPr/>
                    <a:lstStyle/>
                    <a:p>
                      <a:pPr algn="ctr">
                        <a:lnSpc>
                          <a:spcPct val="115000"/>
                        </a:lnSpc>
                        <a:spcAft>
                          <a:spcPts val="0"/>
                        </a:spcAft>
                      </a:pPr>
                      <a:r>
                        <a:rPr lang="en-GB" sz="1600">
                          <a:effectLst/>
                        </a:rPr>
                        <a:t>3.4%*LN(P)</a:t>
                      </a:r>
                    </a:p>
                    <a:p>
                      <a:pPr algn="ctr">
                        <a:lnSpc>
                          <a:spcPct val="115000"/>
                        </a:lnSpc>
                        <a:spcAft>
                          <a:spcPts val="0"/>
                        </a:spcAft>
                      </a:pPr>
                      <a:r>
                        <a:rPr lang="en-GB" sz="1600">
                          <a:effectLst/>
                        </a:rPr>
                        <a:t>-5.1%+N</a:t>
                      </a:r>
                      <a:endParaRPr lang="en-GB" sz="1600">
                        <a:effectLst/>
                        <a:latin typeface="Calibri"/>
                        <a:ea typeface="Calibri"/>
                        <a:cs typeface="Times New Roman"/>
                      </a:endParaRPr>
                    </a:p>
                  </a:txBody>
                  <a:tcPr marL="0" marR="0" marT="0" marB="0" anchor="ctr"/>
                </a:tc>
                <a:tc rowSpan="2" hMerge="1">
                  <a:txBody>
                    <a:bodyPr/>
                    <a:lstStyle/>
                    <a:p>
                      <a:endParaRPr lang="en-GB"/>
                    </a:p>
                  </a:txBody>
                  <a:tcPr/>
                </a:tc>
                <a:tc rowSpan="2">
                  <a:txBody>
                    <a:bodyPr/>
                    <a:lstStyle/>
                    <a:p>
                      <a:pPr algn="ctr">
                        <a:lnSpc>
                          <a:spcPct val="115000"/>
                        </a:lnSpc>
                        <a:spcAft>
                          <a:spcPts val="0"/>
                        </a:spcAft>
                      </a:pPr>
                      <a:r>
                        <a:rPr lang="en-GB" sz="1600">
                          <a:effectLst/>
                        </a:rPr>
                        <a:t>3.4%*LN(200)</a:t>
                      </a:r>
                    </a:p>
                    <a:p>
                      <a:pPr algn="ctr">
                        <a:lnSpc>
                          <a:spcPct val="115000"/>
                        </a:lnSpc>
                        <a:spcAft>
                          <a:spcPts val="0"/>
                        </a:spcAft>
                      </a:pPr>
                      <a:r>
                        <a:rPr lang="en-GB" sz="1600">
                          <a:effectLst/>
                        </a:rPr>
                        <a:t>-5.1%+N</a:t>
                      </a:r>
                      <a:endParaRPr lang="en-GB" sz="1600">
                        <a:effectLst/>
                        <a:latin typeface="Calibri"/>
                        <a:ea typeface="Calibri"/>
                        <a:cs typeface="Times New Roman"/>
                      </a:endParaRPr>
                    </a:p>
                  </a:txBody>
                  <a:tcPr marL="0" marR="0" marT="0" marB="0" anchor="ctr"/>
                </a:tc>
              </a:tr>
              <a:tr h="129732">
                <a:tc>
                  <a:txBody>
                    <a:bodyPr/>
                    <a:lstStyle/>
                    <a:p>
                      <a:pPr>
                        <a:lnSpc>
                          <a:spcPct val="115000"/>
                        </a:lnSpc>
                        <a:spcAft>
                          <a:spcPts val="0"/>
                        </a:spcAft>
                      </a:pPr>
                      <a:r>
                        <a:rPr lang="en-GB" sz="1600">
                          <a:effectLst/>
                        </a:rPr>
                        <a:t>total (B,D)</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64%</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68%</a:t>
                      </a:r>
                      <a:endParaRPr lang="en-GB" sz="1600">
                        <a:effectLst/>
                        <a:latin typeface="Calibri"/>
                        <a:ea typeface="Calibri"/>
                        <a:cs typeface="Times New Roman"/>
                      </a:endParaRPr>
                    </a:p>
                  </a:txBody>
                  <a:tcPr marL="0" marR="0" marT="0" marB="0" anchor="ctr"/>
                </a:tc>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r>
              <a:tr h="129941">
                <a:tc gridSpan="8">
                  <a:txBody>
                    <a:bodyPr/>
                    <a:lstStyle/>
                    <a:p>
                      <a:pPr algn="ctr">
                        <a:lnSpc>
                          <a:spcPct val="115000"/>
                        </a:lnSpc>
                        <a:spcAft>
                          <a:spcPts val="0"/>
                        </a:spcAft>
                      </a:pPr>
                      <a:r>
                        <a:rPr lang="en-GB" sz="1600">
                          <a:effectLst/>
                        </a:rPr>
                        <a:t>Centrifugal fans</a:t>
                      </a:r>
                      <a:endParaRPr lang="en-GB" sz="1600">
                        <a:effectLst/>
                        <a:latin typeface="Calibri"/>
                        <a:ea typeface="Calibri"/>
                        <a:cs typeface="Times New Roman"/>
                      </a:endParaRPr>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03">
                <a:tc>
                  <a:txBody>
                    <a:bodyPr/>
                    <a:lstStyle/>
                    <a:p>
                      <a:pPr>
                        <a:lnSpc>
                          <a:spcPct val="115000"/>
                        </a:lnSpc>
                        <a:spcAft>
                          <a:spcPts val="0"/>
                        </a:spcAft>
                      </a:pPr>
                      <a:r>
                        <a:rPr lang="en-GB" sz="1600" dirty="0">
                          <a:effectLst/>
                        </a:rPr>
                        <a:t>static (A, C)</a:t>
                      </a:r>
                      <a:endParaRPr lang="en-GB" sz="1600" dirty="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64%</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68%</a:t>
                      </a:r>
                      <a:endParaRPr lang="en-GB" sz="1600">
                        <a:effectLst/>
                        <a:latin typeface="Calibri"/>
                        <a:ea typeface="Calibri"/>
                        <a:cs typeface="Times New Roman"/>
                      </a:endParaRPr>
                    </a:p>
                  </a:txBody>
                  <a:tcPr marL="0" marR="0" marT="0" marB="0" anchor="ctr"/>
                </a:tc>
                <a:tc rowSpan="2">
                  <a:txBody>
                    <a:bodyPr/>
                    <a:lstStyle/>
                    <a:p>
                      <a:pPr algn="ctr">
                        <a:lnSpc>
                          <a:spcPct val="115000"/>
                        </a:lnSpc>
                        <a:spcAft>
                          <a:spcPts val="0"/>
                        </a:spcAft>
                      </a:pPr>
                      <a:r>
                        <a:rPr lang="en-GB" sz="1600">
                          <a:effectLst/>
                        </a:rPr>
                        <a:t>(6.2%+0.5(N-N2018)) *LN(P)-10%+N</a:t>
                      </a:r>
                      <a:endParaRPr lang="en-GB" sz="1600">
                        <a:effectLst/>
                        <a:latin typeface="Calibri"/>
                        <a:ea typeface="Calibri"/>
                        <a:cs typeface="Times New Roman"/>
                      </a:endParaRPr>
                    </a:p>
                  </a:txBody>
                  <a:tcPr marL="0" marR="0" marT="0" marB="0" anchor="ctr"/>
                </a:tc>
                <a:tc rowSpan="2">
                  <a:txBody>
                    <a:bodyPr/>
                    <a:lstStyle/>
                    <a:p>
                      <a:pPr algn="ctr">
                        <a:lnSpc>
                          <a:spcPct val="115000"/>
                        </a:lnSpc>
                        <a:spcAft>
                          <a:spcPts val="0"/>
                        </a:spcAft>
                      </a:pPr>
                      <a:r>
                        <a:rPr lang="en-GB" sz="1600" dirty="0">
                          <a:effectLst/>
                        </a:rPr>
                        <a:t>6.2%*LN(P</a:t>
                      </a:r>
                      <a:r>
                        <a:rPr lang="en-GB" sz="1600" dirty="0" smtClean="0">
                          <a:effectLst/>
                        </a:rPr>
                        <a:t>)</a:t>
                      </a:r>
                    </a:p>
                    <a:p>
                      <a:pPr algn="ctr">
                        <a:lnSpc>
                          <a:spcPct val="115000"/>
                        </a:lnSpc>
                        <a:spcAft>
                          <a:spcPts val="0"/>
                        </a:spcAft>
                      </a:pPr>
                      <a:r>
                        <a:rPr lang="en-GB" sz="1600" dirty="0" smtClean="0">
                          <a:effectLst/>
                        </a:rPr>
                        <a:t>-</a:t>
                      </a:r>
                      <a:r>
                        <a:rPr lang="en-GB" sz="1600" dirty="0">
                          <a:effectLst/>
                        </a:rPr>
                        <a:t>10%+N</a:t>
                      </a:r>
                      <a:endParaRPr lang="en-GB" sz="1600" dirty="0">
                        <a:effectLst/>
                        <a:latin typeface="Calibri"/>
                        <a:ea typeface="Calibri"/>
                        <a:cs typeface="Times New Roman"/>
                      </a:endParaRPr>
                    </a:p>
                  </a:txBody>
                  <a:tcPr marL="0" marR="0" marT="0" marB="0" anchor="ctr"/>
                </a:tc>
                <a:tc rowSpan="2" gridSpan="2">
                  <a:txBody>
                    <a:bodyPr/>
                    <a:lstStyle/>
                    <a:p>
                      <a:pPr algn="ctr">
                        <a:lnSpc>
                          <a:spcPct val="115000"/>
                        </a:lnSpc>
                        <a:spcAft>
                          <a:spcPts val="0"/>
                        </a:spcAft>
                      </a:pPr>
                      <a:r>
                        <a:rPr lang="en-GB" sz="1600">
                          <a:effectLst/>
                        </a:rPr>
                        <a:t>3%*LN(P)</a:t>
                      </a:r>
                    </a:p>
                    <a:p>
                      <a:pPr algn="ctr">
                        <a:lnSpc>
                          <a:spcPct val="115000"/>
                        </a:lnSpc>
                        <a:spcAft>
                          <a:spcPts val="0"/>
                        </a:spcAft>
                      </a:pPr>
                      <a:r>
                        <a:rPr lang="en-GB" sz="1600">
                          <a:effectLst/>
                        </a:rPr>
                        <a:t>-2.8%+N</a:t>
                      </a:r>
                      <a:endParaRPr lang="en-GB" sz="1600">
                        <a:effectLst/>
                        <a:latin typeface="Calibri"/>
                        <a:ea typeface="Calibri"/>
                        <a:cs typeface="Times New Roman"/>
                      </a:endParaRPr>
                    </a:p>
                  </a:txBody>
                  <a:tcPr marL="0" marR="0" marT="0" marB="0" anchor="ctr"/>
                </a:tc>
                <a:tc rowSpan="2" hMerge="1">
                  <a:txBody>
                    <a:bodyPr/>
                    <a:lstStyle/>
                    <a:p>
                      <a:endParaRPr lang="en-GB"/>
                    </a:p>
                  </a:txBody>
                  <a:tcPr/>
                </a:tc>
                <a:tc rowSpan="2">
                  <a:txBody>
                    <a:bodyPr/>
                    <a:lstStyle/>
                    <a:p>
                      <a:pPr algn="ctr">
                        <a:lnSpc>
                          <a:spcPct val="115000"/>
                        </a:lnSpc>
                        <a:spcAft>
                          <a:spcPts val="0"/>
                        </a:spcAft>
                      </a:pPr>
                      <a:r>
                        <a:rPr lang="en-GB" sz="1600">
                          <a:effectLst/>
                        </a:rPr>
                        <a:t>3%*LN(200)</a:t>
                      </a:r>
                    </a:p>
                    <a:p>
                      <a:pPr algn="ctr">
                        <a:lnSpc>
                          <a:spcPct val="115000"/>
                        </a:lnSpc>
                        <a:spcAft>
                          <a:spcPts val="0"/>
                        </a:spcAft>
                      </a:pPr>
                      <a:r>
                        <a:rPr lang="en-GB" sz="1600">
                          <a:effectLst/>
                        </a:rPr>
                        <a:t>-2.8%+N</a:t>
                      </a:r>
                      <a:endParaRPr lang="en-GB" sz="1600">
                        <a:effectLst/>
                        <a:latin typeface="Calibri"/>
                        <a:ea typeface="Calibri"/>
                        <a:cs typeface="Times New Roman"/>
                      </a:endParaRPr>
                    </a:p>
                  </a:txBody>
                  <a:tcPr marL="0" marR="0" marT="0" marB="0" anchor="ctr"/>
                </a:tc>
              </a:tr>
              <a:tr h="126070">
                <a:tc>
                  <a:txBody>
                    <a:bodyPr/>
                    <a:lstStyle/>
                    <a:p>
                      <a:pPr>
                        <a:lnSpc>
                          <a:spcPct val="115000"/>
                        </a:lnSpc>
                        <a:spcAft>
                          <a:spcPts val="0"/>
                        </a:spcAft>
                      </a:pPr>
                      <a:r>
                        <a:rPr lang="en-GB" sz="1600">
                          <a:effectLst/>
                        </a:rPr>
                        <a:t>total (B,D)</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67%</a:t>
                      </a:r>
                      <a:endParaRPr lang="en-GB" sz="1600">
                        <a:effectLst/>
                        <a:latin typeface="Calibri"/>
                        <a:ea typeface="Calibri"/>
                        <a:cs typeface="Times New Roman"/>
                      </a:endParaRPr>
                    </a:p>
                  </a:txBody>
                  <a:tcPr marL="0" marR="0" marT="0" marB="0" anchor="ctr"/>
                </a:tc>
                <a:tc>
                  <a:txBody>
                    <a:bodyPr/>
                    <a:lstStyle/>
                    <a:p>
                      <a:pPr algn="ctr">
                        <a:lnSpc>
                          <a:spcPct val="115000"/>
                        </a:lnSpc>
                        <a:spcAft>
                          <a:spcPts val="0"/>
                        </a:spcAft>
                      </a:pPr>
                      <a:r>
                        <a:rPr lang="en-GB" sz="1600">
                          <a:effectLst/>
                        </a:rPr>
                        <a:t>70%</a:t>
                      </a:r>
                      <a:endParaRPr lang="en-GB" sz="1600">
                        <a:effectLst/>
                        <a:latin typeface="Calibri"/>
                        <a:ea typeface="Calibri"/>
                        <a:cs typeface="Times New Roman"/>
                      </a:endParaRPr>
                    </a:p>
                  </a:txBody>
                  <a:tcPr marL="0" marR="0" marT="0" marB="0" anchor="ctr"/>
                </a:tc>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r>
              <a:tr h="129941">
                <a:tc gridSpan="8">
                  <a:txBody>
                    <a:bodyPr/>
                    <a:lstStyle/>
                    <a:p>
                      <a:pPr algn="ctr">
                        <a:lnSpc>
                          <a:spcPct val="115000"/>
                        </a:lnSpc>
                        <a:spcAft>
                          <a:spcPts val="0"/>
                        </a:spcAft>
                      </a:pPr>
                      <a:r>
                        <a:rPr lang="en-GB" sz="1600">
                          <a:effectLst/>
                        </a:rPr>
                        <a:t>Cross flow fans</a:t>
                      </a:r>
                      <a:endParaRPr lang="en-GB" sz="1600">
                        <a:effectLst/>
                        <a:latin typeface="Calibri"/>
                        <a:ea typeface="Calibri"/>
                        <a:cs typeface="Times New Roman"/>
                      </a:endParaRPr>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5503">
                <a:tc>
                  <a:txBody>
                    <a:bodyPr/>
                    <a:lstStyle/>
                    <a:p>
                      <a:pPr>
                        <a:lnSpc>
                          <a:spcPct val="115000"/>
                        </a:lnSpc>
                        <a:spcAft>
                          <a:spcPts val="0"/>
                        </a:spcAft>
                      </a:pPr>
                      <a:r>
                        <a:rPr lang="en-GB" sz="1600" dirty="0">
                          <a:effectLst/>
                        </a:rPr>
                        <a:t>total (B,D)</a:t>
                      </a:r>
                      <a:endParaRPr lang="en-GB" sz="1600" dirty="0">
                        <a:effectLst/>
                        <a:latin typeface="Calibri"/>
                        <a:ea typeface="Calibri"/>
                        <a:cs typeface="Times New Roman"/>
                      </a:endParaRPr>
                    </a:p>
                  </a:txBody>
                  <a:tcPr marL="0" marR="0" marT="0" marB="0" anchor="b"/>
                </a:tc>
                <a:tc>
                  <a:txBody>
                    <a:bodyPr/>
                    <a:lstStyle/>
                    <a:p>
                      <a:pPr algn="ctr">
                        <a:lnSpc>
                          <a:spcPct val="115000"/>
                        </a:lnSpc>
                        <a:spcAft>
                          <a:spcPts val="0"/>
                        </a:spcAft>
                      </a:pPr>
                      <a:r>
                        <a:rPr lang="en-GB" sz="1600">
                          <a:effectLst/>
                        </a:rPr>
                        <a:t>21%</a:t>
                      </a:r>
                      <a:endParaRPr lang="en-GB" sz="1600">
                        <a:effectLst/>
                        <a:latin typeface="Calibri"/>
                        <a:ea typeface="Calibri"/>
                        <a:cs typeface="Times New Roman"/>
                      </a:endParaRPr>
                    </a:p>
                  </a:txBody>
                  <a:tcPr marL="0" marR="0" marT="0" marB="0" anchor="b"/>
                </a:tc>
                <a:tc>
                  <a:txBody>
                    <a:bodyPr/>
                    <a:lstStyle/>
                    <a:p>
                      <a:pPr algn="ctr">
                        <a:lnSpc>
                          <a:spcPct val="115000"/>
                        </a:lnSpc>
                        <a:spcAft>
                          <a:spcPts val="0"/>
                        </a:spcAft>
                      </a:pPr>
                      <a:r>
                        <a:rPr lang="en-GB" sz="1600" dirty="0">
                          <a:effectLst/>
                        </a:rPr>
                        <a:t>21%</a:t>
                      </a:r>
                      <a:endParaRPr lang="en-GB" sz="1600" dirty="0">
                        <a:effectLst/>
                        <a:latin typeface="Calibri"/>
                        <a:ea typeface="Calibri"/>
                        <a:cs typeface="Times New Roman"/>
                      </a:endParaRPr>
                    </a:p>
                  </a:txBody>
                  <a:tcPr marL="0" marR="0" marT="0" marB="0" anchor="b"/>
                </a:tc>
                <a:tc gridSpan="5">
                  <a:txBody>
                    <a:bodyPr/>
                    <a:lstStyle/>
                    <a:p>
                      <a:pPr algn="ctr">
                        <a:lnSpc>
                          <a:spcPct val="115000"/>
                        </a:lnSpc>
                        <a:spcAft>
                          <a:spcPts val="0"/>
                        </a:spcAft>
                      </a:pPr>
                      <a:r>
                        <a:rPr lang="en-GB" sz="1600" dirty="0">
                          <a:effectLst/>
                        </a:rPr>
                        <a:t>N</a:t>
                      </a:r>
                      <a:endParaRPr lang="en-GB" sz="1600" dirty="0">
                        <a:effectLst/>
                        <a:latin typeface="Calibri"/>
                        <a:ea typeface="Calibri"/>
                        <a:cs typeface="Times New Roman"/>
                      </a:endParaRPr>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52220912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Industry</a:t>
            </a:r>
            <a:r>
              <a:rPr lang="nl-NL" dirty="0" smtClean="0"/>
              <a:t> </a:t>
            </a:r>
            <a:r>
              <a:rPr lang="nl-NL" sz="2400" dirty="0" smtClean="0"/>
              <a:t>(</a:t>
            </a:r>
            <a:r>
              <a:rPr lang="nl-NL" sz="2400" dirty="0" err="1" smtClean="0"/>
              <a:t>highest</a:t>
            </a:r>
            <a:r>
              <a:rPr lang="nl-NL" sz="2400" dirty="0" smtClean="0"/>
              <a:t> </a:t>
            </a:r>
            <a:r>
              <a:rPr lang="nl-NL" sz="2400" dirty="0" err="1" smtClean="0"/>
              <a:t>values</a:t>
            </a:r>
            <a:r>
              <a:rPr lang="nl-NL" sz="2400" dirty="0" smtClean="0"/>
              <a:t>)</a:t>
            </a:r>
            <a:endParaRPr lang="en-GB" sz="2400" dirty="0"/>
          </a:p>
        </p:txBody>
      </p:sp>
      <p:graphicFrame>
        <p:nvGraphicFramePr>
          <p:cNvPr id="3" name="Table 2"/>
          <p:cNvGraphicFramePr>
            <a:graphicFrameLocks noGrp="1"/>
          </p:cNvGraphicFramePr>
          <p:nvPr>
            <p:extLst>
              <p:ext uri="{D42A27DB-BD31-4B8C-83A1-F6EECF244321}">
                <p14:modId xmlns:p14="http://schemas.microsoft.com/office/powerpoint/2010/main" val="909101637"/>
              </p:ext>
            </p:extLst>
          </p:nvPr>
        </p:nvGraphicFramePr>
        <p:xfrm>
          <a:off x="1259632" y="1340768"/>
          <a:ext cx="7128791" cy="5029200"/>
        </p:xfrm>
        <a:graphic>
          <a:graphicData uri="http://schemas.openxmlformats.org/drawingml/2006/table">
            <a:tbl>
              <a:tblPr>
                <a:tableStyleId>{5C22544A-7EE6-4342-B048-85BDC9FD1C3A}</a:tableStyleId>
              </a:tblPr>
              <a:tblGrid>
                <a:gridCol w="1970901"/>
                <a:gridCol w="1425758"/>
                <a:gridCol w="1362857"/>
                <a:gridCol w="1362857"/>
                <a:gridCol w="1006418"/>
              </a:tblGrid>
              <a:tr h="182880">
                <a:tc>
                  <a:txBody>
                    <a:bodyPr/>
                    <a:lstStyle/>
                    <a:p>
                      <a:pPr algn="l" fontAlgn="b"/>
                      <a:r>
                        <a:rPr lang="en-GB" sz="1600" b="1" u="none" strike="noStrike" dirty="0" err="1">
                          <a:solidFill>
                            <a:schemeClr val="bg1"/>
                          </a:solidFill>
                          <a:effectLst/>
                        </a:rPr>
                        <a:t>Pe</a:t>
                      </a:r>
                      <a:endParaRPr lang="en-GB" sz="1600" b="1" i="0" u="none" strike="noStrike" dirty="0">
                        <a:solidFill>
                          <a:schemeClr val="bg1"/>
                        </a:solidFill>
                        <a:effectLst/>
                        <a:latin typeface="Calibri"/>
                      </a:endParaRPr>
                    </a:p>
                  </a:txBody>
                  <a:tcPr marL="7620" marR="7620" marT="7620" marB="0" anchor="b">
                    <a:solidFill>
                      <a:schemeClr val="accent1"/>
                    </a:solidFill>
                  </a:tcPr>
                </a:tc>
                <a:tc gridSpan="2">
                  <a:txBody>
                    <a:bodyPr/>
                    <a:lstStyle/>
                    <a:p>
                      <a:pPr algn="l" fontAlgn="b"/>
                      <a:r>
                        <a:rPr lang="el-GR" sz="1600" b="1" u="none" strike="noStrike" dirty="0" smtClean="0">
                          <a:solidFill>
                            <a:schemeClr val="bg1"/>
                          </a:solidFill>
                          <a:effectLst/>
                        </a:rPr>
                        <a:t>η</a:t>
                      </a:r>
                      <a:r>
                        <a:rPr lang="en-GB" sz="1600" b="1" u="none" strike="noStrike" dirty="0" smtClean="0">
                          <a:solidFill>
                            <a:schemeClr val="bg1"/>
                          </a:solidFill>
                          <a:effectLst/>
                        </a:rPr>
                        <a:t>min for all types</a:t>
                      </a:r>
                      <a:endParaRPr lang="en-GB" sz="1600" b="1" i="0" u="none" strike="noStrike" dirty="0">
                        <a:solidFill>
                          <a:schemeClr val="bg1"/>
                        </a:solidFill>
                        <a:effectLst/>
                        <a:latin typeface="Calibri"/>
                      </a:endParaRPr>
                    </a:p>
                  </a:txBody>
                  <a:tcPr marL="7620" marR="7620" marT="7620" marB="0" anchor="b">
                    <a:solidFill>
                      <a:schemeClr val="accent1"/>
                    </a:solidFill>
                  </a:tcPr>
                </a:tc>
                <a:tc hMerge="1">
                  <a:txBody>
                    <a:bodyPr/>
                    <a:lstStyle/>
                    <a:p>
                      <a:pPr algn="l" fontAlgn="b"/>
                      <a:endParaRPr lang="en-GB" sz="1600" b="0" i="0" u="none" strike="noStrike" dirty="0">
                        <a:solidFill>
                          <a:srgbClr val="000000"/>
                        </a:solidFill>
                        <a:effectLst/>
                        <a:latin typeface="Calibri"/>
                      </a:endParaRPr>
                    </a:p>
                  </a:txBody>
                  <a:tcPr marL="7620" marR="7620" marT="7620" marB="0" anchor="b"/>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a:solidFill>
                          <a:srgbClr val="000000"/>
                        </a:solidFill>
                        <a:effectLst/>
                        <a:latin typeface="Calibri"/>
                      </a:endParaRPr>
                    </a:p>
                  </a:txBody>
                  <a:tcPr marL="7620" marR="7620" marT="7620" marB="0" anchor="b">
                    <a:solidFill>
                      <a:schemeClr val="bg1"/>
                    </a:solidFill>
                  </a:tcPr>
                </a:tc>
              </a:tr>
              <a:tr h="182880">
                <a:tc>
                  <a:txBody>
                    <a:bodyPr/>
                    <a:lstStyle/>
                    <a:p>
                      <a:pPr algn="l" fontAlgn="b"/>
                      <a:r>
                        <a:rPr lang="en-GB" sz="1600" u="none" strike="noStrike">
                          <a:effectLst/>
                        </a:rPr>
                        <a:t>0.125 ≤ Pe ≤ 10</a:t>
                      </a:r>
                      <a:endParaRPr lang="en-GB" sz="1600" b="0" i="0" u="none" strike="noStrike">
                        <a:solidFill>
                          <a:srgbClr val="000000"/>
                        </a:solidFill>
                        <a:effectLst/>
                        <a:latin typeface="Calibri"/>
                      </a:endParaRPr>
                    </a:p>
                  </a:txBody>
                  <a:tcPr marL="7620" marR="7620" marT="7620" marB="0" anchor="b"/>
                </a:tc>
                <a:tc gridSpan="2">
                  <a:txBody>
                    <a:bodyPr/>
                    <a:lstStyle/>
                    <a:p>
                      <a:pPr algn="l" fontAlgn="b"/>
                      <a:r>
                        <a:rPr lang="el-GR" sz="1600" u="none" strike="noStrike">
                          <a:effectLst/>
                        </a:rPr>
                        <a:t>η</a:t>
                      </a:r>
                      <a:r>
                        <a:rPr lang="en-GB" sz="1600" u="none" strike="noStrike">
                          <a:effectLst/>
                        </a:rPr>
                        <a:t>min= 4.56*LN(Pe)-10.5+N</a:t>
                      </a:r>
                      <a:endParaRPr lang="en-GB" sz="1600" b="0" i="0" u="none" strike="noStrike">
                        <a:solidFill>
                          <a:srgbClr val="000000"/>
                        </a:solidFill>
                        <a:effectLst/>
                        <a:latin typeface="Calibri"/>
                      </a:endParaRPr>
                    </a:p>
                  </a:txBody>
                  <a:tcPr marL="7620" marR="7620" marT="7620" marB="0" anchor="b"/>
                </a:tc>
                <a:tc hMerge="1">
                  <a:txBody>
                    <a:bodyPr/>
                    <a:lstStyle/>
                    <a:p>
                      <a:endParaRPr lang="en-GB"/>
                    </a:p>
                  </a:txBody>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a:solidFill>
                          <a:srgbClr val="000000"/>
                        </a:solidFill>
                        <a:effectLst/>
                        <a:latin typeface="Calibri"/>
                      </a:endParaRPr>
                    </a:p>
                  </a:txBody>
                  <a:tcPr marL="7620" marR="7620" marT="7620" marB="0" anchor="b">
                    <a:solidFill>
                      <a:schemeClr val="bg1"/>
                    </a:solidFill>
                  </a:tcPr>
                </a:tc>
              </a:tr>
              <a:tr h="182880">
                <a:tc>
                  <a:txBody>
                    <a:bodyPr/>
                    <a:lstStyle/>
                    <a:p>
                      <a:pPr algn="l" fontAlgn="b"/>
                      <a:r>
                        <a:rPr lang="en-GB" sz="1600" u="none" strike="noStrike">
                          <a:effectLst/>
                        </a:rPr>
                        <a:t>Pe &gt; 10</a:t>
                      </a:r>
                      <a:endParaRPr lang="en-GB" sz="1600" b="0" i="0" u="none" strike="noStrike">
                        <a:solidFill>
                          <a:srgbClr val="000000"/>
                        </a:solidFill>
                        <a:effectLst/>
                        <a:latin typeface="Calibri"/>
                      </a:endParaRPr>
                    </a:p>
                  </a:txBody>
                  <a:tcPr marL="7620" marR="7620" marT="7620" marB="0" anchor="b"/>
                </a:tc>
                <a:tc gridSpan="2">
                  <a:txBody>
                    <a:bodyPr/>
                    <a:lstStyle/>
                    <a:p>
                      <a:pPr algn="l" fontAlgn="b"/>
                      <a:r>
                        <a:rPr lang="el-GR" sz="1600" u="none" strike="noStrike" dirty="0">
                          <a:effectLst/>
                        </a:rPr>
                        <a:t>η</a:t>
                      </a:r>
                      <a:r>
                        <a:rPr lang="en-GB" sz="1600" u="none" strike="noStrike" dirty="0">
                          <a:effectLst/>
                        </a:rPr>
                        <a:t>min= 1.1*LN(</a:t>
                      </a:r>
                      <a:r>
                        <a:rPr lang="en-GB" sz="1600" u="none" strike="noStrike" dirty="0" err="1">
                          <a:effectLst/>
                        </a:rPr>
                        <a:t>Pe</a:t>
                      </a:r>
                      <a:r>
                        <a:rPr lang="en-GB" sz="1600" u="none" strike="noStrike" dirty="0">
                          <a:effectLst/>
                        </a:rPr>
                        <a:t>)-2.6+N</a:t>
                      </a:r>
                      <a:endParaRPr lang="en-GB" sz="1600" b="0" i="0" u="none" strike="noStrike" dirty="0">
                        <a:solidFill>
                          <a:srgbClr val="000000"/>
                        </a:solidFill>
                        <a:effectLst/>
                        <a:latin typeface="Calibri"/>
                      </a:endParaRPr>
                    </a:p>
                  </a:txBody>
                  <a:tcPr marL="7620" marR="7620" marT="7620" marB="0" anchor="b"/>
                </a:tc>
                <a:tc hMerge="1">
                  <a:txBody>
                    <a:bodyPr/>
                    <a:lstStyle/>
                    <a:p>
                      <a:endParaRPr lang="en-GB"/>
                    </a:p>
                  </a:txBody>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r>
              <a:tr h="182880">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solidFill>
                      <a:schemeClr val="bg1"/>
                    </a:solidFill>
                  </a:tcPr>
                </a:tc>
              </a:tr>
              <a:tr h="182880">
                <a:tc>
                  <a:txBody>
                    <a:bodyPr/>
                    <a:lstStyle/>
                    <a:p>
                      <a:pPr algn="l" fontAlgn="b"/>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ctr" fontAlgn="b"/>
                      <a:r>
                        <a:rPr lang="en-GB" sz="1600" b="1" u="none" strike="noStrike" dirty="0">
                          <a:solidFill>
                            <a:schemeClr val="bg1"/>
                          </a:solidFill>
                          <a:effectLst/>
                        </a:rPr>
                        <a:t>N </a:t>
                      </a:r>
                      <a:r>
                        <a:rPr lang="en-GB" sz="1600" b="1" u="none" strike="noStrike" dirty="0" err="1">
                          <a:solidFill>
                            <a:schemeClr val="bg1"/>
                          </a:solidFill>
                          <a:effectLst/>
                        </a:rPr>
                        <a:t>Reg</a:t>
                      </a:r>
                      <a:r>
                        <a:rPr lang="en-GB" sz="1600" b="1" u="none" strike="noStrike" dirty="0">
                          <a:solidFill>
                            <a:schemeClr val="bg1"/>
                          </a:solidFill>
                          <a:effectLst/>
                        </a:rPr>
                        <a:t> 327/2011</a:t>
                      </a:r>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ctr" fontAlgn="b"/>
                      <a:r>
                        <a:rPr lang="en-GB" sz="1600" b="1" u="none" strike="noStrike" dirty="0">
                          <a:solidFill>
                            <a:schemeClr val="bg1"/>
                          </a:solidFill>
                          <a:effectLst/>
                        </a:rPr>
                        <a:t>N Industry</a:t>
                      </a:r>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l" fontAlgn="b"/>
                      <a:r>
                        <a:rPr lang="en-GB" sz="1600" b="1" u="none" strike="noStrike" dirty="0">
                          <a:solidFill>
                            <a:schemeClr val="bg1"/>
                          </a:solidFill>
                          <a:effectLst/>
                        </a:rPr>
                        <a:t>N increment</a:t>
                      </a:r>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l" fontAlgn="b"/>
                      <a:r>
                        <a:rPr lang="en-GB" sz="1600" b="1" u="none" strike="noStrike" dirty="0">
                          <a:solidFill>
                            <a:schemeClr val="bg1"/>
                          </a:solidFill>
                          <a:effectLst/>
                        </a:rPr>
                        <a:t>New curve</a:t>
                      </a:r>
                      <a:endParaRPr lang="en-GB" sz="1600" b="1" i="0" u="none" strike="noStrike" dirty="0">
                        <a:solidFill>
                          <a:schemeClr val="bg1"/>
                        </a:solidFill>
                        <a:effectLst/>
                        <a:latin typeface="Calibri"/>
                      </a:endParaRPr>
                    </a:p>
                  </a:txBody>
                  <a:tcPr marL="7620" marR="7620" marT="7620" marB="0" anchor="b">
                    <a:solidFill>
                      <a:schemeClr val="accent1"/>
                    </a:solidFill>
                  </a:tcPr>
                </a:tc>
              </a:tr>
              <a:tr h="182880">
                <a:tc>
                  <a:txBody>
                    <a:bodyPr/>
                    <a:lstStyle/>
                    <a:p>
                      <a:pPr algn="l" fontAlgn="b"/>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ctr" fontAlgn="b"/>
                      <a:r>
                        <a:rPr lang="en-GB" sz="1600" b="1" u="none" strike="noStrike" dirty="0">
                          <a:solidFill>
                            <a:schemeClr val="bg1"/>
                          </a:solidFill>
                          <a:effectLst/>
                        </a:rPr>
                        <a:t>2015</a:t>
                      </a:r>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ctr" fontAlgn="b"/>
                      <a:r>
                        <a:rPr lang="en-GB" sz="1600" b="1" u="none" strike="noStrike" dirty="0">
                          <a:solidFill>
                            <a:schemeClr val="bg1"/>
                          </a:solidFill>
                          <a:effectLst/>
                        </a:rPr>
                        <a:t>2020</a:t>
                      </a:r>
                      <a:endParaRPr lang="en-GB" sz="1600" b="1" i="0" u="none" strike="noStrike" dirty="0">
                        <a:solidFill>
                          <a:schemeClr val="bg1"/>
                        </a:solidFill>
                        <a:effectLst/>
                        <a:latin typeface="Calibri"/>
                      </a:endParaRPr>
                    </a:p>
                  </a:txBody>
                  <a:tcPr marL="7620" marR="7620" marT="7620" marB="0" anchor="b">
                    <a:solidFill>
                      <a:schemeClr val="accent1"/>
                    </a:solidFill>
                  </a:tcPr>
                </a:tc>
                <a:tc>
                  <a:txBody>
                    <a:bodyPr/>
                    <a:lstStyle/>
                    <a:p>
                      <a:pPr algn="l" fontAlgn="b"/>
                      <a:endParaRPr lang="en-GB" sz="1600" b="1" i="0" u="none" strike="noStrike">
                        <a:solidFill>
                          <a:schemeClr val="bg1"/>
                        </a:solidFill>
                        <a:effectLst/>
                        <a:latin typeface="Calibri"/>
                      </a:endParaRPr>
                    </a:p>
                  </a:txBody>
                  <a:tcPr marL="7620" marR="7620" marT="7620" marB="0" anchor="b">
                    <a:solidFill>
                      <a:schemeClr val="accent1"/>
                    </a:solidFill>
                  </a:tcPr>
                </a:tc>
                <a:tc>
                  <a:txBody>
                    <a:bodyPr/>
                    <a:lstStyle/>
                    <a:p>
                      <a:pPr algn="l" fontAlgn="b"/>
                      <a:endParaRPr lang="en-GB" sz="1600" b="1" i="0" u="none" strike="noStrike" dirty="0">
                        <a:solidFill>
                          <a:schemeClr val="bg1"/>
                        </a:solidFill>
                        <a:effectLst/>
                        <a:latin typeface="Calibri"/>
                      </a:endParaRPr>
                    </a:p>
                  </a:txBody>
                  <a:tcPr marL="7620" marR="7620" marT="7620" marB="0" anchor="b">
                    <a:solidFill>
                      <a:schemeClr val="accent1"/>
                    </a:solidFill>
                  </a:tcPr>
                </a:tc>
              </a:tr>
              <a:tr h="182880">
                <a:tc>
                  <a:txBody>
                    <a:bodyPr/>
                    <a:lstStyle/>
                    <a:p>
                      <a:pPr algn="l" fontAlgn="ctr"/>
                      <a:r>
                        <a:rPr lang="en-GB" sz="1600" b="1" u="none" strike="noStrike" dirty="0">
                          <a:solidFill>
                            <a:schemeClr val="bg1"/>
                          </a:solidFill>
                          <a:effectLst/>
                        </a:rPr>
                        <a:t>AX static (cat. A,C)</a:t>
                      </a:r>
                      <a:endParaRPr lang="en-GB" sz="1600" b="1" i="0" u="none" strike="noStrike" dirty="0">
                        <a:solidFill>
                          <a:schemeClr val="bg1"/>
                        </a:solidFill>
                        <a:effectLst/>
                        <a:latin typeface="Calibri"/>
                      </a:endParaRPr>
                    </a:p>
                  </a:txBody>
                  <a:tcPr marL="7620" marR="7620" marT="7620" marB="0" anchor="ctr">
                    <a:solidFill>
                      <a:schemeClr val="accent1"/>
                    </a:solidFill>
                  </a:tcPr>
                </a:tc>
                <a:tc>
                  <a:txBody>
                    <a:bodyPr/>
                    <a:lstStyle/>
                    <a:p>
                      <a:pPr algn="ctr" fontAlgn="ctr"/>
                      <a:r>
                        <a:rPr lang="en-GB" sz="1600" u="none" strike="noStrike" dirty="0">
                          <a:effectLst/>
                        </a:rPr>
                        <a:t>40</a:t>
                      </a:r>
                      <a:endParaRPr lang="en-GB" sz="1600" b="0" i="0" u="none" strike="noStrike" dirty="0">
                        <a:solidFill>
                          <a:srgbClr val="2D2B2D"/>
                        </a:solidFill>
                        <a:effectLst/>
                        <a:latin typeface="Calibri"/>
                      </a:endParaRPr>
                    </a:p>
                  </a:txBody>
                  <a:tcPr marL="7620" marR="7620" marT="7620" marB="0" anchor="ctr"/>
                </a:tc>
                <a:tc>
                  <a:txBody>
                    <a:bodyPr/>
                    <a:lstStyle/>
                    <a:p>
                      <a:pPr algn="ctr" fontAlgn="ctr"/>
                      <a:r>
                        <a:rPr lang="en-GB" sz="1600" b="1" u="none" strike="noStrike" dirty="0" smtClean="0">
                          <a:effectLst/>
                        </a:rPr>
                        <a:t>50</a:t>
                      </a:r>
                      <a:endParaRPr lang="en-GB" sz="1600" b="1" i="0" u="none" strike="noStrike" dirty="0">
                        <a:solidFill>
                          <a:srgbClr val="2D2B2D"/>
                        </a:solidFill>
                        <a:effectLst/>
                        <a:latin typeface="Calibri"/>
                      </a:endParaRPr>
                    </a:p>
                  </a:txBody>
                  <a:tcPr marL="7620" marR="7620" marT="7620" marB="0" anchor="ctr"/>
                </a:tc>
                <a:tc>
                  <a:txBody>
                    <a:bodyPr/>
                    <a:lstStyle/>
                    <a:p>
                      <a:pPr algn="l" fontAlgn="b"/>
                      <a:r>
                        <a:rPr lang="en-GB" sz="1600" u="none" strike="noStrike" dirty="0" smtClean="0">
                          <a:effectLst/>
                        </a:rPr>
                        <a:t>+10</a:t>
                      </a:r>
                      <a:endParaRPr lang="en-GB" sz="1600" b="0" i="0" u="none" strike="noStrike" dirty="0">
                        <a:solidFill>
                          <a:srgbClr val="000000"/>
                        </a:solidFill>
                        <a:effectLst/>
                        <a:latin typeface="Calibri"/>
                      </a:endParaRPr>
                    </a:p>
                  </a:txBody>
                  <a:tcPr marL="7620" marR="7620" marT="7620" marB="0" anchor="b"/>
                </a:tc>
                <a:tc>
                  <a:txBody>
                    <a:bodyPr/>
                    <a:lstStyle/>
                    <a:p>
                      <a:pPr algn="l" fontAlgn="b"/>
                      <a:r>
                        <a:rPr lang="en-GB" sz="1600" u="none" strike="noStrike">
                          <a:effectLst/>
                        </a:rPr>
                        <a:t>BC curve</a:t>
                      </a:r>
                      <a:endParaRPr lang="en-GB" sz="1600" b="0" i="0" u="none" strike="noStrike">
                        <a:solidFill>
                          <a:srgbClr val="000000"/>
                        </a:solidFill>
                        <a:effectLst/>
                        <a:latin typeface="Calibri"/>
                      </a:endParaRPr>
                    </a:p>
                  </a:txBody>
                  <a:tcPr marL="7620" marR="7620" marT="7620" marB="0" anchor="b"/>
                </a:tc>
              </a:tr>
              <a:tr h="182880">
                <a:tc>
                  <a:txBody>
                    <a:bodyPr/>
                    <a:lstStyle/>
                    <a:p>
                      <a:pPr algn="l" fontAlgn="ctr"/>
                      <a:r>
                        <a:rPr lang="en-GB" sz="1600" b="1" u="none" strike="noStrike" dirty="0">
                          <a:solidFill>
                            <a:schemeClr val="bg1"/>
                          </a:solidFill>
                          <a:effectLst/>
                        </a:rPr>
                        <a:t>AX total</a:t>
                      </a:r>
                      <a:endParaRPr lang="en-GB" sz="1600" b="1" i="0" u="none" strike="noStrike" dirty="0">
                        <a:solidFill>
                          <a:schemeClr val="bg1"/>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en-GB" sz="1600" u="none" strike="noStrike" dirty="0">
                          <a:effectLst/>
                        </a:rPr>
                        <a:t>58</a:t>
                      </a:r>
                      <a:endParaRPr lang="en-GB" sz="1600" b="0"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ctr"/>
                      <a:r>
                        <a:rPr lang="en-GB" sz="1600" b="1" u="none" strike="noStrike" dirty="0" smtClean="0">
                          <a:effectLst/>
                        </a:rPr>
                        <a:t>64</a:t>
                      </a:r>
                      <a:endParaRPr lang="en-GB" sz="1600" b="1"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a:effectLst/>
                        </a:rPr>
                        <a:t>+4 (static+14)</a:t>
                      </a:r>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a:effectLst/>
                        </a:rPr>
                        <a:t>BC curve</a:t>
                      </a:r>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r>
              <a:tr h="182880">
                <a:tc>
                  <a:txBody>
                    <a:bodyPr/>
                    <a:lstStyle/>
                    <a:p>
                      <a:pPr algn="l" fontAlgn="ctr"/>
                      <a:r>
                        <a:rPr lang="en-GB" sz="1600" b="1" u="none" strike="noStrike" dirty="0">
                          <a:solidFill>
                            <a:schemeClr val="bg1"/>
                          </a:solidFill>
                          <a:effectLst/>
                        </a:rPr>
                        <a:t>FC static</a:t>
                      </a:r>
                      <a:endParaRPr lang="en-GB" sz="1600" b="1" i="0" u="none" strike="noStrike" dirty="0">
                        <a:solidFill>
                          <a:schemeClr val="bg1"/>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solidFill>
                      <a:schemeClr val="accent1"/>
                    </a:solidFill>
                  </a:tcPr>
                </a:tc>
                <a:tc>
                  <a:txBody>
                    <a:bodyPr/>
                    <a:lstStyle/>
                    <a:p>
                      <a:pPr algn="ctr" fontAlgn="ctr"/>
                      <a:r>
                        <a:rPr lang="en-GB" sz="1600" u="none" strike="noStrike" dirty="0">
                          <a:effectLst/>
                        </a:rPr>
                        <a:t>44</a:t>
                      </a:r>
                      <a:endParaRPr lang="en-GB" sz="1600" b="0"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ctr"/>
                      <a:r>
                        <a:rPr lang="en-GB" sz="1600" b="1" u="none" strike="noStrike" dirty="0">
                          <a:effectLst/>
                        </a:rPr>
                        <a:t>52</a:t>
                      </a:r>
                      <a:endParaRPr lang="en-GB" sz="1600" b="1"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l" fontAlgn="b"/>
                      <a:r>
                        <a:rPr lang="en-GB" sz="1600" u="none" strike="noStrike" dirty="0">
                          <a:effectLst/>
                        </a:rPr>
                        <a:t>+8</a:t>
                      </a:r>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tcPr>
                </a:tc>
                <a:tc>
                  <a:txBody>
                    <a:bodyPr/>
                    <a:lstStyle/>
                    <a:p>
                      <a:pPr algn="l" fontAlgn="b"/>
                      <a:r>
                        <a:rPr lang="en-GB" sz="1600" u="none" strike="noStrike">
                          <a:effectLst/>
                        </a:rPr>
                        <a:t>BC curve</a:t>
                      </a:r>
                      <a:endParaRPr lang="en-GB" sz="16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tcPr>
                </a:tc>
              </a:tr>
              <a:tr h="182880">
                <a:tc>
                  <a:txBody>
                    <a:bodyPr/>
                    <a:lstStyle/>
                    <a:p>
                      <a:pPr algn="l" fontAlgn="ctr"/>
                      <a:r>
                        <a:rPr lang="en-GB" sz="1600" b="1" u="none" strike="noStrike" dirty="0">
                          <a:solidFill>
                            <a:schemeClr val="bg1"/>
                          </a:solidFill>
                          <a:effectLst/>
                        </a:rPr>
                        <a:t>FC total</a:t>
                      </a:r>
                      <a:endParaRPr lang="en-GB" sz="1600" b="1" i="0" u="none" strike="noStrike" dirty="0">
                        <a:solidFill>
                          <a:schemeClr val="bg1"/>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en-GB" sz="1600" u="none" strike="noStrike" dirty="0">
                          <a:effectLst/>
                        </a:rPr>
                        <a:t>49</a:t>
                      </a:r>
                      <a:endParaRPr lang="en-GB" sz="1600" b="0"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ctr"/>
                      <a:r>
                        <a:rPr lang="en-GB" sz="1600" b="1" u="none" strike="noStrike" dirty="0">
                          <a:effectLst/>
                        </a:rPr>
                        <a:t>57</a:t>
                      </a:r>
                      <a:endParaRPr lang="en-GB" sz="1600" b="1"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a:effectLst/>
                        </a:rPr>
                        <a:t>+8 (static+5)</a:t>
                      </a:r>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a:effectLst/>
                        </a:rPr>
                        <a:t>BC curve</a:t>
                      </a:r>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r>
              <a:tr h="182880">
                <a:tc>
                  <a:txBody>
                    <a:bodyPr/>
                    <a:lstStyle/>
                    <a:p>
                      <a:pPr algn="l" fontAlgn="ctr"/>
                      <a:r>
                        <a:rPr lang="en-GB" sz="1600" b="1" u="none" strike="noStrike" dirty="0">
                          <a:solidFill>
                            <a:schemeClr val="bg1"/>
                          </a:solidFill>
                          <a:effectLst/>
                        </a:rPr>
                        <a:t>BC static</a:t>
                      </a:r>
                      <a:endParaRPr lang="en-GB" sz="1600" b="1" i="0" u="none" strike="noStrike" dirty="0">
                        <a:solidFill>
                          <a:schemeClr val="bg1"/>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solidFill>
                      <a:schemeClr val="accent1"/>
                    </a:solidFill>
                  </a:tcPr>
                </a:tc>
                <a:tc>
                  <a:txBody>
                    <a:bodyPr/>
                    <a:lstStyle/>
                    <a:p>
                      <a:pPr algn="ctr" fontAlgn="ctr"/>
                      <a:r>
                        <a:rPr lang="en-GB" sz="1600" u="none" strike="noStrike" dirty="0">
                          <a:effectLst/>
                        </a:rPr>
                        <a:t>62</a:t>
                      </a:r>
                      <a:endParaRPr lang="en-GB" sz="1600" b="0"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ctr"/>
                      <a:r>
                        <a:rPr lang="en-GB" sz="1600" b="1" u="none" strike="noStrike" dirty="0">
                          <a:effectLst/>
                        </a:rPr>
                        <a:t>64</a:t>
                      </a:r>
                      <a:endParaRPr lang="en-GB" sz="1600" b="1"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l" fontAlgn="b"/>
                      <a:r>
                        <a:rPr lang="en-GB" sz="1600" u="none" strike="noStrike">
                          <a:effectLst/>
                        </a:rPr>
                        <a:t>+2 (EVIA 0)</a:t>
                      </a:r>
                      <a:endParaRPr lang="en-GB" sz="16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tcPr>
                </a:tc>
                <a:tc>
                  <a:txBody>
                    <a:bodyPr/>
                    <a:lstStyle/>
                    <a:p>
                      <a:pPr algn="l" fontAlgn="b"/>
                      <a:endParaRPr lang="en-GB" sz="16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tcPr>
                </a:tc>
              </a:tr>
              <a:tr h="182880">
                <a:tc>
                  <a:txBody>
                    <a:bodyPr/>
                    <a:lstStyle/>
                    <a:p>
                      <a:pPr algn="l" fontAlgn="ctr"/>
                      <a:r>
                        <a:rPr lang="en-GB" sz="1600" b="1" u="none" strike="noStrike" dirty="0">
                          <a:solidFill>
                            <a:schemeClr val="bg1"/>
                          </a:solidFill>
                          <a:effectLst/>
                        </a:rPr>
                        <a:t>BC total</a:t>
                      </a:r>
                      <a:endParaRPr lang="en-GB" sz="1600" b="1" i="0" u="none" strike="noStrike" dirty="0">
                        <a:solidFill>
                          <a:schemeClr val="bg1"/>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en-GB" sz="1600" u="none" strike="noStrike" dirty="0">
                          <a:effectLst/>
                        </a:rPr>
                        <a:t>64</a:t>
                      </a:r>
                      <a:endParaRPr lang="en-GB" sz="1600" b="0"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ctr"/>
                      <a:r>
                        <a:rPr lang="en-GB" sz="1600" b="1" u="none" strike="noStrike" dirty="0" smtClean="0">
                          <a:effectLst/>
                        </a:rPr>
                        <a:t>67</a:t>
                      </a:r>
                      <a:endParaRPr lang="en-GB" sz="1600" b="1"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smtClean="0">
                          <a:effectLst/>
                        </a:rPr>
                        <a:t>+3 </a:t>
                      </a:r>
                      <a:r>
                        <a:rPr lang="en-GB" sz="1600" u="none" strike="noStrike" dirty="0">
                          <a:effectLst/>
                        </a:rPr>
                        <a:t>(</a:t>
                      </a:r>
                      <a:r>
                        <a:rPr lang="en-GB" sz="1600" u="none" strike="noStrike" dirty="0" smtClean="0">
                          <a:effectLst/>
                        </a:rPr>
                        <a:t>static+3)</a:t>
                      </a:r>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c>
                  <a:txBody>
                    <a:bodyPr/>
                    <a:lstStyle/>
                    <a:p>
                      <a:pPr algn="l" fontAlgn="b"/>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r>
              <a:tr h="182880">
                <a:tc>
                  <a:txBody>
                    <a:bodyPr/>
                    <a:lstStyle/>
                    <a:p>
                      <a:pPr algn="l" fontAlgn="ctr"/>
                      <a:r>
                        <a:rPr lang="en-GB" sz="1600" b="1" u="none" strike="noStrike" dirty="0">
                          <a:solidFill>
                            <a:schemeClr val="bg1"/>
                          </a:solidFill>
                          <a:effectLst/>
                        </a:rPr>
                        <a:t>MF static</a:t>
                      </a:r>
                      <a:endParaRPr lang="en-GB" sz="1600" b="1" i="0" u="none" strike="noStrike" dirty="0">
                        <a:solidFill>
                          <a:schemeClr val="bg1"/>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solidFill>
                      <a:schemeClr val="accent1"/>
                    </a:solidFill>
                  </a:tcPr>
                </a:tc>
                <a:tc>
                  <a:txBody>
                    <a:bodyPr/>
                    <a:lstStyle/>
                    <a:p>
                      <a:pPr algn="ctr" fontAlgn="ctr"/>
                      <a:r>
                        <a:rPr lang="en-GB" sz="1600" u="none" strike="noStrike">
                          <a:effectLst/>
                        </a:rPr>
                        <a:t>50</a:t>
                      </a:r>
                      <a:endParaRPr lang="en-GB" sz="1600" b="0" i="0" u="none" strike="noStrike">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ctr"/>
                      <a:r>
                        <a:rPr lang="en-GB" sz="1600" b="1" u="none" strike="noStrike" dirty="0" smtClean="0">
                          <a:effectLst/>
                        </a:rPr>
                        <a:t>57</a:t>
                      </a:r>
                      <a:endParaRPr lang="en-GB" sz="1600" b="1"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l" fontAlgn="b"/>
                      <a:r>
                        <a:rPr lang="en-GB" sz="1600" u="none" strike="noStrike">
                          <a:effectLst/>
                        </a:rPr>
                        <a:t>+5</a:t>
                      </a:r>
                      <a:endParaRPr lang="en-GB" sz="16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tcPr>
                </a:tc>
                <a:tc>
                  <a:txBody>
                    <a:bodyPr/>
                    <a:lstStyle/>
                    <a:p>
                      <a:pPr algn="l" fontAlgn="b"/>
                      <a:endParaRPr lang="en-GB" sz="16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tcPr>
                </a:tc>
              </a:tr>
              <a:tr h="182880">
                <a:tc>
                  <a:txBody>
                    <a:bodyPr/>
                    <a:lstStyle/>
                    <a:p>
                      <a:pPr algn="l" fontAlgn="ctr"/>
                      <a:r>
                        <a:rPr lang="en-GB" sz="1600" b="1" u="none" strike="noStrike" dirty="0">
                          <a:solidFill>
                            <a:schemeClr val="bg1"/>
                          </a:solidFill>
                          <a:effectLst/>
                        </a:rPr>
                        <a:t>MF total</a:t>
                      </a:r>
                      <a:endParaRPr lang="en-GB" sz="1600" b="1" i="0" u="none" strike="noStrike" dirty="0">
                        <a:solidFill>
                          <a:schemeClr val="bg1"/>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en-GB" sz="1600" u="none" strike="noStrike" dirty="0">
                          <a:effectLst/>
                        </a:rPr>
                        <a:t>62</a:t>
                      </a:r>
                      <a:endParaRPr lang="en-GB" sz="1600" b="0"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ctr"/>
                      <a:r>
                        <a:rPr lang="en-GB" sz="1600" b="1" u="none" strike="noStrike" dirty="0" smtClean="0">
                          <a:effectLst/>
                        </a:rPr>
                        <a:t>67</a:t>
                      </a:r>
                      <a:endParaRPr lang="en-GB" sz="1600" b="1" i="0" u="none" strike="noStrike" dirty="0">
                        <a:solidFill>
                          <a:srgbClr val="2D2B2D"/>
                        </a:solidFill>
                        <a:effectLst/>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a:effectLst/>
                        </a:rPr>
                        <a:t>+3 (static+10)</a:t>
                      </a:r>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c>
                  <a:txBody>
                    <a:bodyPr/>
                    <a:lstStyle/>
                    <a:p>
                      <a:pPr algn="l" fontAlgn="b"/>
                      <a:endParaRPr lang="en-GB" sz="16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tcPr>
                </a:tc>
              </a:tr>
              <a:tr h="182880">
                <a:tc>
                  <a:txBody>
                    <a:bodyPr/>
                    <a:lstStyle/>
                    <a:p>
                      <a:pPr algn="l" fontAlgn="ctr"/>
                      <a:r>
                        <a:rPr lang="en-GB" sz="1600" b="1" u="none" strike="noStrike" dirty="0">
                          <a:solidFill>
                            <a:schemeClr val="bg1"/>
                          </a:solidFill>
                          <a:effectLst/>
                        </a:rPr>
                        <a:t>CF total</a:t>
                      </a:r>
                      <a:endParaRPr lang="en-GB" sz="1600" b="1" i="0" u="none" strike="noStrike" dirty="0">
                        <a:solidFill>
                          <a:schemeClr val="bg1"/>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en-GB" sz="1600" u="none" strike="noStrike" dirty="0">
                          <a:effectLst/>
                        </a:rPr>
                        <a:t>21</a:t>
                      </a:r>
                      <a:endParaRPr lang="en-GB" sz="1600" b="0"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600" b="1" u="none" strike="noStrike" dirty="0">
                          <a:effectLst/>
                        </a:rPr>
                        <a:t>21</a:t>
                      </a:r>
                      <a:endParaRPr lang="en-GB" sz="1600" b="1" i="0" u="none" strike="noStrike" dirty="0">
                        <a:solidFill>
                          <a:srgbClr val="2D2B2D"/>
                        </a:solidFill>
                        <a:effectLst/>
                        <a:latin typeface="Calibri"/>
                      </a:endParaRPr>
                    </a:p>
                  </a:txBody>
                  <a:tcPr marL="7620" marR="7620" marT="762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u="none" strike="noStrike" dirty="0">
                          <a:effectLst/>
                        </a:rPr>
                        <a:t>0</a:t>
                      </a:r>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algn="l" fontAlgn="b"/>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solidFill>
                      <a:schemeClr val="bg1"/>
                    </a:solidFill>
                  </a:tcPr>
                </a:tc>
                <a:tc>
                  <a:txBody>
                    <a:bodyPr/>
                    <a:lstStyle/>
                    <a:p>
                      <a:pPr algn="l" fontAlgn="b"/>
                      <a:endParaRPr lang="en-GB" sz="16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solidFill>
                      <a:schemeClr val="bg1"/>
                    </a:solidFill>
                  </a:tcPr>
                </a:tc>
              </a:tr>
              <a:tr h="182880">
                <a:tc>
                  <a:txBody>
                    <a:bodyPr/>
                    <a:lstStyle/>
                    <a:p>
                      <a:pPr algn="l" fontAlgn="ctr"/>
                      <a:r>
                        <a:rPr lang="en-GB" sz="1600" b="1" u="none" strike="noStrike" dirty="0">
                          <a:solidFill>
                            <a:schemeClr val="bg1"/>
                          </a:solidFill>
                          <a:effectLst/>
                        </a:rPr>
                        <a:t>BC no housing</a:t>
                      </a:r>
                      <a:endParaRPr lang="en-GB" sz="1600" b="1" i="0" u="none" strike="noStrike" dirty="0">
                        <a:solidFill>
                          <a:schemeClr val="bg1"/>
                        </a:solidFill>
                        <a:effectLst/>
                        <a:latin typeface="Calibri"/>
                      </a:endParaRPr>
                    </a:p>
                  </a:txBody>
                  <a:tcPr marL="7620" marR="7620" marT="7620" marB="0" anchor="ctr">
                    <a:solidFill>
                      <a:schemeClr val="accent1"/>
                    </a:solidFill>
                  </a:tcPr>
                </a:tc>
                <a:tc gridSpan="3">
                  <a:txBody>
                    <a:bodyPr/>
                    <a:lstStyle/>
                    <a:p>
                      <a:pPr algn="l" fontAlgn="b"/>
                      <a:r>
                        <a:rPr lang="en-GB" sz="1600" u="none" strike="noStrike">
                          <a:effectLst/>
                        </a:rPr>
                        <a:t>combined with BC housing (consensus)</a:t>
                      </a:r>
                      <a:endParaRPr lang="en-GB" sz="1600" b="0" i="0" u="none" strike="noStrike">
                        <a:solidFill>
                          <a:srgbClr val="000000"/>
                        </a:solidFill>
                        <a:effectLst/>
                        <a:latin typeface="Calibri"/>
                      </a:endParaRPr>
                    </a:p>
                  </a:txBody>
                  <a:tcPr marL="7620" marR="7620" marT="7620" marB="0" anchor="b"/>
                </a:tc>
                <a:tc hMerge="1">
                  <a:txBody>
                    <a:bodyPr/>
                    <a:lstStyle/>
                    <a:p>
                      <a:endParaRPr lang="en-GB"/>
                    </a:p>
                  </a:txBody>
                  <a:tcPr/>
                </a:tc>
                <a:tc hMerge="1">
                  <a:txBody>
                    <a:bodyPr/>
                    <a:lstStyle/>
                    <a:p>
                      <a:endParaRPr lang="en-GB"/>
                    </a:p>
                  </a:txBody>
                  <a:tcPr/>
                </a:tc>
                <a:tc>
                  <a:txBody>
                    <a:bodyPr/>
                    <a:lstStyle/>
                    <a:p>
                      <a:pPr algn="l" fontAlgn="b"/>
                      <a:endParaRPr lang="en-GB" sz="1600" b="0" i="0" u="none" strike="noStrike">
                        <a:solidFill>
                          <a:srgbClr val="000000"/>
                        </a:solidFill>
                        <a:effectLst/>
                        <a:latin typeface="Calibri"/>
                      </a:endParaRPr>
                    </a:p>
                  </a:txBody>
                  <a:tcPr marL="7620" marR="7620" marT="7620" marB="0" anchor="b"/>
                </a:tc>
              </a:tr>
              <a:tr h="182880">
                <a:tc>
                  <a:txBody>
                    <a:bodyPr/>
                    <a:lstStyle/>
                    <a:p>
                      <a:pPr algn="l" fontAlgn="ctr"/>
                      <a:r>
                        <a:rPr lang="en-GB" sz="1600" b="1" u="none" strike="noStrike" dirty="0">
                          <a:solidFill>
                            <a:schemeClr val="bg1"/>
                          </a:solidFill>
                          <a:effectLst/>
                        </a:rPr>
                        <a:t>FC</a:t>
                      </a:r>
                      <a:endParaRPr lang="en-GB" sz="1600" b="1" i="0" u="none" strike="noStrike" dirty="0">
                        <a:solidFill>
                          <a:schemeClr val="bg1"/>
                        </a:solidFill>
                        <a:effectLst/>
                        <a:latin typeface="Calibri"/>
                      </a:endParaRPr>
                    </a:p>
                  </a:txBody>
                  <a:tcPr marL="7620" marR="7620" marT="7620" marB="0" anchor="ctr">
                    <a:solidFill>
                      <a:schemeClr val="accent1"/>
                    </a:solidFill>
                  </a:tcPr>
                </a:tc>
                <a:tc gridSpan="3">
                  <a:txBody>
                    <a:bodyPr/>
                    <a:lstStyle/>
                    <a:p>
                      <a:pPr algn="l" fontAlgn="b"/>
                      <a:r>
                        <a:rPr lang="en-GB" sz="1600" u="none" strike="noStrike" dirty="0">
                          <a:effectLst/>
                        </a:rPr>
                        <a:t>opinion divided to </a:t>
                      </a:r>
                      <a:r>
                        <a:rPr lang="en-GB" sz="1600" u="none" strike="noStrike" dirty="0" smtClean="0">
                          <a:effectLst/>
                        </a:rPr>
                        <a:t>have separate category</a:t>
                      </a:r>
                      <a:endParaRPr lang="en-GB" sz="1600" b="0" i="0" u="none" strike="noStrike" dirty="0">
                        <a:solidFill>
                          <a:srgbClr val="000000"/>
                        </a:solidFill>
                        <a:effectLst/>
                        <a:latin typeface="Calibri"/>
                      </a:endParaRPr>
                    </a:p>
                  </a:txBody>
                  <a:tcPr marL="7620" marR="7620" marT="7620" marB="0" anchor="b"/>
                </a:tc>
                <a:tc hMerge="1">
                  <a:txBody>
                    <a:bodyPr/>
                    <a:lstStyle/>
                    <a:p>
                      <a:endParaRPr lang="en-GB"/>
                    </a:p>
                  </a:txBody>
                  <a:tcPr/>
                </a:tc>
                <a:tc hMerge="1">
                  <a:txBody>
                    <a:bodyPr/>
                    <a:lstStyle/>
                    <a:p>
                      <a:endParaRPr lang="en-GB"/>
                    </a:p>
                  </a:txBody>
                  <a:tcPr/>
                </a:tc>
                <a:tc>
                  <a:txBody>
                    <a:bodyPr/>
                    <a:lstStyle/>
                    <a:p>
                      <a:pPr algn="l" fontAlgn="b"/>
                      <a:endParaRPr lang="en-GB" sz="1600" b="0" i="0" u="none" strike="noStrike">
                        <a:solidFill>
                          <a:srgbClr val="000000"/>
                        </a:solidFill>
                        <a:effectLst/>
                        <a:latin typeface="Calibri"/>
                      </a:endParaRPr>
                    </a:p>
                  </a:txBody>
                  <a:tcPr marL="7620" marR="7620" marT="7620" marB="0" anchor="b"/>
                </a:tc>
              </a:tr>
              <a:tr h="182880">
                <a:tc>
                  <a:txBody>
                    <a:bodyPr/>
                    <a:lstStyle/>
                    <a:p>
                      <a:pPr algn="l" fontAlgn="ctr"/>
                      <a:r>
                        <a:rPr lang="en-GB" sz="1600" b="1" u="none" strike="noStrike" dirty="0">
                          <a:solidFill>
                            <a:schemeClr val="bg1"/>
                          </a:solidFill>
                          <a:effectLst/>
                        </a:rPr>
                        <a:t>2018 tier</a:t>
                      </a:r>
                      <a:endParaRPr lang="en-GB" sz="1600" b="1" i="0" u="none" strike="noStrike" dirty="0">
                        <a:solidFill>
                          <a:schemeClr val="bg1"/>
                        </a:solidFill>
                        <a:effectLst/>
                        <a:latin typeface="Calibri"/>
                      </a:endParaRPr>
                    </a:p>
                  </a:txBody>
                  <a:tcPr marL="7620" marR="7620" marT="7620" marB="0" anchor="ctr">
                    <a:solidFill>
                      <a:schemeClr val="accent1"/>
                    </a:solidFill>
                  </a:tcPr>
                </a:tc>
                <a:tc gridSpan="4">
                  <a:txBody>
                    <a:bodyPr/>
                    <a:lstStyle/>
                    <a:p>
                      <a:pPr algn="l" fontAlgn="b"/>
                      <a:r>
                        <a:rPr lang="en-GB" sz="1600" u="none" strike="noStrike" dirty="0" smtClean="0">
                          <a:effectLst/>
                        </a:rPr>
                        <a:t>consensus against (design cycle minimum 4-5 years)</a:t>
                      </a:r>
                      <a:r>
                        <a:rPr lang="en-GB" sz="1600" u="none" strike="noStrike" baseline="0" dirty="0" smtClean="0">
                          <a:effectLst/>
                        </a:rPr>
                        <a:t>  </a:t>
                      </a:r>
                      <a:endParaRPr lang="en-GB" sz="1600" b="0" i="0" u="none" strike="noStrike" dirty="0">
                        <a:solidFill>
                          <a:srgbClr val="000000"/>
                        </a:solidFill>
                        <a:effectLst/>
                        <a:latin typeface="Calibri"/>
                      </a:endParaRPr>
                    </a:p>
                  </a:txBody>
                  <a:tcPr marL="7620" marR="7620" marT="7620" marB="0" anchor="b"/>
                </a:tc>
                <a:tc hMerge="1">
                  <a:txBody>
                    <a:bodyPr/>
                    <a:lstStyle/>
                    <a:p>
                      <a:pPr algn="l" fontAlgn="b"/>
                      <a:endParaRPr lang="en-GB" sz="1600" b="0" i="0" u="none" strike="noStrike" dirty="0">
                        <a:solidFill>
                          <a:srgbClr val="000000"/>
                        </a:solidFill>
                        <a:effectLst/>
                        <a:latin typeface="Calibri"/>
                      </a:endParaRPr>
                    </a:p>
                  </a:txBody>
                  <a:tcPr marL="7620" marR="7620" marT="7620" marB="0" anchor="b"/>
                </a:tc>
                <a:tc hMerge="1">
                  <a:txBody>
                    <a:bodyPr/>
                    <a:lstStyle/>
                    <a:p>
                      <a:pPr algn="l" fontAlgn="b"/>
                      <a:endParaRPr lang="en-GB" sz="1600" b="0" i="0" u="none" strike="noStrike" dirty="0">
                        <a:solidFill>
                          <a:srgbClr val="000000"/>
                        </a:solidFill>
                        <a:effectLst/>
                        <a:latin typeface="Calibri"/>
                      </a:endParaRPr>
                    </a:p>
                  </a:txBody>
                  <a:tcPr marL="7620" marR="7620" marT="7620" marB="0" anchor="b"/>
                </a:tc>
                <a:tc hMerge="1">
                  <a:txBody>
                    <a:bodyPr/>
                    <a:lstStyle/>
                    <a:p>
                      <a:pPr algn="l" fontAlgn="b"/>
                      <a:endParaRPr lang="en-GB" sz="1600" b="0" i="0" u="none" strike="noStrike" dirty="0">
                        <a:solidFill>
                          <a:srgbClr val="000000"/>
                        </a:solidFill>
                        <a:effectLst/>
                        <a:latin typeface="Calibri"/>
                      </a:endParaRPr>
                    </a:p>
                  </a:txBody>
                  <a:tcPr marL="7620" marR="7620" marT="7620" marB="0" anchor="b"/>
                </a:tc>
              </a:tr>
              <a:tr h="182880">
                <a:tc>
                  <a:txBody>
                    <a:bodyPr/>
                    <a:lstStyle/>
                    <a:p>
                      <a:pPr algn="l" fontAlgn="ctr"/>
                      <a:r>
                        <a:rPr lang="nl-NL" sz="1600" b="1" i="0" u="none" strike="noStrike" dirty="0" err="1" smtClean="0">
                          <a:solidFill>
                            <a:schemeClr val="bg1"/>
                          </a:solidFill>
                          <a:effectLst/>
                          <a:latin typeface="Calibri"/>
                        </a:rPr>
                        <a:t>Discussion</a:t>
                      </a:r>
                      <a:r>
                        <a:rPr lang="nl-NL" sz="1600" b="1" i="0" u="none" strike="noStrike" dirty="0" smtClean="0">
                          <a:solidFill>
                            <a:schemeClr val="bg1"/>
                          </a:solidFill>
                          <a:effectLst/>
                          <a:latin typeface="Calibri"/>
                        </a:rPr>
                        <a:t> </a:t>
                      </a:r>
                      <a:r>
                        <a:rPr lang="nl-NL" sz="1600" b="1" i="0" u="none" strike="noStrike" dirty="0" err="1" smtClean="0">
                          <a:solidFill>
                            <a:schemeClr val="bg1"/>
                          </a:solidFill>
                          <a:effectLst/>
                          <a:latin typeface="Calibri"/>
                        </a:rPr>
                        <a:t>doc</a:t>
                      </a:r>
                      <a:r>
                        <a:rPr lang="nl-NL" sz="1600" b="1" i="0" u="none" strike="noStrike" dirty="0" smtClean="0">
                          <a:solidFill>
                            <a:schemeClr val="bg1"/>
                          </a:solidFill>
                          <a:effectLst/>
                          <a:latin typeface="Calibri"/>
                        </a:rPr>
                        <a:t>.</a:t>
                      </a:r>
                      <a:endParaRPr lang="en-GB" sz="1600" b="1" i="0" u="none" strike="noStrike" dirty="0">
                        <a:solidFill>
                          <a:schemeClr val="bg1"/>
                        </a:solidFill>
                        <a:effectLst/>
                        <a:latin typeface="Calibri"/>
                      </a:endParaRPr>
                    </a:p>
                  </a:txBody>
                  <a:tcPr marL="7620" marR="7620" marT="7620" marB="0" anchor="ctr">
                    <a:solidFill>
                      <a:schemeClr val="accent1"/>
                    </a:solidFill>
                  </a:tcPr>
                </a:tc>
                <a:tc gridSpan="4">
                  <a:txBody>
                    <a:bodyPr/>
                    <a:lstStyle/>
                    <a:p>
                      <a:pPr algn="l" fontAlgn="b"/>
                      <a:r>
                        <a:rPr lang="nl-NL" sz="1600" b="0" i="0" u="none" strike="noStrike" dirty="0" err="1" smtClean="0">
                          <a:solidFill>
                            <a:srgbClr val="000000"/>
                          </a:solidFill>
                          <a:effectLst/>
                          <a:latin typeface="Calibri"/>
                        </a:rPr>
                        <a:t>too</a:t>
                      </a:r>
                      <a:r>
                        <a:rPr lang="nl-NL" sz="1600" b="0" i="0" u="none" strike="noStrike" dirty="0" smtClean="0">
                          <a:solidFill>
                            <a:srgbClr val="000000"/>
                          </a:solidFill>
                          <a:effectLst/>
                          <a:latin typeface="Calibri"/>
                        </a:rPr>
                        <a:t> </a:t>
                      </a:r>
                      <a:r>
                        <a:rPr lang="nl-NL" sz="1600" b="0" i="0" u="none" strike="noStrike" dirty="0" err="1" smtClean="0">
                          <a:solidFill>
                            <a:srgbClr val="000000"/>
                          </a:solidFill>
                          <a:effectLst/>
                          <a:latin typeface="Calibri"/>
                        </a:rPr>
                        <a:t>ambitious</a:t>
                      </a:r>
                      <a:r>
                        <a:rPr lang="nl-NL" sz="1600" b="0" i="0" u="none" strike="noStrike" baseline="0" dirty="0" smtClean="0">
                          <a:solidFill>
                            <a:srgbClr val="000000"/>
                          </a:solidFill>
                          <a:effectLst/>
                          <a:latin typeface="Calibri"/>
                        </a:rPr>
                        <a:t> (</a:t>
                      </a:r>
                      <a:r>
                        <a:rPr lang="nl-NL" sz="1600" b="0" i="0" u="none" strike="noStrike" baseline="0" dirty="0" err="1" smtClean="0">
                          <a:solidFill>
                            <a:srgbClr val="000000"/>
                          </a:solidFill>
                          <a:effectLst/>
                          <a:latin typeface="Calibri"/>
                        </a:rPr>
                        <a:t>negative</a:t>
                      </a:r>
                      <a:r>
                        <a:rPr lang="nl-NL" sz="1600" b="0" i="0" u="none" strike="noStrike" baseline="0" dirty="0" smtClean="0">
                          <a:solidFill>
                            <a:srgbClr val="000000"/>
                          </a:solidFill>
                          <a:effectLst/>
                          <a:latin typeface="Calibri"/>
                        </a:rPr>
                        <a:t> impact on </a:t>
                      </a:r>
                      <a:r>
                        <a:rPr lang="nl-NL" sz="1600" b="0" i="0" u="none" strike="noStrike" baseline="0" dirty="0" err="1" smtClean="0">
                          <a:solidFill>
                            <a:srgbClr val="000000"/>
                          </a:solidFill>
                          <a:effectLst/>
                          <a:latin typeface="Calibri"/>
                        </a:rPr>
                        <a:t>SMEs</a:t>
                      </a:r>
                      <a:r>
                        <a:rPr lang="nl-NL" sz="1600" b="0" i="0" u="none" strike="noStrike" baseline="0" dirty="0" smtClean="0">
                          <a:solidFill>
                            <a:srgbClr val="000000"/>
                          </a:solidFill>
                          <a:effectLst/>
                          <a:latin typeface="Calibri"/>
                        </a:rPr>
                        <a:t>)</a:t>
                      </a:r>
                      <a:endParaRPr lang="en-GB" sz="1600" b="0" i="0" u="none" strike="noStrike" dirty="0">
                        <a:solidFill>
                          <a:srgbClr val="000000"/>
                        </a:solidFill>
                        <a:effectLst/>
                        <a:latin typeface="Calibri"/>
                      </a:endParaRPr>
                    </a:p>
                  </a:txBody>
                  <a:tcPr marL="7620" marR="7620" marT="7620" marB="0" anchor="b"/>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67</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47764352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01259"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12"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68</a:t>
            </a:fld>
            <a:endParaRPr lang="nl-NL" dirty="0"/>
          </a:p>
        </p:txBody>
      </p:sp>
      <p:sp>
        <p:nvSpPr>
          <p:cNvPr id="13"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3867100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01259"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7"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69</a:t>
            </a:fld>
            <a:endParaRPr lang="nl-NL" dirty="0"/>
          </a:p>
        </p:txBody>
      </p:sp>
      <p:sp>
        <p:nvSpPr>
          <p:cNvPr id="8"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620681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209550" y="5191126"/>
            <a:ext cx="8858250" cy="143827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200025" y="2952750"/>
            <a:ext cx="8858250" cy="1028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219075" y="4010026"/>
            <a:ext cx="8858250" cy="11334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171450" y="1085850"/>
            <a:ext cx="8858250" cy="17430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67544" y="-182835"/>
            <a:ext cx="8229600" cy="1143000"/>
          </a:xfrm>
        </p:spPr>
        <p:txBody>
          <a:bodyPr>
            <a:normAutofit/>
          </a:bodyPr>
          <a:lstStyle/>
          <a:p>
            <a:r>
              <a:rPr lang="nl-NL" sz="2400" dirty="0" err="1" smtClean="0"/>
              <a:t>Article</a:t>
            </a:r>
            <a:r>
              <a:rPr lang="nl-NL" sz="2400" dirty="0" smtClean="0"/>
              <a:t> 1.1 </a:t>
            </a:r>
            <a:r>
              <a:rPr lang="nl-NL" sz="2400" dirty="0" err="1" smtClean="0"/>
              <a:t>intention</a:t>
            </a:r>
            <a:r>
              <a:rPr lang="nl-NL" sz="2400" dirty="0" smtClean="0"/>
              <a:t> (</a:t>
            </a:r>
            <a:r>
              <a:rPr lang="nl-NL" sz="2400" dirty="0" err="1" smtClean="0"/>
              <a:t>legal</a:t>
            </a:r>
            <a:r>
              <a:rPr lang="nl-NL" sz="2400" dirty="0" smtClean="0"/>
              <a:t> </a:t>
            </a:r>
            <a:r>
              <a:rPr lang="nl-NL" sz="2400" dirty="0" err="1" smtClean="0"/>
              <a:t>text</a:t>
            </a:r>
            <a:r>
              <a:rPr lang="nl-NL" sz="2400" dirty="0" smtClean="0"/>
              <a:t> later..)</a:t>
            </a:r>
            <a:endParaRPr lang="en-GB" sz="2400" dirty="0"/>
          </a:p>
        </p:txBody>
      </p:sp>
      <p:sp>
        <p:nvSpPr>
          <p:cNvPr id="3" name="Rounded Rectangle 2"/>
          <p:cNvSpPr/>
          <p:nvPr/>
        </p:nvSpPr>
        <p:spPr>
          <a:xfrm>
            <a:off x="1043608" y="1591072"/>
            <a:ext cx="1008112"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dirty="0" smtClean="0">
                <a:solidFill>
                  <a:schemeClr val="tx1"/>
                </a:solidFill>
              </a:rPr>
              <a:t>Motor package</a:t>
            </a:r>
            <a:endParaRPr lang="en-GB" sz="1600" dirty="0">
              <a:solidFill>
                <a:schemeClr val="tx1"/>
              </a:solidFill>
            </a:endParaRPr>
          </a:p>
        </p:txBody>
      </p:sp>
      <p:sp>
        <p:nvSpPr>
          <p:cNvPr id="4" name="Rounded Rectangle 3"/>
          <p:cNvSpPr/>
          <p:nvPr/>
        </p:nvSpPr>
        <p:spPr>
          <a:xfrm>
            <a:off x="3131840" y="1591072"/>
            <a:ext cx="1008112"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dirty="0" smtClean="0">
                <a:solidFill>
                  <a:schemeClr val="tx1"/>
                </a:solidFill>
              </a:rPr>
              <a:t>Rotor +</a:t>
            </a:r>
            <a:r>
              <a:rPr lang="nl-NL" sz="1600" dirty="0" err="1" smtClean="0">
                <a:solidFill>
                  <a:schemeClr val="tx1"/>
                </a:solidFill>
              </a:rPr>
              <a:t>Stator</a:t>
            </a:r>
            <a:endParaRPr lang="en-GB" sz="1600" dirty="0">
              <a:solidFill>
                <a:schemeClr val="tx1"/>
              </a:solidFill>
            </a:endParaRPr>
          </a:p>
        </p:txBody>
      </p:sp>
      <p:sp>
        <p:nvSpPr>
          <p:cNvPr id="5" name="Rounded Rectangle 4"/>
          <p:cNvSpPr/>
          <p:nvPr/>
        </p:nvSpPr>
        <p:spPr>
          <a:xfrm>
            <a:off x="5292080" y="1448196"/>
            <a:ext cx="1008112" cy="79970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pPr>
            <a:r>
              <a:rPr lang="nl-NL" sz="1600" dirty="0" smtClean="0">
                <a:solidFill>
                  <a:schemeClr val="tx1"/>
                </a:solidFill>
              </a:rPr>
              <a:t>Product + fan </a:t>
            </a:r>
            <a:r>
              <a:rPr lang="nl-NL" sz="1600" i="1" u="sng" dirty="0" smtClean="0">
                <a:solidFill>
                  <a:schemeClr val="tx1"/>
                </a:solidFill>
              </a:rPr>
              <a:t>(</a:t>
            </a:r>
            <a:r>
              <a:rPr lang="nl-NL" sz="1600" i="1" u="sng" dirty="0" err="1" smtClean="0">
                <a:solidFill>
                  <a:schemeClr val="tx1"/>
                </a:solidFill>
              </a:rPr>
              <a:t>final</a:t>
            </a:r>
            <a:r>
              <a:rPr lang="nl-NL" sz="1600" i="1" u="sng" dirty="0" smtClean="0">
                <a:solidFill>
                  <a:schemeClr val="tx1"/>
                </a:solidFill>
              </a:rPr>
              <a:t> </a:t>
            </a:r>
            <a:r>
              <a:rPr lang="nl-NL" sz="1600" i="1" u="sng" dirty="0" err="1" smtClean="0">
                <a:solidFill>
                  <a:schemeClr val="tx1"/>
                </a:solidFill>
              </a:rPr>
              <a:t>stator</a:t>
            </a:r>
            <a:r>
              <a:rPr lang="nl-NL" sz="1600" i="1" u="sng" dirty="0" smtClean="0">
                <a:solidFill>
                  <a:schemeClr val="tx1"/>
                </a:solidFill>
              </a:rPr>
              <a:t>?)</a:t>
            </a:r>
            <a:endParaRPr lang="en-GB" sz="1600" i="1" u="sng" dirty="0">
              <a:solidFill>
                <a:schemeClr val="tx1"/>
              </a:solidFill>
            </a:endParaRPr>
          </a:p>
        </p:txBody>
      </p:sp>
      <p:sp>
        <p:nvSpPr>
          <p:cNvPr id="7" name="Rounded Rectangle 6"/>
          <p:cNvSpPr/>
          <p:nvPr/>
        </p:nvSpPr>
        <p:spPr>
          <a:xfrm>
            <a:off x="5292080" y="4268341"/>
            <a:ext cx="1032520"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dirty="0" smtClean="0">
                <a:solidFill>
                  <a:schemeClr val="tx1"/>
                </a:solidFill>
              </a:rPr>
              <a:t>Rotor &amp; </a:t>
            </a:r>
            <a:r>
              <a:rPr lang="nl-NL" sz="1600" dirty="0" err="1">
                <a:solidFill>
                  <a:schemeClr val="tx1"/>
                </a:solidFill>
              </a:rPr>
              <a:t>S</a:t>
            </a:r>
            <a:r>
              <a:rPr lang="nl-NL" sz="1600" dirty="0" err="1" smtClean="0">
                <a:solidFill>
                  <a:schemeClr val="tx1"/>
                </a:solidFill>
              </a:rPr>
              <a:t>tator</a:t>
            </a:r>
            <a:r>
              <a:rPr lang="nl-NL" sz="1600" dirty="0" smtClean="0">
                <a:solidFill>
                  <a:schemeClr val="tx1"/>
                </a:solidFill>
              </a:rPr>
              <a:t> &amp; Product</a:t>
            </a:r>
            <a:endParaRPr lang="en-GB" sz="1600" dirty="0">
              <a:solidFill>
                <a:schemeClr val="tx1"/>
              </a:solidFill>
            </a:endParaRPr>
          </a:p>
        </p:txBody>
      </p:sp>
      <p:sp>
        <p:nvSpPr>
          <p:cNvPr id="8" name="Rounded Rectangle 7"/>
          <p:cNvSpPr/>
          <p:nvPr/>
        </p:nvSpPr>
        <p:spPr>
          <a:xfrm>
            <a:off x="5339705" y="5411316"/>
            <a:ext cx="1089670" cy="10801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dirty="0" smtClean="0">
                <a:solidFill>
                  <a:schemeClr val="tx1"/>
                </a:solidFill>
              </a:rPr>
              <a:t>Motor&amp;</a:t>
            </a:r>
          </a:p>
          <a:p>
            <a:pPr algn="ctr">
              <a:lnSpc>
                <a:spcPct val="80000"/>
              </a:lnSpc>
            </a:pPr>
            <a:r>
              <a:rPr lang="nl-NL" sz="1600" dirty="0" smtClean="0">
                <a:solidFill>
                  <a:schemeClr val="tx1"/>
                </a:solidFill>
              </a:rPr>
              <a:t>Rotor &amp; </a:t>
            </a:r>
            <a:r>
              <a:rPr lang="nl-NL" sz="1600" dirty="0" err="1" smtClean="0">
                <a:solidFill>
                  <a:schemeClr val="tx1"/>
                </a:solidFill>
              </a:rPr>
              <a:t>Stator</a:t>
            </a:r>
            <a:r>
              <a:rPr lang="nl-NL" sz="1600" dirty="0" smtClean="0">
                <a:solidFill>
                  <a:schemeClr val="tx1"/>
                </a:solidFill>
              </a:rPr>
              <a:t> &amp; Product</a:t>
            </a:r>
            <a:endParaRPr lang="en-GB" sz="1600" dirty="0">
              <a:solidFill>
                <a:schemeClr val="tx1"/>
              </a:solidFill>
            </a:endParaRPr>
          </a:p>
        </p:txBody>
      </p:sp>
      <p:cxnSp>
        <p:nvCxnSpPr>
          <p:cNvPr id="11" name="Straight Arrow Connector 10"/>
          <p:cNvCxnSpPr>
            <a:stCxn id="3" idx="3"/>
            <a:endCxn id="4" idx="1"/>
          </p:cNvCxnSpPr>
          <p:nvPr/>
        </p:nvCxnSpPr>
        <p:spPr>
          <a:xfrm>
            <a:off x="2051720" y="184310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4" idx="3"/>
            <a:endCxn id="5" idx="1"/>
          </p:cNvCxnSpPr>
          <p:nvPr/>
        </p:nvCxnSpPr>
        <p:spPr>
          <a:xfrm>
            <a:off x="4139952" y="1843100"/>
            <a:ext cx="1152128" cy="49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3"/>
            <a:endCxn id="20" idx="1"/>
          </p:cNvCxnSpPr>
          <p:nvPr/>
        </p:nvCxnSpPr>
        <p:spPr>
          <a:xfrm>
            <a:off x="6300192" y="1848048"/>
            <a:ext cx="648072" cy="38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339752" y="1519064"/>
            <a:ext cx="529312" cy="338554"/>
          </a:xfrm>
          <a:prstGeom prst="rect">
            <a:avLst/>
          </a:prstGeom>
          <a:noFill/>
        </p:spPr>
        <p:txBody>
          <a:bodyPr wrap="none" rtlCol="0">
            <a:spAutoFit/>
          </a:bodyPr>
          <a:lstStyle/>
          <a:p>
            <a:r>
              <a:rPr lang="nl-NL" sz="1600" dirty="0" err="1" smtClean="0"/>
              <a:t>DoC</a:t>
            </a:r>
            <a:endParaRPr lang="en-GB" sz="1600" dirty="0"/>
          </a:p>
        </p:txBody>
      </p:sp>
      <p:sp>
        <p:nvSpPr>
          <p:cNvPr id="17" name="TextBox 16"/>
          <p:cNvSpPr txBox="1"/>
          <p:nvPr/>
        </p:nvSpPr>
        <p:spPr>
          <a:xfrm>
            <a:off x="4427984" y="1519064"/>
            <a:ext cx="529312" cy="338554"/>
          </a:xfrm>
          <a:prstGeom prst="rect">
            <a:avLst/>
          </a:prstGeom>
          <a:noFill/>
        </p:spPr>
        <p:txBody>
          <a:bodyPr wrap="none" rtlCol="0">
            <a:spAutoFit/>
          </a:bodyPr>
          <a:lstStyle/>
          <a:p>
            <a:r>
              <a:rPr lang="nl-NL" sz="1600" dirty="0" err="1" smtClean="0"/>
              <a:t>DoC</a:t>
            </a:r>
            <a:endParaRPr lang="en-GB" sz="1600" dirty="0"/>
          </a:p>
        </p:txBody>
      </p:sp>
      <p:sp>
        <p:nvSpPr>
          <p:cNvPr id="18" name="TextBox 17"/>
          <p:cNvSpPr txBox="1"/>
          <p:nvPr/>
        </p:nvSpPr>
        <p:spPr>
          <a:xfrm>
            <a:off x="3203848" y="1231032"/>
            <a:ext cx="777329" cy="338554"/>
          </a:xfrm>
          <a:prstGeom prst="rect">
            <a:avLst/>
          </a:prstGeom>
          <a:noFill/>
        </p:spPr>
        <p:txBody>
          <a:bodyPr wrap="none" rtlCol="0">
            <a:spAutoFit/>
          </a:bodyPr>
          <a:lstStyle/>
          <a:p>
            <a:r>
              <a:rPr lang="nl-NL" sz="1600" b="1" dirty="0" err="1" smtClean="0">
                <a:solidFill>
                  <a:srgbClr val="C00000"/>
                </a:solidFill>
              </a:rPr>
              <a:t>fantest</a:t>
            </a:r>
            <a:endParaRPr lang="en-GB" sz="1600" b="1" dirty="0">
              <a:solidFill>
                <a:srgbClr val="C00000"/>
              </a:solidFill>
            </a:endParaRPr>
          </a:p>
        </p:txBody>
      </p:sp>
      <p:sp>
        <p:nvSpPr>
          <p:cNvPr id="19" name="TextBox 18"/>
          <p:cNvSpPr txBox="1"/>
          <p:nvPr/>
        </p:nvSpPr>
        <p:spPr>
          <a:xfrm>
            <a:off x="5440288" y="3936876"/>
            <a:ext cx="777329" cy="338554"/>
          </a:xfrm>
          <a:prstGeom prst="rect">
            <a:avLst/>
          </a:prstGeom>
          <a:noFill/>
        </p:spPr>
        <p:txBody>
          <a:bodyPr wrap="none" rtlCol="0">
            <a:spAutoFit/>
          </a:bodyPr>
          <a:lstStyle/>
          <a:p>
            <a:r>
              <a:rPr lang="nl-NL" sz="1600" b="1" dirty="0" err="1" smtClean="0">
                <a:solidFill>
                  <a:srgbClr val="C00000"/>
                </a:solidFill>
              </a:rPr>
              <a:t>fantest</a:t>
            </a:r>
            <a:endParaRPr lang="en-GB" sz="1600" b="1" dirty="0">
              <a:solidFill>
                <a:srgbClr val="C00000"/>
              </a:solidFill>
            </a:endParaRPr>
          </a:p>
        </p:txBody>
      </p:sp>
      <p:sp>
        <p:nvSpPr>
          <p:cNvPr id="20" name="TextBox 19"/>
          <p:cNvSpPr txBox="1"/>
          <p:nvPr/>
        </p:nvSpPr>
        <p:spPr>
          <a:xfrm>
            <a:off x="6948264" y="1436390"/>
            <a:ext cx="1112677" cy="830997"/>
          </a:xfrm>
          <a:prstGeom prst="rect">
            <a:avLst/>
          </a:prstGeom>
          <a:noFill/>
        </p:spPr>
        <p:txBody>
          <a:bodyPr wrap="none" rtlCol="0">
            <a:spAutoFit/>
          </a:bodyPr>
          <a:lstStyle/>
          <a:p>
            <a:r>
              <a:rPr lang="nl-NL" sz="1600" dirty="0" smtClean="0"/>
              <a:t>CE-motor</a:t>
            </a:r>
          </a:p>
          <a:p>
            <a:r>
              <a:rPr lang="nl-NL" sz="1600" dirty="0" smtClean="0"/>
              <a:t>CE-fan</a:t>
            </a:r>
          </a:p>
          <a:p>
            <a:r>
              <a:rPr lang="nl-NL" sz="1600" dirty="0" smtClean="0">
                <a:solidFill>
                  <a:schemeClr val="bg1">
                    <a:lumMod val="50000"/>
                  </a:schemeClr>
                </a:solidFill>
              </a:rPr>
              <a:t>CE-product</a:t>
            </a:r>
            <a:endParaRPr lang="en-GB" sz="1600" dirty="0">
              <a:solidFill>
                <a:schemeClr val="bg1">
                  <a:lumMod val="50000"/>
                </a:schemeClr>
              </a:solidFill>
            </a:endParaRPr>
          </a:p>
        </p:txBody>
      </p:sp>
      <p:sp>
        <p:nvSpPr>
          <p:cNvPr id="24" name="TextBox 23"/>
          <p:cNvSpPr txBox="1"/>
          <p:nvPr/>
        </p:nvSpPr>
        <p:spPr>
          <a:xfrm>
            <a:off x="6948264" y="743930"/>
            <a:ext cx="1093569" cy="369332"/>
          </a:xfrm>
          <a:prstGeom prst="rect">
            <a:avLst/>
          </a:prstGeom>
          <a:noFill/>
        </p:spPr>
        <p:txBody>
          <a:bodyPr wrap="none" rtlCol="0">
            <a:spAutoFit/>
          </a:bodyPr>
          <a:lstStyle/>
          <a:p>
            <a:r>
              <a:rPr lang="nl-NL" dirty="0" smtClean="0">
                <a:solidFill>
                  <a:srgbClr val="00B050"/>
                </a:solidFill>
              </a:rPr>
              <a:t>Customer</a:t>
            </a:r>
            <a:endParaRPr lang="en-GB" dirty="0">
              <a:solidFill>
                <a:srgbClr val="00B050"/>
              </a:solidFill>
            </a:endParaRPr>
          </a:p>
        </p:txBody>
      </p:sp>
      <p:sp>
        <p:nvSpPr>
          <p:cNvPr id="25" name="TextBox 24"/>
          <p:cNvSpPr txBox="1"/>
          <p:nvPr/>
        </p:nvSpPr>
        <p:spPr>
          <a:xfrm>
            <a:off x="4895840" y="743930"/>
            <a:ext cx="1908408" cy="369332"/>
          </a:xfrm>
          <a:prstGeom prst="rect">
            <a:avLst/>
          </a:prstGeom>
          <a:noFill/>
        </p:spPr>
        <p:txBody>
          <a:bodyPr wrap="none" rtlCol="0">
            <a:spAutoFit/>
          </a:bodyPr>
          <a:lstStyle/>
          <a:p>
            <a:r>
              <a:rPr lang="nl-NL" dirty="0" smtClean="0">
                <a:solidFill>
                  <a:srgbClr val="00B050"/>
                </a:solidFill>
              </a:rPr>
              <a:t>End-</a:t>
            </a:r>
            <a:r>
              <a:rPr lang="nl-NL" dirty="0" err="1" smtClean="0">
                <a:solidFill>
                  <a:srgbClr val="00B050"/>
                </a:solidFill>
              </a:rPr>
              <a:t>Manufacturer</a:t>
            </a:r>
            <a:endParaRPr lang="en-GB" dirty="0">
              <a:solidFill>
                <a:srgbClr val="00B050"/>
              </a:solidFill>
            </a:endParaRPr>
          </a:p>
        </p:txBody>
      </p:sp>
      <p:sp>
        <p:nvSpPr>
          <p:cNvPr id="26" name="TextBox 25"/>
          <p:cNvSpPr txBox="1"/>
          <p:nvPr/>
        </p:nvSpPr>
        <p:spPr>
          <a:xfrm>
            <a:off x="3059832" y="743930"/>
            <a:ext cx="1031244" cy="369332"/>
          </a:xfrm>
          <a:prstGeom prst="rect">
            <a:avLst/>
          </a:prstGeom>
          <a:noFill/>
        </p:spPr>
        <p:txBody>
          <a:bodyPr wrap="none" rtlCol="0">
            <a:spAutoFit/>
          </a:bodyPr>
          <a:lstStyle/>
          <a:p>
            <a:r>
              <a:rPr lang="nl-NL" dirty="0" smtClean="0">
                <a:solidFill>
                  <a:srgbClr val="00B050"/>
                </a:solidFill>
              </a:rPr>
              <a:t>Fan OEM</a:t>
            </a:r>
            <a:endParaRPr lang="en-GB" dirty="0">
              <a:solidFill>
                <a:srgbClr val="00B050"/>
              </a:solidFill>
            </a:endParaRPr>
          </a:p>
        </p:txBody>
      </p:sp>
      <p:sp>
        <p:nvSpPr>
          <p:cNvPr id="27" name="TextBox 26"/>
          <p:cNvSpPr txBox="1"/>
          <p:nvPr/>
        </p:nvSpPr>
        <p:spPr>
          <a:xfrm>
            <a:off x="971600" y="743930"/>
            <a:ext cx="1294906" cy="369332"/>
          </a:xfrm>
          <a:prstGeom prst="rect">
            <a:avLst/>
          </a:prstGeom>
          <a:noFill/>
        </p:spPr>
        <p:txBody>
          <a:bodyPr wrap="none" rtlCol="0">
            <a:spAutoFit/>
          </a:bodyPr>
          <a:lstStyle/>
          <a:p>
            <a:r>
              <a:rPr lang="nl-NL" dirty="0" smtClean="0">
                <a:solidFill>
                  <a:srgbClr val="00B050"/>
                </a:solidFill>
              </a:rPr>
              <a:t>Motor OEM</a:t>
            </a:r>
            <a:endParaRPr lang="en-GB" dirty="0">
              <a:solidFill>
                <a:srgbClr val="00B050"/>
              </a:solidFill>
            </a:endParaRPr>
          </a:p>
        </p:txBody>
      </p:sp>
      <p:sp>
        <p:nvSpPr>
          <p:cNvPr id="28" name="Rounded Rectangle 27"/>
          <p:cNvSpPr/>
          <p:nvPr/>
        </p:nvSpPr>
        <p:spPr>
          <a:xfrm>
            <a:off x="1039798" y="4374639"/>
            <a:ext cx="1008112"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dirty="0" smtClean="0">
                <a:solidFill>
                  <a:schemeClr val="tx1"/>
                </a:solidFill>
              </a:rPr>
              <a:t>Motor package</a:t>
            </a:r>
            <a:endParaRPr lang="en-GB" sz="1600" dirty="0">
              <a:solidFill>
                <a:schemeClr val="tx1"/>
              </a:solidFill>
            </a:endParaRPr>
          </a:p>
        </p:txBody>
      </p:sp>
      <p:sp>
        <p:nvSpPr>
          <p:cNvPr id="29" name="Rounded Rectangle 28"/>
          <p:cNvSpPr/>
          <p:nvPr/>
        </p:nvSpPr>
        <p:spPr>
          <a:xfrm>
            <a:off x="3275856" y="1829956"/>
            <a:ext cx="720080" cy="216024"/>
          </a:xfrm>
          <a:prstGeom prst="roundRect">
            <a:avLst>
              <a:gd name="adj" fmla="val 5000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2" name="Rounded Rectangle 31"/>
          <p:cNvSpPr/>
          <p:nvPr/>
        </p:nvSpPr>
        <p:spPr>
          <a:xfrm>
            <a:off x="2353836" y="2275726"/>
            <a:ext cx="1162794" cy="448424"/>
          </a:xfrm>
          <a:prstGeom prst="roundRect">
            <a:avLst>
              <a:gd name="adj" fmla="val 50000"/>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i="1" dirty="0" smtClean="0">
                <a:solidFill>
                  <a:schemeClr val="tx1"/>
                </a:solidFill>
              </a:rPr>
              <a:t>Default* (</a:t>
            </a:r>
            <a:r>
              <a:rPr lang="nl-NL" sz="1600" i="1" dirty="0" err="1" smtClean="0">
                <a:solidFill>
                  <a:schemeClr val="tx1"/>
                </a:solidFill>
              </a:rPr>
              <a:t>orifice</a:t>
            </a:r>
            <a:r>
              <a:rPr lang="nl-NL" sz="1600" i="1" dirty="0" smtClean="0">
                <a:solidFill>
                  <a:schemeClr val="tx1"/>
                </a:solidFill>
              </a:rPr>
              <a:t>)</a:t>
            </a:r>
            <a:endParaRPr lang="en-GB" sz="1600" i="1" dirty="0">
              <a:solidFill>
                <a:schemeClr val="tx1"/>
              </a:solidFill>
            </a:endParaRPr>
          </a:p>
        </p:txBody>
      </p:sp>
      <p:sp>
        <p:nvSpPr>
          <p:cNvPr id="33" name="Rounded Rectangle 32"/>
          <p:cNvSpPr/>
          <p:nvPr/>
        </p:nvSpPr>
        <p:spPr>
          <a:xfrm>
            <a:off x="3830211" y="2271916"/>
            <a:ext cx="1162794" cy="448424"/>
          </a:xfrm>
          <a:prstGeom prst="roundRect">
            <a:avLst>
              <a:gd name="adj" fmla="val 50000"/>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i="1" dirty="0" err="1" smtClean="0">
                <a:solidFill>
                  <a:schemeClr val="tx1"/>
                </a:solidFill>
              </a:rPr>
              <a:t>Final</a:t>
            </a:r>
            <a:r>
              <a:rPr lang="nl-NL" sz="1600" i="1" dirty="0" smtClean="0">
                <a:solidFill>
                  <a:schemeClr val="tx1"/>
                </a:solidFill>
              </a:rPr>
              <a:t>*  </a:t>
            </a:r>
            <a:r>
              <a:rPr lang="nl-NL" sz="1600" i="1" dirty="0" err="1" smtClean="0">
                <a:solidFill>
                  <a:schemeClr val="tx1"/>
                </a:solidFill>
              </a:rPr>
              <a:t>stator</a:t>
            </a:r>
            <a:endParaRPr lang="en-GB" sz="1600" i="1" dirty="0">
              <a:solidFill>
                <a:schemeClr val="tx1"/>
              </a:solidFill>
            </a:endParaRPr>
          </a:p>
        </p:txBody>
      </p:sp>
      <p:cxnSp>
        <p:nvCxnSpPr>
          <p:cNvPr id="35" name="Straight Connector 34"/>
          <p:cNvCxnSpPr>
            <a:stCxn id="32" idx="3"/>
            <a:endCxn id="33" idx="1"/>
          </p:cNvCxnSpPr>
          <p:nvPr/>
        </p:nvCxnSpPr>
        <p:spPr>
          <a:xfrm flipV="1">
            <a:off x="3516630" y="2496128"/>
            <a:ext cx="313581" cy="381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475132" y="2216294"/>
            <a:ext cx="365806" cy="338554"/>
          </a:xfrm>
          <a:prstGeom prst="rect">
            <a:avLst/>
          </a:prstGeom>
          <a:noFill/>
          <a:ln w="12700">
            <a:noFill/>
          </a:ln>
        </p:spPr>
        <p:txBody>
          <a:bodyPr wrap="none" rtlCol="0">
            <a:spAutoFit/>
          </a:bodyPr>
          <a:lstStyle/>
          <a:p>
            <a:r>
              <a:rPr lang="nl-NL" sz="1600" dirty="0" smtClean="0">
                <a:solidFill>
                  <a:schemeClr val="accent6">
                    <a:lumMod val="75000"/>
                  </a:schemeClr>
                </a:solidFill>
              </a:rPr>
              <a:t>or</a:t>
            </a:r>
            <a:endParaRPr lang="en-GB" sz="1600" dirty="0">
              <a:solidFill>
                <a:schemeClr val="accent6">
                  <a:lumMod val="75000"/>
                </a:schemeClr>
              </a:solidFill>
            </a:endParaRPr>
          </a:p>
        </p:txBody>
      </p:sp>
      <p:cxnSp>
        <p:nvCxnSpPr>
          <p:cNvPr id="40" name="Straight Connector 39"/>
          <p:cNvCxnSpPr>
            <a:stCxn id="29" idx="2"/>
          </p:cNvCxnSpPr>
          <p:nvPr/>
        </p:nvCxnSpPr>
        <p:spPr>
          <a:xfrm>
            <a:off x="3635896" y="2045980"/>
            <a:ext cx="2654" cy="33527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8" idx="3"/>
            <a:endCxn id="7" idx="1"/>
          </p:cNvCxnSpPr>
          <p:nvPr/>
        </p:nvCxnSpPr>
        <p:spPr>
          <a:xfrm>
            <a:off x="2047910" y="4626667"/>
            <a:ext cx="3244170" cy="17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113409" y="4269884"/>
            <a:ext cx="529312" cy="338554"/>
          </a:xfrm>
          <a:prstGeom prst="rect">
            <a:avLst/>
          </a:prstGeom>
          <a:noFill/>
        </p:spPr>
        <p:txBody>
          <a:bodyPr wrap="none" rtlCol="0">
            <a:spAutoFit/>
          </a:bodyPr>
          <a:lstStyle/>
          <a:p>
            <a:r>
              <a:rPr lang="nl-NL" sz="1600" dirty="0" err="1" smtClean="0"/>
              <a:t>DoC</a:t>
            </a:r>
            <a:endParaRPr lang="en-GB" sz="1600" dirty="0"/>
          </a:p>
        </p:txBody>
      </p:sp>
      <p:sp>
        <p:nvSpPr>
          <p:cNvPr id="46" name="TextBox 45"/>
          <p:cNvSpPr txBox="1"/>
          <p:nvPr/>
        </p:nvSpPr>
        <p:spPr>
          <a:xfrm>
            <a:off x="5497438" y="5108451"/>
            <a:ext cx="777329" cy="338554"/>
          </a:xfrm>
          <a:prstGeom prst="rect">
            <a:avLst/>
          </a:prstGeom>
          <a:noFill/>
        </p:spPr>
        <p:txBody>
          <a:bodyPr wrap="none" rtlCol="0">
            <a:spAutoFit/>
          </a:bodyPr>
          <a:lstStyle/>
          <a:p>
            <a:r>
              <a:rPr lang="nl-NL" sz="1600" b="1" dirty="0" err="1" smtClean="0">
                <a:solidFill>
                  <a:srgbClr val="C00000"/>
                </a:solidFill>
              </a:rPr>
              <a:t>fantest</a:t>
            </a:r>
            <a:endParaRPr lang="en-GB" sz="1600" b="1" dirty="0">
              <a:solidFill>
                <a:srgbClr val="C00000"/>
              </a:solidFill>
            </a:endParaRPr>
          </a:p>
        </p:txBody>
      </p:sp>
      <p:sp>
        <p:nvSpPr>
          <p:cNvPr id="47" name="Rounded Rectangle 46"/>
          <p:cNvSpPr/>
          <p:nvPr/>
        </p:nvSpPr>
        <p:spPr>
          <a:xfrm>
            <a:off x="3158480" y="3134866"/>
            <a:ext cx="1003945"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nl-NL" sz="1600" dirty="0" smtClean="0">
                <a:solidFill>
                  <a:schemeClr val="tx1"/>
                </a:solidFill>
              </a:rPr>
              <a:t>Motor+ Rotor + </a:t>
            </a:r>
            <a:r>
              <a:rPr lang="nl-NL" sz="1600" dirty="0" err="1" smtClean="0">
                <a:solidFill>
                  <a:schemeClr val="tx1"/>
                </a:solidFill>
              </a:rPr>
              <a:t>Stator</a:t>
            </a:r>
            <a:endParaRPr lang="en-GB" sz="1600" dirty="0">
              <a:solidFill>
                <a:schemeClr val="tx1"/>
              </a:solidFill>
            </a:endParaRPr>
          </a:p>
        </p:txBody>
      </p:sp>
      <p:sp>
        <p:nvSpPr>
          <p:cNvPr id="48" name="Rounded Rectangle 47"/>
          <p:cNvSpPr/>
          <p:nvPr/>
        </p:nvSpPr>
        <p:spPr>
          <a:xfrm>
            <a:off x="5282555" y="3257947"/>
            <a:ext cx="1008112"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pPr>
            <a:r>
              <a:rPr lang="nl-NL" sz="1600" dirty="0" smtClean="0">
                <a:solidFill>
                  <a:schemeClr val="tx1"/>
                </a:solidFill>
              </a:rPr>
              <a:t>Product + fan</a:t>
            </a:r>
            <a:endParaRPr lang="en-GB" sz="1600" dirty="0">
              <a:solidFill>
                <a:schemeClr val="tx1"/>
              </a:solidFill>
            </a:endParaRPr>
          </a:p>
        </p:txBody>
      </p:sp>
      <p:sp>
        <p:nvSpPr>
          <p:cNvPr id="50" name="TextBox 49"/>
          <p:cNvSpPr txBox="1"/>
          <p:nvPr/>
        </p:nvSpPr>
        <p:spPr>
          <a:xfrm>
            <a:off x="3268588" y="2831976"/>
            <a:ext cx="777329" cy="338554"/>
          </a:xfrm>
          <a:prstGeom prst="rect">
            <a:avLst/>
          </a:prstGeom>
          <a:noFill/>
        </p:spPr>
        <p:txBody>
          <a:bodyPr wrap="none" rtlCol="0">
            <a:spAutoFit/>
          </a:bodyPr>
          <a:lstStyle/>
          <a:p>
            <a:r>
              <a:rPr lang="nl-NL" sz="1600" b="1" dirty="0" err="1" smtClean="0">
                <a:solidFill>
                  <a:srgbClr val="C00000"/>
                </a:solidFill>
              </a:rPr>
              <a:t>fantest</a:t>
            </a:r>
            <a:endParaRPr lang="en-GB" sz="1600" b="1" dirty="0">
              <a:solidFill>
                <a:srgbClr val="C00000"/>
              </a:solidFill>
            </a:endParaRPr>
          </a:p>
        </p:txBody>
      </p:sp>
      <p:cxnSp>
        <p:nvCxnSpPr>
          <p:cNvPr id="52" name="Straight Connector 51"/>
          <p:cNvCxnSpPr/>
          <p:nvPr/>
        </p:nvCxnSpPr>
        <p:spPr>
          <a:xfrm>
            <a:off x="152400" y="1095375"/>
            <a:ext cx="8772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4139952" y="3509975"/>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4427984" y="3185939"/>
            <a:ext cx="529312" cy="338554"/>
          </a:xfrm>
          <a:prstGeom prst="rect">
            <a:avLst/>
          </a:prstGeom>
          <a:noFill/>
        </p:spPr>
        <p:txBody>
          <a:bodyPr wrap="none" rtlCol="0">
            <a:spAutoFit/>
          </a:bodyPr>
          <a:lstStyle/>
          <a:p>
            <a:r>
              <a:rPr lang="nl-NL" sz="1600" dirty="0" err="1" smtClean="0"/>
              <a:t>DoC</a:t>
            </a:r>
            <a:endParaRPr lang="en-GB" sz="1600" dirty="0"/>
          </a:p>
        </p:txBody>
      </p:sp>
      <p:cxnSp>
        <p:nvCxnSpPr>
          <p:cNvPr id="61" name="Straight Arrow Connector 60"/>
          <p:cNvCxnSpPr/>
          <p:nvPr/>
        </p:nvCxnSpPr>
        <p:spPr>
          <a:xfrm>
            <a:off x="6309717" y="3462350"/>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957789" y="2922290"/>
            <a:ext cx="1112677" cy="830997"/>
          </a:xfrm>
          <a:prstGeom prst="rect">
            <a:avLst/>
          </a:prstGeom>
          <a:noFill/>
        </p:spPr>
        <p:txBody>
          <a:bodyPr wrap="none" rtlCol="0">
            <a:spAutoFit/>
          </a:bodyPr>
          <a:lstStyle/>
          <a:p>
            <a:r>
              <a:rPr lang="nl-NL" sz="1600" dirty="0" smtClean="0"/>
              <a:t>CE-motor</a:t>
            </a:r>
          </a:p>
          <a:p>
            <a:r>
              <a:rPr lang="nl-NL" sz="1600" dirty="0" smtClean="0"/>
              <a:t>CE-fan</a:t>
            </a:r>
          </a:p>
          <a:p>
            <a:r>
              <a:rPr lang="nl-NL" sz="1600" dirty="0" smtClean="0">
                <a:solidFill>
                  <a:schemeClr val="bg1">
                    <a:lumMod val="50000"/>
                  </a:schemeClr>
                </a:solidFill>
              </a:rPr>
              <a:t>CE-product</a:t>
            </a:r>
            <a:endParaRPr lang="en-GB" sz="1600" dirty="0">
              <a:solidFill>
                <a:schemeClr val="bg1">
                  <a:lumMod val="50000"/>
                </a:schemeClr>
              </a:solidFill>
            </a:endParaRPr>
          </a:p>
        </p:txBody>
      </p:sp>
      <p:cxnSp>
        <p:nvCxnSpPr>
          <p:cNvPr id="63" name="Straight Arrow Connector 62"/>
          <p:cNvCxnSpPr/>
          <p:nvPr/>
        </p:nvCxnSpPr>
        <p:spPr>
          <a:xfrm>
            <a:off x="6338292" y="4681550"/>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6986364" y="4141490"/>
            <a:ext cx="1112677" cy="830997"/>
          </a:xfrm>
          <a:prstGeom prst="rect">
            <a:avLst/>
          </a:prstGeom>
          <a:noFill/>
        </p:spPr>
        <p:txBody>
          <a:bodyPr wrap="none" rtlCol="0">
            <a:spAutoFit/>
          </a:bodyPr>
          <a:lstStyle/>
          <a:p>
            <a:r>
              <a:rPr lang="nl-NL" sz="1600" dirty="0" smtClean="0"/>
              <a:t>CE-motor</a:t>
            </a:r>
          </a:p>
          <a:p>
            <a:r>
              <a:rPr lang="nl-NL" sz="1600" dirty="0" smtClean="0"/>
              <a:t>CE-fan</a:t>
            </a:r>
          </a:p>
          <a:p>
            <a:r>
              <a:rPr lang="nl-NL" sz="1600" dirty="0" smtClean="0">
                <a:solidFill>
                  <a:schemeClr val="bg1">
                    <a:lumMod val="50000"/>
                  </a:schemeClr>
                </a:solidFill>
              </a:rPr>
              <a:t>CE-product</a:t>
            </a:r>
            <a:endParaRPr lang="en-GB" sz="1600" dirty="0">
              <a:solidFill>
                <a:schemeClr val="bg1">
                  <a:lumMod val="50000"/>
                </a:schemeClr>
              </a:solidFill>
            </a:endParaRPr>
          </a:p>
        </p:txBody>
      </p:sp>
      <p:cxnSp>
        <p:nvCxnSpPr>
          <p:cNvPr id="65" name="Straight Arrow Connector 64"/>
          <p:cNvCxnSpPr/>
          <p:nvPr/>
        </p:nvCxnSpPr>
        <p:spPr>
          <a:xfrm>
            <a:off x="6414492" y="5948375"/>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062564" y="5408315"/>
            <a:ext cx="1112677" cy="830997"/>
          </a:xfrm>
          <a:prstGeom prst="rect">
            <a:avLst/>
          </a:prstGeom>
          <a:noFill/>
        </p:spPr>
        <p:txBody>
          <a:bodyPr wrap="none" rtlCol="0">
            <a:spAutoFit/>
          </a:bodyPr>
          <a:lstStyle/>
          <a:p>
            <a:r>
              <a:rPr lang="nl-NL" sz="1600" dirty="0" smtClean="0"/>
              <a:t>CE-motor</a:t>
            </a:r>
          </a:p>
          <a:p>
            <a:r>
              <a:rPr lang="nl-NL" sz="1600" dirty="0" smtClean="0"/>
              <a:t>CE-fan</a:t>
            </a:r>
          </a:p>
          <a:p>
            <a:r>
              <a:rPr lang="nl-NL" sz="1600" dirty="0" smtClean="0">
                <a:solidFill>
                  <a:schemeClr val="bg1">
                    <a:lumMod val="50000"/>
                  </a:schemeClr>
                </a:solidFill>
              </a:rPr>
              <a:t>CE-product</a:t>
            </a:r>
            <a:endParaRPr lang="en-GB" sz="1600" dirty="0">
              <a:solidFill>
                <a:schemeClr val="bg1">
                  <a:lumMod val="50000"/>
                </a:schemeClr>
              </a:solidFill>
            </a:endParaRPr>
          </a:p>
        </p:txBody>
      </p:sp>
      <p:sp>
        <p:nvSpPr>
          <p:cNvPr id="70" name="TextBox 69"/>
          <p:cNvSpPr txBox="1"/>
          <p:nvPr/>
        </p:nvSpPr>
        <p:spPr>
          <a:xfrm>
            <a:off x="358552" y="5910089"/>
            <a:ext cx="3516604" cy="584775"/>
          </a:xfrm>
          <a:prstGeom prst="rect">
            <a:avLst/>
          </a:prstGeom>
          <a:noFill/>
        </p:spPr>
        <p:txBody>
          <a:bodyPr wrap="none" rtlCol="0">
            <a:spAutoFit/>
          </a:bodyPr>
          <a:lstStyle/>
          <a:p>
            <a:r>
              <a:rPr lang="nl-NL" sz="1600" i="1" dirty="0" err="1" smtClean="0"/>
              <a:t>All</a:t>
            </a:r>
            <a:r>
              <a:rPr lang="nl-NL" sz="1600" i="1" dirty="0" smtClean="0"/>
              <a:t> tests in </a:t>
            </a:r>
            <a:r>
              <a:rPr lang="nl-NL" sz="1600" i="1" dirty="0" err="1" smtClean="0"/>
              <a:t>accordance</a:t>
            </a:r>
            <a:r>
              <a:rPr lang="nl-NL" sz="1600" i="1" dirty="0" smtClean="0"/>
              <a:t> </a:t>
            </a:r>
            <a:r>
              <a:rPr lang="nl-NL" sz="1600" i="1" dirty="0" err="1" smtClean="0"/>
              <a:t>with</a:t>
            </a:r>
            <a:r>
              <a:rPr lang="nl-NL" sz="1600" i="1" dirty="0" smtClean="0"/>
              <a:t> ISO 5801</a:t>
            </a:r>
          </a:p>
          <a:p>
            <a:r>
              <a:rPr lang="nl-NL" sz="1600" i="1" dirty="0" smtClean="0"/>
              <a:t>(</a:t>
            </a:r>
            <a:r>
              <a:rPr lang="nl-NL" sz="1600" i="1" dirty="0" err="1" smtClean="0"/>
              <a:t>with</a:t>
            </a:r>
            <a:r>
              <a:rPr lang="nl-NL" sz="1600" i="1" dirty="0" smtClean="0"/>
              <a:t> </a:t>
            </a:r>
            <a:r>
              <a:rPr lang="nl-NL" sz="1600" i="1" dirty="0" err="1" smtClean="0"/>
              <a:t>orifice</a:t>
            </a:r>
            <a:r>
              <a:rPr lang="nl-NL" sz="1600" i="1" dirty="0" smtClean="0"/>
              <a:t> panel or </a:t>
            </a:r>
            <a:r>
              <a:rPr lang="nl-NL" sz="1600" i="1" dirty="0" err="1" smtClean="0"/>
              <a:t>final</a:t>
            </a:r>
            <a:r>
              <a:rPr lang="nl-NL" sz="1600" i="1" dirty="0" smtClean="0"/>
              <a:t> </a:t>
            </a:r>
            <a:r>
              <a:rPr lang="nl-NL" sz="1600" i="1" dirty="0" err="1" smtClean="0"/>
              <a:t>stator</a:t>
            </a:r>
            <a:r>
              <a:rPr lang="nl-NL" sz="1600" i="1" dirty="0" smtClean="0"/>
              <a:t> design)</a:t>
            </a:r>
            <a:endParaRPr lang="en-GB" sz="1600" i="1" dirty="0"/>
          </a:p>
        </p:txBody>
      </p:sp>
      <p:sp>
        <p:nvSpPr>
          <p:cNvPr id="71"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72"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a:t>
            </a:fld>
            <a:endParaRPr lang="nl-NL" dirty="0"/>
          </a:p>
        </p:txBody>
      </p:sp>
      <p:sp>
        <p:nvSpPr>
          <p:cNvPr id="73"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4772322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01259"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7"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70</a:t>
            </a:fld>
            <a:endParaRPr lang="nl-NL" dirty="0"/>
          </a:p>
        </p:txBody>
      </p:sp>
      <p:sp>
        <p:nvSpPr>
          <p:cNvPr id="8"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36285555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28988"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9"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71</a:t>
            </a:fld>
            <a:endParaRPr lang="nl-NL" dirty="0"/>
          </a:p>
        </p:txBody>
      </p:sp>
      <p:sp>
        <p:nvSpPr>
          <p:cNvPr id="10"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217656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28988"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72</a:t>
            </a:fld>
            <a:endParaRPr lang="nl-NL" dirty="0"/>
          </a:p>
        </p:txBody>
      </p:sp>
      <p:sp>
        <p:nvSpPr>
          <p:cNvPr id="7"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8862967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0" y="900000"/>
            <a:ext cx="8228988" cy="493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73</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421362666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100" b="1" dirty="0" err="1" smtClean="0"/>
              <a:t>Formulas</a:t>
            </a:r>
            <a:r>
              <a:rPr lang="nl-NL" sz="3100" b="1" dirty="0" smtClean="0"/>
              <a:t>, Basics</a:t>
            </a:r>
            <a:r>
              <a:rPr lang="nl-NL" sz="2700" dirty="0" smtClean="0"/>
              <a:t>(</a:t>
            </a:r>
            <a:r>
              <a:rPr lang="nl-NL" sz="2700" dirty="0" err="1" smtClean="0"/>
              <a:t>discussion</a:t>
            </a:r>
            <a:r>
              <a:rPr lang="nl-NL" sz="2700" dirty="0" smtClean="0"/>
              <a:t> </a:t>
            </a:r>
            <a:r>
              <a:rPr lang="nl-NL" sz="2700" dirty="0" err="1" smtClean="0"/>
              <a:t>doc</a:t>
            </a:r>
            <a:r>
              <a:rPr lang="nl-NL" sz="2700" dirty="0" smtClean="0"/>
              <a:t> ANNEX)</a:t>
            </a:r>
            <a:endParaRPr lang="en-GB" sz="2700" dirty="0"/>
          </a:p>
        </p:txBody>
      </p:sp>
      <p:sp>
        <p:nvSpPr>
          <p:cNvPr id="3" name="Content Placeholder 2"/>
          <p:cNvSpPr>
            <a:spLocks noGrp="1"/>
          </p:cNvSpPr>
          <p:nvPr>
            <p:ph idx="1"/>
          </p:nvPr>
        </p:nvSpPr>
        <p:spPr/>
        <p:txBody>
          <a:bodyPr>
            <a:normAutofit fontScale="62500" lnSpcReduction="20000"/>
          </a:bodyPr>
          <a:lstStyle/>
          <a:p>
            <a:pPr>
              <a:spcBef>
                <a:spcPts val="1800"/>
              </a:spcBef>
            </a:pPr>
            <a:r>
              <a:rPr lang="nl-NL" dirty="0" err="1" smtClean="0"/>
              <a:t>Consistency</a:t>
            </a:r>
            <a:r>
              <a:rPr lang="nl-NL" dirty="0" smtClean="0"/>
              <a:t> </a:t>
            </a:r>
            <a:r>
              <a:rPr lang="nl-NL" dirty="0" err="1" smtClean="0"/>
              <a:t>with</a:t>
            </a:r>
            <a:r>
              <a:rPr lang="nl-NL" dirty="0" smtClean="0"/>
              <a:t> </a:t>
            </a:r>
            <a:r>
              <a:rPr lang="nl-NL" dirty="0" err="1" smtClean="0"/>
              <a:t>current</a:t>
            </a:r>
            <a:r>
              <a:rPr lang="nl-NL" dirty="0" smtClean="0"/>
              <a:t> fan </a:t>
            </a:r>
            <a:r>
              <a:rPr lang="nl-NL" dirty="0" err="1" smtClean="0"/>
              <a:t>regulation</a:t>
            </a:r>
            <a:r>
              <a:rPr lang="nl-NL" dirty="0" smtClean="0"/>
              <a:t> and (draft) </a:t>
            </a:r>
            <a:r>
              <a:rPr lang="nl-NL" dirty="0" err="1" smtClean="0"/>
              <a:t>regulations</a:t>
            </a:r>
            <a:r>
              <a:rPr lang="nl-NL" dirty="0" smtClean="0"/>
              <a:t> motors/pumps/</a:t>
            </a:r>
            <a:r>
              <a:rPr lang="nl-NL" dirty="0" err="1" smtClean="0"/>
              <a:t>circulators</a:t>
            </a:r>
            <a:r>
              <a:rPr lang="nl-NL" dirty="0" smtClean="0"/>
              <a:t>/</a:t>
            </a:r>
            <a:r>
              <a:rPr lang="nl-NL" dirty="0" err="1" smtClean="0"/>
              <a:t>ventilation</a:t>
            </a:r>
            <a:r>
              <a:rPr lang="nl-NL" dirty="0" smtClean="0"/>
              <a:t> units/compressors/</a:t>
            </a:r>
            <a:r>
              <a:rPr lang="nl-NL" dirty="0" err="1" smtClean="0"/>
              <a:t>hoods</a:t>
            </a:r>
            <a:endParaRPr lang="nl-NL" dirty="0" smtClean="0"/>
          </a:p>
          <a:p>
            <a:pPr>
              <a:spcBef>
                <a:spcPts val="1800"/>
              </a:spcBef>
            </a:pPr>
            <a:r>
              <a:rPr lang="nl-NL" dirty="0" err="1" smtClean="0"/>
              <a:t>Especially</a:t>
            </a:r>
            <a:r>
              <a:rPr lang="nl-NL" dirty="0" smtClean="0"/>
              <a:t> </a:t>
            </a:r>
            <a:r>
              <a:rPr lang="nl-NL" dirty="0" err="1" smtClean="0"/>
              <a:t>consistency</a:t>
            </a:r>
            <a:r>
              <a:rPr lang="nl-NL" dirty="0" smtClean="0"/>
              <a:t> scope </a:t>
            </a:r>
            <a:r>
              <a:rPr lang="nl-NL" dirty="0" err="1" smtClean="0"/>
              <a:t>with</a:t>
            </a:r>
            <a:r>
              <a:rPr lang="nl-NL" dirty="0" smtClean="0"/>
              <a:t> draft motor </a:t>
            </a:r>
            <a:r>
              <a:rPr lang="nl-NL" dirty="0" err="1" smtClean="0"/>
              <a:t>regulation</a:t>
            </a:r>
            <a:r>
              <a:rPr lang="nl-NL" dirty="0" smtClean="0"/>
              <a:t> (</a:t>
            </a:r>
            <a:r>
              <a:rPr lang="nl-NL" dirty="0" err="1" smtClean="0"/>
              <a:t>requested</a:t>
            </a:r>
            <a:r>
              <a:rPr lang="nl-NL" dirty="0" smtClean="0"/>
              <a:t> at 1st SH meeting):</a:t>
            </a:r>
            <a:endParaRPr lang="nl-NL" dirty="0" smtClean="0">
              <a:sym typeface="Wingdings" panose="05000000000000000000" pitchFamily="2" charset="2"/>
            </a:endParaRPr>
          </a:p>
          <a:p>
            <a:pPr lvl="1">
              <a:spcBef>
                <a:spcPts val="1800"/>
              </a:spcBef>
            </a:pPr>
            <a:r>
              <a:rPr lang="nl-NL" dirty="0" smtClean="0">
                <a:sym typeface="Wingdings" panose="05000000000000000000" pitchFamily="2" charset="2"/>
              </a:rPr>
              <a:t>Motor 120 W-1000 kW motor output.</a:t>
            </a:r>
          </a:p>
          <a:p>
            <a:pPr lvl="1">
              <a:spcBef>
                <a:spcPts val="1800"/>
              </a:spcBef>
            </a:pPr>
            <a:r>
              <a:rPr lang="nl-NL" dirty="0" smtClean="0">
                <a:sym typeface="Wingdings" panose="05000000000000000000" pitchFamily="2" charset="2"/>
              </a:rPr>
              <a:t>Fans 125 W – 500 kW </a:t>
            </a:r>
            <a:r>
              <a:rPr lang="nl-NL" dirty="0" err="1" smtClean="0">
                <a:sym typeface="Wingdings" panose="05000000000000000000" pitchFamily="2" charset="2"/>
              </a:rPr>
              <a:t>electric</a:t>
            </a:r>
            <a:r>
              <a:rPr lang="nl-NL" dirty="0" smtClean="0">
                <a:sym typeface="Wingdings" panose="05000000000000000000" pitchFamily="2" charset="2"/>
              </a:rPr>
              <a:t> input </a:t>
            </a:r>
          </a:p>
          <a:p>
            <a:pPr lvl="1">
              <a:spcBef>
                <a:spcPts val="1800"/>
              </a:spcBef>
            </a:pPr>
            <a:r>
              <a:rPr lang="nl-NL" dirty="0" smtClean="0">
                <a:sym typeface="Wingdings" panose="05000000000000000000" pitchFamily="2" charset="2"/>
              </a:rPr>
              <a:t>Means: 125 – 200 W </a:t>
            </a:r>
            <a:r>
              <a:rPr lang="nl-NL" dirty="0" err="1" smtClean="0">
                <a:sym typeface="Wingdings" panose="05000000000000000000" pitchFamily="2" charset="2"/>
              </a:rPr>
              <a:t>electric</a:t>
            </a:r>
            <a:r>
              <a:rPr lang="nl-NL" dirty="0" smtClean="0">
                <a:sym typeface="Wingdings" panose="05000000000000000000" pitchFamily="2" charset="2"/>
              </a:rPr>
              <a:t> input </a:t>
            </a:r>
            <a:r>
              <a:rPr lang="nl-NL" dirty="0" err="1" smtClean="0">
                <a:sym typeface="Wingdings" panose="05000000000000000000" pitchFamily="2" charset="2"/>
              </a:rPr>
              <a:t>covered</a:t>
            </a:r>
            <a:r>
              <a:rPr lang="nl-NL" dirty="0" smtClean="0">
                <a:sym typeface="Wingdings" panose="05000000000000000000" pitchFamily="2" charset="2"/>
              </a:rPr>
              <a:t> </a:t>
            </a:r>
            <a:r>
              <a:rPr lang="nl-NL" dirty="0" err="1" smtClean="0">
                <a:sym typeface="Wingdings" panose="05000000000000000000" pitchFamily="2" charset="2"/>
              </a:rPr>
              <a:t>by</a:t>
            </a:r>
            <a:r>
              <a:rPr lang="nl-NL" dirty="0" smtClean="0">
                <a:sym typeface="Wingdings" panose="05000000000000000000" pitchFamily="2" charset="2"/>
              </a:rPr>
              <a:t> fan but </a:t>
            </a:r>
            <a:r>
              <a:rPr lang="nl-NL" dirty="0" err="1" smtClean="0">
                <a:sym typeface="Wingdings" panose="05000000000000000000" pitchFamily="2" charset="2"/>
              </a:rPr>
              <a:t>not</a:t>
            </a:r>
            <a:r>
              <a:rPr lang="nl-NL" dirty="0" smtClean="0">
                <a:sym typeface="Wingdings" panose="05000000000000000000" pitchFamily="2" charset="2"/>
              </a:rPr>
              <a:t> motor </a:t>
            </a:r>
            <a:r>
              <a:rPr lang="nl-NL" dirty="0" err="1" smtClean="0">
                <a:sym typeface="Wingdings" panose="05000000000000000000" pitchFamily="2" charset="2"/>
              </a:rPr>
              <a:t>regulation</a:t>
            </a:r>
            <a:r>
              <a:rPr lang="nl-NL" dirty="0" smtClean="0">
                <a:sym typeface="Wingdings" panose="05000000000000000000" pitchFamily="2" charset="2"/>
              </a:rPr>
              <a:t>. 500-1000 kW </a:t>
            </a:r>
            <a:r>
              <a:rPr lang="nl-NL" dirty="0" err="1" smtClean="0">
                <a:sym typeface="Wingdings" panose="05000000000000000000" pitchFamily="2" charset="2"/>
              </a:rPr>
              <a:t>not</a:t>
            </a:r>
            <a:r>
              <a:rPr lang="nl-NL" dirty="0" smtClean="0">
                <a:sym typeface="Wingdings" panose="05000000000000000000" pitchFamily="2" charset="2"/>
              </a:rPr>
              <a:t> </a:t>
            </a:r>
            <a:r>
              <a:rPr lang="nl-NL" dirty="0" err="1" smtClean="0">
                <a:sym typeface="Wingdings" panose="05000000000000000000" pitchFamily="2" charset="2"/>
              </a:rPr>
              <a:t>covered</a:t>
            </a:r>
            <a:r>
              <a:rPr lang="nl-NL" dirty="0" smtClean="0">
                <a:sym typeface="Wingdings" panose="05000000000000000000" pitchFamily="2" charset="2"/>
              </a:rPr>
              <a:t> </a:t>
            </a:r>
            <a:r>
              <a:rPr lang="nl-NL" dirty="0" err="1" smtClean="0">
                <a:sym typeface="Wingdings" panose="05000000000000000000" pitchFamily="2" charset="2"/>
              </a:rPr>
              <a:t>by</a:t>
            </a:r>
            <a:r>
              <a:rPr lang="nl-NL" dirty="0" smtClean="0">
                <a:sym typeface="Wingdings" panose="05000000000000000000" pitchFamily="2" charset="2"/>
              </a:rPr>
              <a:t> fan, but </a:t>
            </a:r>
            <a:r>
              <a:rPr lang="nl-NL" dirty="0" err="1" smtClean="0">
                <a:sym typeface="Wingdings" panose="05000000000000000000" pitchFamily="2" charset="2"/>
              </a:rPr>
              <a:t>by</a:t>
            </a:r>
            <a:r>
              <a:rPr lang="nl-NL" dirty="0" smtClean="0">
                <a:sym typeface="Wingdings" panose="05000000000000000000" pitchFamily="2" charset="2"/>
              </a:rPr>
              <a:t> motor </a:t>
            </a:r>
            <a:r>
              <a:rPr lang="nl-NL" dirty="0" err="1" smtClean="0">
                <a:sym typeface="Wingdings" panose="05000000000000000000" pitchFamily="2" charset="2"/>
              </a:rPr>
              <a:t>regulation</a:t>
            </a:r>
            <a:r>
              <a:rPr lang="nl-NL" dirty="0" smtClean="0">
                <a:sym typeface="Wingdings" panose="05000000000000000000" pitchFamily="2" charset="2"/>
              </a:rPr>
              <a:t>.</a:t>
            </a:r>
          </a:p>
          <a:p>
            <a:pPr marL="342900" lvl="1" indent="-342900">
              <a:spcBef>
                <a:spcPts val="1800"/>
              </a:spcBef>
              <a:buFont typeface="Arial" panose="020B0604020202020204" pitchFamily="34" charset="0"/>
              <a:buChar char="•"/>
            </a:pPr>
            <a:r>
              <a:rPr lang="nl-NL" sz="3200" dirty="0" smtClean="0"/>
              <a:t>SH </a:t>
            </a:r>
            <a:r>
              <a:rPr lang="nl-NL" sz="3200" dirty="0" err="1" smtClean="0"/>
              <a:t>comments</a:t>
            </a:r>
            <a:r>
              <a:rPr lang="nl-NL" sz="3200" dirty="0" smtClean="0"/>
              <a:t> (Apr.-Nov.’24): </a:t>
            </a:r>
            <a:r>
              <a:rPr lang="nl-NL" sz="3200" dirty="0" err="1" smtClean="0"/>
              <a:t>current</a:t>
            </a:r>
            <a:r>
              <a:rPr lang="nl-NL" sz="3200" dirty="0" smtClean="0"/>
              <a:t> </a:t>
            </a:r>
            <a:r>
              <a:rPr lang="nl-NL" sz="3200" dirty="0" err="1" smtClean="0"/>
              <a:t>regulation</a:t>
            </a:r>
            <a:r>
              <a:rPr lang="nl-NL" sz="3200" dirty="0" smtClean="0"/>
              <a:t> stringent </a:t>
            </a:r>
            <a:r>
              <a:rPr lang="nl-NL" sz="3200" dirty="0" err="1" smtClean="0"/>
              <a:t>for</a:t>
            </a:r>
            <a:r>
              <a:rPr lang="nl-NL" sz="3200" dirty="0" smtClean="0"/>
              <a:t> small fans and </a:t>
            </a:r>
            <a:r>
              <a:rPr lang="nl-NL" sz="3200" dirty="0" err="1" smtClean="0"/>
              <a:t>lenient</a:t>
            </a:r>
            <a:r>
              <a:rPr lang="nl-NL" sz="3200" dirty="0" smtClean="0"/>
              <a:t> </a:t>
            </a:r>
            <a:r>
              <a:rPr lang="nl-NL" sz="3200" dirty="0" err="1" smtClean="0"/>
              <a:t>for</a:t>
            </a:r>
            <a:r>
              <a:rPr lang="nl-NL" sz="3200" dirty="0" smtClean="0"/>
              <a:t> large fans</a:t>
            </a:r>
          </a:p>
          <a:p>
            <a:pPr marL="342900" lvl="1" indent="-342900">
              <a:spcBef>
                <a:spcPts val="1800"/>
              </a:spcBef>
              <a:buFont typeface="Arial" panose="020B0604020202020204" pitchFamily="34" charset="0"/>
              <a:buChar char="•"/>
            </a:pPr>
            <a:r>
              <a:rPr lang="nl-NL" sz="3200" dirty="0" smtClean="0"/>
              <a:t>No </a:t>
            </a:r>
            <a:r>
              <a:rPr lang="nl-NL" sz="3200" dirty="0" err="1" smtClean="0"/>
              <a:t>industry</a:t>
            </a:r>
            <a:r>
              <a:rPr lang="nl-NL" sz="3200" dirty="0" smtClean="0"/>
              <a:t> database, but </a:t>
            </a:r>
            <a:r>
              <a:rPr lang="nl-NL" sz="3200" dirty="0" err="1" smtClean="0"/>
              <a:t>use</a:t>
            </a:r>
            <a:r>
              <a:rPr lang="nl-NL" sz="3200" dirty="0" smtClean="0"/>
              <a:t> </a:t>
            </a:r>
            <a:r>
              <a:rPr lang="nl-NL" sz="3200" dirty="0" err="1" smtClean="0"/>
              <a:t>anecdotal</a:t>
            </a:r>
            <a:r>
              <a:rPr lang="nl-NL" sz="3200" dirty="0" smtClean="0"/>
              <a:t> data </a:t>
            </a:r>
            <a:r>
              <a:rPr lang="nl-NL" sz="3200" dirty="0" err="1" smtClean="0"/>
              <a:t>from</a:t>
            </a:r>
            <a:r>
              <a:rPr lang="nl-NL" sz="3200" dirty="0" smtClean="0"/>
              <a:t> </a:t>
            </a:r>
            <a:r>
              <a:rPr lang="nl-NL" sz="3200" dirty="0" err="1" smtClean="0"/>
              <a:t>manufacturer</a:t>
            </a:r>
            <a:r>
              <a:rPr lang="nl-NL" sz="3200" dirty="0" smtClean="0"/>
              <a:t> </a:t>
            </a:r>
            <a:r>
              <a:rPr lang="nl-NL" sz="3200" dirty="0" err="1" smtClean="0"/>
              <a:t>catalogues</a:t>
            </a:r>
            <a:r>
              <a:rPr lang="nl-NL" sz="3200" dirty="0" smtClean="0"/>
              <a:t> </a:t>
            </a:r>
            <a:endParaRPr lang="nl-NL" sz="3200" dirty="0"/>
          </a:p>
          <a:p>
            <a:pPr lvl="1">
              <a:spcBef>
                <a:spcPts val="1800"/>
              </a:spcBef>
            </a:pPr>
            <a:endParaRPr lang="nl-NL" dirty="0" smtClean="0">
              <a:sym typeface="Wingdings" panose="05000000000000000000" pitchFamily="2" charset="2"/>
            </a:endParaRPr>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74</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74005766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100" b="1" dirty="0" err="1" smtClean="0"/>
              <a:t>Formulas</a:t>
            </a:r>
            <a:r>
              <a:rPr lang="nl-NL" sz="3100" b="1" dirty="0" smtClean="0"/>
              <a:t>, </a:t>
            </a:r>
            <a:r>
              <a:rPr lang="nl-NL" sz="3100" b="1" dirty="0" err="1" smtClean="0"/>
              <a:t>Guiding</a:t>
            </a:r>
            <a:r>
              <a:rPr lang="nl-NL" sz="3100" b="1" dirty="0" smtClean="0"/>
              <a:t> </a:t>
            </a:r>
            <a:r>
              <a:rPr lang="nl-NL" sz="3100" b="1" dirty="0" err="1" smtClean="0"/>
              <a:t>principles</a:t>
            </a:r>
            <a:r>
              <a:rPr lang="nl-NL" sz="3100" b="1" dirty="0" smtClean="0"/>
              <a:t> I </a:t>
            </a:r>
            <a:r>
              <a:rPr lang="nl-NL" sz="2700" dirty="0" smtClean="0"/>
              <a:t>(</a:t>
            </a:r>
            <a:r>
              <a:rPr lang="nl-NL" sz="2700" dirty="0" err="1" smtClean="0"/>
              <a:t>discussion</a:t>
            </a:r>
            <a:r>
              <a:rPr lang="nl-NL" sz="2700" dirty="0" smtClean="0"/>
              <a:t> </a:t>
            </a:r>
            <a:r>
              <a:rPr lang="nl-NL" sz="2700" dirty="0" err="1" smtClean="0"/>
              <a:t>doc</a:t>
            </a:r>
            <a:r>
              <a:rPr lang="nl-NL" sz="2700" dirty="0" smtClean="0"/>
              <a:t> ANNEX)</a:t>
            </a:r>
            <a:endParaRPr lang="en-GB" sz="2700" dirty="0"/>
          </a:p>
        </p:txBody>
      </p:sp>
      <p:sp>
        <p:nvSpPr>
          <p:cNvPr id="3" name="Content Placeholder 2"/>
          <p:cNvSpPr>
            <a:spLocks noGrp="1"/>
          </p:cNvSpPr>
          <p:nvPr>
            <p:ph idx="1"/>
          </p:nvPr>
        </p:nvSpPr>
        <p:spPr/>
        <p:txBody>
          <a:bodyPr>
            <a:noAutofit/>
          </a:bodyPr>
          <a:lstStyle/>
          <a:p>
            <a:pPr>
              <a:spcBef>
                <a:spcPts val="1800"/>
              </a:spcBef>
            </a:pPr>
            <a:r>
              <a:rPr lang="nl-NL" sz="1800" dirty="0" smtClean="0"/>
              <a:t>Keep small fan (125W pivot) </a:t>
            </a:r>
            <a:r>
              <a:rPr lang="nl-NL" sz="1800" dirty="0" err="1" smtClean="0"/>
              <a:t>values</a:t>
            </a:r>
            <a:r>
              <a:rPr lang="nl-NL" sz="1800" dirty="0" smtClean="0"/>
              <a:t> close </a:t>
            </a:r>
            <a:r>
              <a:rPr lang="nl-NL" sz="1800" dirty="0" err="1" smtClean="0"/>
              <a:t>to</a:t>
            </a:r>
            <a:r>
              <a:rPr lang="nl-NL" sz="1800" dirty="0" smtClean="0"/>
              <a:t> 2015 level. Set new anchor </a:t>
            </a:r>
            <a:r>
              <a:rPr lang="nl-NL" sz="1800" dirty="0" err="1" smtClean="0"/>
              <a:t>for</a:t>
            </a:r>
            <a:r>
              <a:rPr lang="nl-NL" sz="1800" dirty="0" smtClean="0"/>
              <a:t> </a:t>
            </a:r>
            <a:r>
              <a:rPr lang="nl-NL" sz="1800" dirty="0" err="1" smtClean="0"/>
              <a:t>slope</a:t>
            </a:r>
            <a:r>
              <a:rPr lang="nl-NL" sz="1800" dirty="0" smtClean="0"/>
              <a:t>-change at 1 kW (</a:t>
            </a:r>
            <a:r>
              <a:rPr lang="nl-NL" sz="1800" dirty="0" err="1" smtClean="0"/>
              <a:t>follows</a:t>
            </a:r>
            <a:r>
              <a:rPr lang="nl-NL" sz="1800" dirty="0" smtClean="0"/>
              <a:t> </a:t>
            </a:r>
            <a:r>
              <a:rPr lang="nl-NL" sz="1800" dirty="0" err="1" smtClean="0"/>
              <a:t>from</a:t>
            </a:r>
            <a:r>
              <a:rPr lang="nl-NL" sz="1800" dirty="0" smtClean="0"/>
              <a:t> </a:t>
            </a:r>
            <a:r>
              <a:rPr lang="nl-NL" sz="1800" dirty="0" err="1" smtClean="0"/>
              <a:t>available</a:t>
            </a:r>
            <a:r>
              <a:rPr lang="nl-NL" sz="1800" dirty="0" smtClean="0"/>
              <a:t> data, </a:t>
            </a:r>
            <a:r>
              <a:rPr lang="nl-NL" sz="1800" dirty="0" err="1" smtClean="0"/>
              <a:t>also</a:t>
            </a:r>
            <a:r>
              <a:rPr lang="nl-NL" sz="1800" dirty="0" smtClean="0"/>
              <a:t> LN(1)=0)</a:t>
            </a:r>
          </a:p>
          <a:p>
            <a:pPr>
              <a:spcBef>
                <a:spcPts val="1800"/>
              </a:spcBef>
            </a:pPr>
            <a:r>
              <a:rPr lang="nl-NL" sz="1800" dirty="0" smtClean="0"/>
              <a:t>Keep 10 kW limit as anchor </a:t>
            </a:r>
            <a:r>
              <a:rPr lang="nl-NL" sz="1800" dirty="0" err="1" smtClean="0"/>
              <a:t>for</a:t>
            </a:r>
            <a:r>
              <a:rPr lang="nl-NL" sz="1800" dirty="0" smtClean="0"/>
              <a:t> </a:t>
            </a:r>
            <a:r>
              <a:rPr lang="nl-NL" sz="1800" dirty="0" err="1" smtClean="0"/>
              <a:t>slope</a:t>
            </a:r>
            <a:r>
              <a:rPr lang="nl-NL" sz="1800" dirty="0" smtClean="0"/>
              <a:t>-change (</a:t>
            </a:r>
            <a:r>
              <a:rPr lang="nl-NL" sz="1800" dirty="0" err="1" smtClean="0"/>
              <a:t>consistency</a:t>
            </a:r>
            <a:r>
              <a:rPr lang="nl-NL" sz="1800" dirty="0" smtClean="0"/>
              <a:t>, but VU </a:t>
            </a:r>
            <a:r>
              <a:rPr lang="nl-NL" sz="1800" dirty="0" err="1" smtClean="0"/>
              <a:t>uses</a:t>
            </a:r>
            <a:r>
              <a:rPr lang="nl-NL" sz="1800" dirty="0" smtClean="0"/>
              <a:t> 30 kW..)</a:t>
            </a:r>
          </a:p>
          <a:p>
            <a:pPr>
              <a:spcBef>
                <a:spcPts val="1800"/>
              </a:spcBef>
            </a:pPr>
            <a:r>
              <a:rPr lang="nl-NL" sz="1800" dirty="0" err="1" smtClean="0"/>
              <a:t>Slopes</a:t>
            </a:r>
            <a:r>
              <a:rPr lang="nl-NL" sz="1800" dirty="0" smtClean="0"/>
              <a:t> </a:t>
            </a:r>
            <a:r>
              <a:rPr lang="nl-NL" sz="1800" dirty="0" err="1" smtClean="0"/>
              <a:t>for</a:t>
            </a:r>
            <a:r>
              <a:rPr lang="nl-NL" sz="1800" dirty="0" smtClean="0"/>
              <a:t> medium/large fans </a:t>
            </a:r>
            <a:r>
              <a:rPr lang="nl-NL" sz="1800" dirty="0" err="1" smtClean="0"/>
              <a:t>to</a:t>
            </a:r>
            <a:r>
              <a:rPr lang="nl-NL" sz="1800" dirty="0" smtClean="0"/>
              <a:t> </a:t>
            </a:r>
            <a:r>
              <a:rPr lang="nl-NL" sz="1800" dirty="0" err="1" smtClean="0"/>
              <a:t>be</a:t>
            </a:r>
            <a:r>
              <a:rPr lang="nl-NL" sz="1800" dirty="0" smtClean="0"/>
              <a:t> </a:t>
            </a:r>
            <a:r>
              <a:rPr lang="nl-NL" sz="1800" dirty="0" err="1" smtClean="0"/>
              <a:t>based</a:t>
            </a:r>
            <a:r>
              <a:rPr lang="nl-NL" sz="1800" dirty="0" smtClean="0"/>
              <a:t> on </a:t>
            </a:r>
            <a:r>
              <a:rPr lang="nl-NL" sz="1800" dirty="0" err="1" smtClean="0"/>
              <a:t>anecdotal</a:t>
            </a:r>
            <a:r>
              <a:rPr lang="nl-NL" sz="1800" dirty="0" smtClean="0"/>
              <a:t> data, but keep close </a:t>
            </a:r>
            <a:r>
              <a:rPr lang="nl-NL" sz="1800" dirty="0" err="1" smtClean="0"/>
              <a:t>to</a:t>
            </a:r>
            <a:r>
              <a:rPr lang="nl-NL" sz="1800" dirty="0" smtClean="0"/>
              <a:t> ‘efficiency </a:t>
            </a:r>
            <a:r>
              <a:rPr lang="nl-NL" sz="1800" dirty="0" err="1" smtClean="0"/>
              <a:t>grade</a:t>
            </a:r>
            <a:r>
              <a:rPr lang="nl-NL" sz="1800" dirty="0" smtClean="0"/>
              <a:t>’ and log-</a:t>
            </a:r>
            <a:r>
              <a:rPr lang="nl-NL" sz="1800" dirty="0" err="1" smtClean="0"/>
              <a:t>dependence</a:t>
            </a:r>
            <a:r>
              <a:rPr lang="nl-NL" sz="1800" dirty="0" smtClean="0"/>
              <a:t> of </a:t>
            </a:r>
            <a:r>
              <a:rPr lang="nl-NL" sz="1800" dirty="0" err="1" smtClean="0"/>
              <a:t>current</a:t>
            </a:r>
            <a:r>
              <a:rPr lang="nl-NL" sz="1800" dirty="0" smtClean="0"/>
              <a:t> </a:t>
            </a:r>
            <a:r>
              <a:rPr lang="nl-NL" sz="1800" dirty="0" err="1" smtClean="0"/>
              <a:t>formulas</a:t>
            </a:r>
            <a:r>
              <a:rPr lang="nl-NL" sz="1800" dirty="0" smtClean="0"/>
              <a:t> (</a:t>
            </a:r>
            <a:r>
              <a:rPr lang="nl-NL" sz="1800" dirty="0" err="1" smtClean="0"/>
              <a:t>better</a:t>
            </a:r>
            <a:r>
              <a:rPr lang="nl-NL" sz="1800" dirty="0" smtClean="0"/>
              <a:t> </a:t>
            </a:r>
            <a:r>
              <a:rPr lang="nl-NL" sz="1800" dirty="0" err="1" smtClean="0"/>
              <a:t>transition</a:t>
            </a:r>
            <a:r>
              <a:rPr lang="nl-NL" sz="1800" dirty="0" smtClean="0"/>
              <a:t>/</a:t>
            </a:r>
            <a:r>
              <a:rPr lang="nl-NL" sz="1800" dirty="0" err="1" smtClean="0"/>
              <a:t>communication</a:t>
            </a:r>
            <a:r>
              <a:rPr lang="nl-NL" sz="1800" dirty="0" smtClean="0"/>
              <a:t>/</a:t>
            </a:r>
            <a:r>
              <a:rPr lang="nl-NL" sz="1800" dirty="0" err="1" smtClean="0"/>
              <a:t>consistency</a:t>
            </a:r>
            <a:r>
              <a:rPr lang="nl-NL" sz="1800" dirty="0" smtClean="0"/>
              <a:t>)</a:t>
            </a:r>
          </a:p>
          <a:p>
            <a:pPr>
              <a:spcBef>
                <a:spcPts val="1800"/>
              </a:spcBef>
            </a:pPr>
            <a:r>
              <a:rPr lang="nl-NL" sz="1800" dirty="0" err="1" smtClean="0">
                <a:sym typeface="Wingdings" panose="05000000000000000000" pitchFamily="2" charset="2"/>
              </a:rPr>
              <a:t>Current</a:t>
            </a:r>
            <a:r>
              <a:rPr lang="nl-NL" sz="1800" dirty="0" smtClean="0">
                <a:sym typeface="Wingdings" panose="05000000000000000000" pitchFamily="2" charset="2"/>
              </a:rPr>
              <a:t> </a:t>
            </a:r>
            <a:r>
              <a:rPr lang="nl-NL" sz="1800" dirty="0" err="1" smtClean="0">
                <a:sym typeface="Wingdings" panose="05000000000000000000" pitchFamily="2" charset="2"/>
              </a:rPr>
              <a:t>regulation</a:t>
            </a:r>
            <a:r>
              <a:rPr lang="nl-NL" sz="1800" dirty="0" smtClean="0">
                <a:sym typeface="Wingdings" panose="05000000000000000000" pitchFamily="2" charset="2"/>
              </a:rPr>
              <a:t> </a:t>
            </a:r>
            <a:r>
              <a:rPr lang="nl-NL" sz="1800" dirty="0" err="1" smtClean="0">
                <a:sym typeface="Wingdings" panose="05000000000000000000" pitchFamily="2" charset="2"/>
              </a:rPr>
              <a:t>gives</a:t>
            </a:r>
            <a:r>
              <a:rPr lang="nl-NL" sz="1800" dirty="0" smtClean="0">
                <a:sym typeface="Wingdings" panose="05000000000000000000" pitchFamily="2" charset="2"/>
              </a:rPr>
              <a:t> 4% </a:t>
            </a:r>
            <a:r>
              <a:rPr lang="nl-NL" sz="1800" dirty="0" err="1" smtClean="0">
                <a:sym typeface="Wingdings" panose="05000000000000000000" pitchFamily="2" charset="2"/>
              </a:rPr>
              <a:t>jump</a:t>
            </a:r>
            <a:r>
              <a:rPr lang="nl-NL" sz="1800" dirty="0" smtClean="0">
                <a:sym typeface="Wingdings" panose="05000000000000000000" pitchFamily="2" charset="2"/>
              </a:rPr>
              <a:t> </a:t>
            </a:r>
            <a:r>
              <a:rPr lang="nl-NL" sz="1800" dirty="0" err="1" smtClean="0">
                <a:sym typeface="Wingdings" panose="05000000000000000000" pitchFamily="2" charset="2"/>
              </a:rPr>
              <a:t>between</a:t>
            </a:r>
            <a:r>
              <a:rPr lang="nl-NL" sz="1800" dirty="0" smtClean="0">
                <a:sym typeface="Wingdings" panose="05000000000000000000" pitchFamily="2" charset="2"/>
              </a:rPr>
              <a:t> 2013 and 2015  </a:t>
            </a:r>
            <a:r>
              <a:rPr lang="nl-NL" sz="1800" dirty="0" err="1" smtClean="0">
                <a:sym typeface="Wingdings" panose="05000000000000000000" pitchFamily="2" charset="2"/>
              </a:rPr>
              <a:t>same</a:t>
            </a:r>
            <a:r>
              <a:rPr lang="nl-NL" sz="1800" dirty="0" smtClean="0">
                <a:sym typeface="Wingdings" panose="05000000000000000000" pitchFamily="2" charset="2"/>
              </a:rPr>
              <a:t> </a:t>
            </a:r>
            <a:r>
              <a:rPr lang="nl-NL" sz="1800" dirty="0" err="1" smtClean="0">
                <a:sym typeface="Wingdings" panose="05000000000000000000" pitchFamily="2" charset="2"/>
              </a:rPr>
              <a:t>for</a:t>
            </a:r>
            <a:r>
              <a:rPr lang="nl-NL" sz="1800" dirty="0" smtClean="0">
                <a:sym typeface="Wingdings" panose="05000000000000000000" pitchFamily="2" charset="2"/>
              </a:rPr>
              <a:t> 2015-2018 and 2018-2020</a:t>
            </a:r>
          </a:p>
          <a:p>
            <a:pPr>
              <a:spcBef>
                <a:spcPts val="1800"/>
              </a:spcBef>
            </a:pPr>
            <a:r>
              <a:rPr lang="nl-NL" sz="1800" dirty="0" smtClean="0">
                <a:sym typeface="Wingdings" panose="05000000000000000000" pitchFamily="2" charset="2"/>
              </a:rPr>
              <a:t>Technical logic </a:t>
            </a:r>
            <a:r>
              <a:rPr lang="nl-NL" sz="1800" dirty="0" err="1" smtClean="0">
                <a:sym typeface="Wingdings" panose="05000000000000000000" pitchFamily="2" charset="2"/>
              </a:rPr>
              <a:t>for</a:t>
            </a:r>
            <a:r>
              <a:rPr lang="nl-NL" sz="1800" dirty="0" smtClean="0">
                <a:sym typeface="Wingdings" panose="05000000000000000000" pitchFamily="2" charset="2"/>
              </a:rPr>
              <a:t> </a:t>
            </a:r>
            <a:r>
              <a:rPr lang="nl-NL" sz="1800" dirty="0" err="1" smtClean="0">
                <a:sym typeface="Wingdings" panose="05000000000000000000" pitchFamily="2" charset="2"/>
              </a:rPr>
              <a:t>centrifugal</a:t>
            </a:r>
            <a:r>
              <a:rPr lang="nl-NL" sz="1800" dirty="0" smtClean="0">
                <a:sym typeface="Wingdings" panose="05000000000000000000" pitchFamily="2" charset="2"/>
              </a:rPr>
              <a:t> fans: Fan </a:t>
            </a:r>
            <a:r>
              <a:rPr lang="nl-NL" sz="1800" dirty="0" err="1" smtClean="0">
                <a:sym typeface="Wingdings" panose="05000000000000000000" pitchFamily="2" charset="2"/>
              </a:rPr>
              <a:t>limits</a:t>
            </a:r>
            <a:r>
              <a:rPr lang="nl-NL" sz="1800" dirty="0" smtClean="0">
                <a:sym typeface="Wingdings" panose="05000000000000000000" pitchFamily="2" charset="2"/>
              </a:rPr>
              <a:t> </a:t>
            </a:r>
            <a:r>
              <a:rPr lang="nl-NL" sz="1800" dirty="0" err="1" smtClean="0">
                <a:sym typeface="Wingdings" panose="05000000000000000000" pitchFamily="2" charset="2"/>
              </a:rPr>
              <a:t>should</a:t>
            </a:r>
            <a:r>
              <a:rPr lang="nl-NL" sz="1800" dirty="0" smtClean="0">
                <a:sym typeface="Wingdings" panose="05000000000000000000" pitchFamily="2" charset="2"/>
              </a:rPr>
              <a:t> </a:t>
            </a:r>
            <a:r>
              <a:rPr lang="nl-NL" sz="1800" dirty="0" err="1" smtClean="0">
                <a:sym typeface="Wingdings" panose="05000000000000000000" pitchFamily="2" charset="2"/>
              </a:rPr>
              <a:t>be</a:t>
            </a:r>
            <a:r>
              <a:rPr lang="nl-NL" sz="1800" dirty="0" smtClean="0">
                <a:sym typeface="Wingdings" panose="05000000000000000000" pitchFamily="2" charset="2"/>
              </a:rPr>
              <a:t> </a:t>
            </a:r>
            <a:r>
              <a:rPr lang="nl-NL" sz="1800" dirty="0" err="1" smtClean="0">
                <a:sym typeface="Wingdings" panose="05000000000000000000" pitchFamily="2" charset="2"/>
              </a:rPr>
              <a:t>between</a:t>
            </a:r>
            <a:r>
              <a:rPr lang="nl-NL" sz="1800" dirty="0" smtClean="0">
                <a:sym typeface="Wingdings" panose="05000000000000000000" pitchFamily="2" charset="2"/>
              </a:rPr>
              <a:t> ‘motor’ and ‘</a:t>
            </a:r>
            <a:r>
              <a:rPr lang="nl-NL" sz="1800" dirty="0" err="1" smtClean="0">
                <a:sym typeface="Wingdings" panose="05000000000000000000" pitchFamily="2" charset="2"/>
              </a:rPr>
              <a:t>ventilation</a:t>
            </a:r>
            <a:r>
              <a:rPr lang="nl-NL" sz="1800" dirty="0" smtClean="0">
                <a:sym typeface="Wingdings" panose="05000000000000000000" pitchFamily="2" charset="2"/>
              </a:rPr>
              <a:t> unit’ </a:t>
            </a:r>
            <a:r>
              <a:rPr lang="nl-NL" sz="1800" dirty="0" err="1" smtClean="0">
                <a:sym typeface="Wingdings" panose="05000000000000000000" pitchFamily="2" charset="2"/>
              </a:rPr>
              <a:t>regulation</a:t>
            </a:r>
            <a:r>
              <a:rPr lang="nl-NL" sz="1800" dirty="0" smtClean="0">
                <a:sym typeface="Wingdings" panose="05000000000000000000" pitchFamily="2" charset="2"/>
              </a:rPr>
              <a:t>.  Fan </a:t>
            </a:r>
            <a:r>
              <a:rPr lang="nl-NL" sz="1800" dirty="0" err="1" smtClean="0">
                <a:sym typeface="Wingdings" panose="05000000000000000000" pitchFamily="2" charset="2"/>
              </a:rPr>
              <a:t>limits</a:t>
            </a:r>
            <a:r>
              <a:rPr lang="nl-NL" sz="1800" dirty="0" smtClean="0">
                <a:sym typeface="Wingdings" panose="05000000000000000000" pitchFamily="2" charset="2"/>
              </a:rPr>
              <a:t> &gt; Compressor </a:t>
            </a:r>
            <a:r>
              <a:rPr lang="nl-NL" sz="1800" dirty="0" err="1" smtClean="0">
                <a:sym typeface="Wingdings" panose="05000000000000000000" pitchFamily="2" charset="2"/>
              </a:rPr>
              <a:t>limits</a:t>
            </a:r>
            <a:r>
              <a:rPr lang="nl-NL" sz="1800" dirty="0" smtClean="0">
                <a:sym typeface="Wingdings" panose="05000000000000000000" pitchFamily="2" charset="2"/>
              </a:rPr>
              <a:t>.</a:t>
            </a:r>
          </a:p>
          <a:p>
            <a:pPr>
              <a:spcBef>
                <a:spcPts val="1800"/>
              </a:spcBef>
            </a:pPr>
            <a:r>
              <a:rPr lang="nl-NL" sz="1800" dirty="0" err="1" smtClean="0">
                <a:sym typeface="Wingdings" panose="05000000000000000000" pitchFamily="2" charset="2"/>
              </a:rPr>
              <a:t>Manufacturer’s</a:t>
            </a:r>
            <a:r>
              <a:rPr lang="nl-NL" sz="1800" dirty="0" smtClean="0">
                <a:sym typeface="Wingdings" panose="05000000000000000000" pitchFamily="2" charset="2"/>
              </a:rPr>
              <a:t> </a:t>
            </a:r>
            <a:r>
              <a:rPr lang="nl-NL" sz="1800" dirty="0" err="1" smtClean="0">
                <a:sym typeface="Wingdings" panose="05000000000000000000" pitchFamily="2" charset="2"/>
              </a:rPr>
              <a:t>catalogues</a:t>
            </a:r>
            <a:r>
              <a:rPr lang="nl-NL" sz="1800" dirty="0" smtClean="0">
                <a:sym typeface="Wingdings" panose="05000000000000000000" pitchFamily="2" charset="2"/>
              </a:rPr>
              <a:t>: </a:t>
            </a:r>
            <a:r>
              <a:rPr lang="nl-NL" sz="1800" dirty="0" err="1" smtClean="0">
                <a:sym typeface="Wingdings" panose="05000000000000000000" pitchFamily="2" charset="2"/>
              </a:rPr>
              <a:t>Measurement</a:t>
            </a:r>
            <a:r>
              <a:rPr lang="nl-NL" sz="1800" dirty="0" smtClean="0">
                <a:sym typeface="Wingdings" panose="05000000000000000000" pitchFamily="2" charset="2"/>
              </a:rPr>
              <a:t> </a:t>
            </a:r>
            <a:r>
              <a:rPr lang="nl-NL" sz="1800" dirty="0" err="1" smtClean="0">
                <a:sym typeface="Wingdings" panose="05000000000000000000" pitchFamily="2" charset="2"/>
              </a:rPr>
              <a:t>category</a:t>
            </a:r>
            <a:r>
              <a:rPr lang="nl-NL" sz="1800" dirty="0" smtClean="0">
                <a:sym typeface="Wingdings" panose="05000000000000000000" pitchFamily="2" charset="2"/>
              </a:rPr>
              <a:t> A (free </a:t>
            </a:r>
            <a:r>
              <a:rPr lang="nl-NL" sz="1800" dirty="0" err="1" smtClean="0">
                <a:sym typeface="Wingdings" panose="05000000000000000000" pitchFamily="2" charset="2"/>
              </a:rPr>
              <a:t>inlet</a:t>
            </a:r>
            <a:r>
              <a:rPr lang="nl-NL" sz="1800" dirty="0" smtClean="0">
                <a:sym typeface="Wingdings" panose="05000000000000000000" pitchFamily="2" charset="2"/>
              </a:rPr>
              <a:t> &amp; outlet, </a:t>
            </a:r>
            <a:r>
              <a:rPr lang="nl-NL" sz="1800" dirty="0" err="1" smtClean="0">
                <a:sym typeface="Wingdings" panose="05000000000000000000" pitchFamily="2" charset="2"/>
              </a:rPr>
              <a:t>static</a:t>
            </a:r>
            <a:r>
              <a:rPr lang="nl-NL" sz="1800" dirty="0" smtClean="0">
                <a:sym typeface="Wingdings" panose="05000000000000000000" pitchFamily="2" charset="2"/>
              </a:rPr>
              <a:t> </a:t>
            </a:r>
            <a:r>
              <a:rPr lang="nl-NL" sz="1800" dirty="0" err="1" smtClean="0">
                <a:sym typeface="Wingdings" panose="05000000000000000000" pitchFamily="2" charset="2"/>
              </a:rPr>
              <a:t>pressure</a:t>
            </a:r>
            <a:r>
              <a:rPr lang="nl-NL" sz="1800" dirty="0" smtClean="0">
                <a:sym typeface="Wingdings" panose="05000000000000000000" pitchFamily="2" charset="2"/>
              </a:rPr>
              <a:t>) is </a:t>
            </a:r>
            <a:r>
              <a:rPr lang="nl-NL" sz="1800" dirty="0" err="1" smtClean="0">
                <a:sym typeface="Wingdings" panose="05000000000000000000" pitchFamily="2" charset="2"/>
              </a:rPr>
              <a:t>by</a:t>
            </a:r>
            <a:r>
              <a:rPr lang="nl-NL" sz="1800" dirty="0" smtClean="0">
                <a:sym typeface="Wingdings" panose="05000000000000000000" pitchFamily="2" charset="2"/>
              </a:rPr>
              <a:t> far the most </a:t>
            </a:r>
            <a:r>
              <a:rPr lang="nl-NL" sz="1800" dirty="0" err="1" smtClean="0">
                <a:sym typeface="Wingdings" panose="05000000000000000000" pitchFamily="2" charset="2"/>
              </a:rPr>
              <a:t>popular</a:t>
            </a:r>
            <a:r>
              <a:rPr lang="nl-NL" sz="1800" dirty="0" smtClean="0">
                <a:sym typeface="Wingdings" panose="05000000000000000000" pitchFamily="2" charset="2"/>
              </a:rPr>
              <a:t>, </a:t>
            </a:r>
            <a:r>
              <a:rPr lang="nl-NL" sz="1800" dirty="0" err="1" smtClean="0">
                <a:sym typeface="Wingdings" panose="05000000000000000000" pitchFamily="2" charset="2"/>
              </a:rPr>
              <a:t>so</a:t>
            </a:r>
            <a:r>
              <a:rPr lang="nl-NL" sz="1800" dirty="0" smtClean="0">
                <a:sym typeface="Wingdings" panose="05000000000000000000" pitchFamily="2" charset="2"/>
              </a:rPr>
              <a:t> </a:t>
            </a:r>
            <a:r>
              <a:rPr lang="nl-NL" sz="1800" dirty="0" err="1" smtClean="0">
                <a:sym typeface="Wingdings" panose="05000000000000000000" pitchFamily="2" charset="2"/>
              </a:rPr>
              <a:t>this</a:t>
            </a:r>
            <a:r>
              <a:rPr lang="nl-NL" sz="1800" dirty="0" smtClean="0">
                <a:sym typeface="Wingdings" panose="05000000000000000000" pitchFamily="2" charset="2"/>
              </a:rPr>
              <a:t> is basis </a:t>
            </a:r>
            <a:r>
              <a:rPr lang="nl-NL" sz="1800" dirty="0" err="1" smtClean="0">
                <a:sym typeface="Wingdings" panose="05000000000000000000" pitchFamily="2" charset="2"/>
              </a:rPr>
              <a:t>for</a:t>
            </a:r>
            <a:r>
              <a:rPr lang="nl-NL" sz="1800" dirty="0" smtClean="0">
                <a:sym typeface="Wingdings" panose="05000000000000000000" pitchFamily="2" charset="2"/>
              </a:rPr>
              <a:t> curve fitting</a:t>
            </a:r>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75</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8672015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100" b="1" dirty="0" err="1" smtClean="0"/>
              <a:t>Formulas</a:t>
            </a:r>
            <a:r>
              <a:rPr lang="nl-NL" sz="3100" b="1" dirty="0" smtClean="0"/>
              <a:t>, </a:t>
            </a:r>
            <a:r>
              <a:rPr lang="nl-NL" sz="3100" b="1" dirty="0" err="1" smtClean="0"/>
              <a:t>Guiding</a:t>
            </a:r>
            <a:r>
              <a:rPr lang="nl-NL" sz="3100" b="1" dirty="0" smtClean="0"/>
              <a:t> </a:t>
            </a:r>
            <a:r>
              <a:rPr lang="nl-NL" sz="3100" b="1" dirty="0" err="1" smtClean="0"/>
              <a:t>principles</a:t>
            </a:r>
            <a:r>
              <a:rPr lang="nl-NL" sz="3100" b="1" dirty="0" smtClean="0"/>
              <a:t> II</a:t>
            </a:r>
            <a:r>
              <a:rPr lang="nl-NL" sz="2700" dirty="0" smtClean="0"/>
              <a:t>(</a:t>
            </a:r>
            <a:r>
              <a:rPr lang="nl-NL" sz="2700" dirty="0" err="1" smtClean="0"/>
              <a:t>discussion</a:t>
            </a:r>
            <a:r>
              <a:rPr lang="nl-NL" sz="2700" dirty="0" smtClean="0"/>
              <a:t> </a:t>
            </a:r>
            <a:r>
              <a:rPr lang="nl-NL" sz="2700" dirty="0" err="1" smtClean="0"/>
              <a:t>doc</a:t>
            </a:r>
            <a:r>
              <a:rPr lang="nl-NL" sz="2700" dirty="0" smtClean="0"/>
              <a:t> ANNEX)</a:t>
            </a:r>
            <a:endParaRPr lang="en-GB" sz="2700" dirty="0"/>
          </a:p>
        </p:txBody>
      </p:sp>
      <p:sp>
        <p:nvSpPr>
          <p:cNvPr id="3" name="Content Placeholder 2"/>
          <p:cNvSpPr>
            <a:spLocks noGrp="1"/>
          </p:cNvSpPr>
          <p:nvPr>
            <p:ph idx="1"/>
          </p:nvPr>
        </p:nvSpPr>
        <p:spPr/>
        <p:txBody>
          <a:bodyPr>
            <a:noAutofit/>
          </a:bodyPr>
          <a:lstStyle/>
          <a:p>
            <a:pPr>
              <a:spcBef>
                <a:spcPts val="1800"/>
              </a:spcBef>
            </a:pPr>
            <a:r>
              <a:rPr lang="nl-NL" sz="1800" dirty="0" err="1" smtClean="0">
                <a:sym typeface="Wingdings" panose="05000000000000000000" pitchFamily="2" charset="2"/>
              </a:rPr>
              <a:t>Category</a:t>
            </a:r>
            <a:r>
              <a:rPr lang="nl-NL" sz="1800" dirty="0" smtClean="0">
                <a:sym typeface="Wingdings" panose="05000000000000000000" pitchFamily="2" charset="2"/>
              </a:rPr>
              <a:t> logic:</a:t>
            </a:r>
          </a:p>
          <a:p>
            <a:pPr lvl="1">
              <a:spcBef>
                <a:spcPts val="1800"/>
              </a:spcBef>
            </a:pPr>
            <a:r>
              <a:rPr lang="nl-NL" sz="1800" dirty="0" smtClean="0">
                <a:sym typeface="Wingdings" panose="05000000000000000000" pitchFamily="2" charset="2"/>
              </a:rPr>
              <a:t>Cross flow:  No </a:t>
            </a:r>
            <a:r>
              <a:rPr lang="nl-NL" sz="1800" dirty="0" err="1" smtClean="0">
                <a:sym typeface="Wingdings" panose="05000000000000000000" pitchFamily="2" charset="2"/>
              </a:rPr>
              <a:t>anecdotal</a:t>
            </a:r>
            <a:r>
              <a:rPr lang="nl-NL" sz="1800" dirty="0" smtClean="0">
                <a:sym typeface="Wingdings" panose="05000000000000000000" pitchFamily="2" charset="2"/>
              </a:rPr>
              <a:t> data found  </a:t>
            </a:r>
            <a:r>
              <a:rPr lang="nl-NL" sz="1800" dirty="0" err="1" smtClean="0">
                <a:sym typeface="Wingdings" panose="05000000000000000000" pitchFamily="2" charset="2"/>
              </a:rPr>
              <a:t>to</a:t>
            </a:r>
            <a:r>
              <a:rPr lang="nl-NL" sz="1800" dirty="0" smtClean="0">
                <a:sym typeface="Wingdings" panose="05000000000000000000" pitchFamily="2" charset="2"/>
              </a:rPr>
              <a:t> </a:t>
            </a:r>
            <a:r>
              <a:rPr lang="nl-NL" sz="1800" dirty="0" err="1" smtClean="0">
                <a:sym typeface="Wingdings" panose="05000000000000000000" pitchFamily="2" charset="2"/>
              </a:rPr>
              <a:t>confirm</a:t>
            </a:r>
            <a:r>
              <a:rPr lang="nl-NL" sz="1800" dirty="0" smtClean="0">
                <a:sym typeface="Wingdings" panose="05000000000000000000" pitchFamily="2" charset="2"/>
              </a:rPr>
              <a:t> even the 21% level keep 2015 level at N=21% (2013 level at N=13% </a:t>
            </a:r>
            <a:r>
              <a:rPr lang="nl-NL" sz="1800" dirty="0" err="1" smtClean="0">
                <a:sym typeface="Wingdings" panose="05000000000000000000" pitchFamily="2" charset="2"/>
              </a:rPr>
              <a:t>would</a:t>
            </a:r>
            <a:r>
              <a:rPr lang="nl-NL" sz="1800" dirty="0" smtClean="0">
                <a:sym typeface="Wingdings" panose="05000000000000000000" pitchFamily="2" charset="2"/>
              </a:rPr>
              <a:t> even </a:t>
            </a:r>
            <a:r>
              <a:rPr lang="nl-NL" sz="1800" dirty="0" err="1" smtClean="0">
                <a:sym typeface="Wingdings" panose="05000000000000000000" pitchFamily="2" charset="2"/>
              </a:rPr>
              <a:t>be</a:t>
            </a:r>
            <a:r>
              <a:rPr lang="nl-NL" sz="1800" dirty="0" smtClean="0">
                <a:sym typeface="Wingdings" panose="05000000000000000000" pitchFamily="2" charset="2"/>
              </a:rPr>
              <a:t> </a:t>
            </a:r>
            <a:r>
              <a:rPr lang="nl-NL" sz="1800" dirty="0" err="1" smtClean="0">
                <a:sym typeface="Wingdings" panose="05000000000000000000" pitchFamily="2" charset="2"/>
              </a:rPr>
              <a:t>better</a:t>
            </a:r>
            <a:r>
              <a:rPr lang="nl-NL" sz="1800" dirty="0" smtClean="0">
                <a:sym typeface="Wingdings" panose="05000000000000000000" pitchFamily="2" charset="2"/>
              </a:rPr>
              <a:t>).</a:t>
            </a:r>
          </a:p>
          <a:p>
            <a:pPr lvl="1">
              <a:spcBef>
                <a:spcPts val="1800"/>
              </a:spcBef>
            </a:pPr>
            <a:r>
              <a:rPr lang="nl-NL" sz="1800" dirty="0" err="1" smtClean="0">
                <a:sym typeface="Wingdings" panose="05000000000000000000" pitchFamily="2" charset="2"/>
              </a:rPr>
              <a:t>Centrifugal</a:t>
            </a:r>
            <a:r>
              <a:rPr lang="nl-NL" sz="1800" dirty="0" smtClean="0">
                <a:sym typeface="Wingdings" panose="05000000000000000000" pitchFamily="2" charset="2"/>
              </a:rPr>
              <a:t> FC:  </a:t>
            </a:r>
            <a:r>
              <a:rPr lang="nl-NL" sz="1800" dirty="0" err="1" smtClean="0">
                <a:sym typeface="Wingdings" panose="05000000000000000000" pitchFamily="2" charset="2"/>
              </a:rPr>
              <a:t>Category</a:t>
            </a:r>
            <a:r>
              <a:rPr lang="nl-NL" sz="1800" dirty="0" smtClean="0">
                <a:sym typeface="Wingdings" panose="05000000000000000000" pitchFamily="2" charset="2"/>
              </a:rPr>
              <a:t> </a:t>
            </a:r>
            <a:r>
              <a:rPr lang="nl-NL" sz="1800" dirty="0" err="1" smtClean="0">
                <a:sym typeface="Wingdings" panose="05000000000000000000" pitchFamily="2" charset="2"/>
              </a:rPr>
              <a:t>not</a:t>
            </a:r>
            <a:r>
              <a:rPr lang="nl-NL" sz="1800" dirty="0" smtClean="0">
                <a:sym typeface="Wingdings" panose="05000000000000000000" pitchFamily="2" charset="2"/>
              </a:rPr>
              <a:t> </a:t>
            </a:r>
            <a:r>
              <a:rPr lang="nl-NL" sz="1800" dirty="0" err="1" smtClean="0">
                <a:sym typeface="Wingdings" panose="05000000000000000000" pitchFamily="2" charset="2"/>
              </a:rPr>
              <a:t>needed</a:t>
            </a:r>
            <a:r>
              <a:rPr lang="nl-NL" sz="1800" dirty="0" smtClean="0">
                <a:sym typeface="Wingdings" panose="05000000000000000000" pitchFamily="2" charset="2"/>
              </a:rPr>
              <a:t> (</a:t>
            </a:r>
            <a:r>
              <a:rPr lang="nl-NL" sz="1800" dirty="0" err="1" smtClean="0">
                <a:sym typeface="Wingdings" panose="05000000000000000000" pitchFamily="2" charset="2"/>
              </a:rPr>
              <a:t>technically</a:t>
            </a:r>
            <a:r>
              <a:rPr lang="nl-NL" sz="1800" dirty="0" smtClean="0">
                <a:sym typeface="Wingdings" panose="05000000000000000000" pitchFamily="2" charset="2"/>
              </a:rPr>
              <a:t> but </a:t>
            </a:r>
            <a:r>
              <a:rPr lang="nl-NL" sz="1800" dirty="0" err="1" smtClean="0">
                <a:sym typeface="Wingdings" panose="05000000000000000000" pitchFamily="2" charset="2"/>
              </a:rPr>
              <a:t>not</a:t>
            </a:r>
            <a:r>
              <a:rPr lang="nl-NL" sz="1800" dirty="0" smtClean="0">
                <a:sym typeface="Wingdings" panose="05000000000000000000" pitchFamily="2" charset="2"/>
              </a:rPr>
              <a:t> </a:t>
            </a:r>
            <a:r>
              <a:rPr lang="nl-NL" sz="1800" dirty="0" err="1" smtClean="0">
                <a:sym typeface="Wingdings" panose="05000000000000000000" pitchFamily="2" charset="2"/>
              </a:rPr>
              <a:t>functionally</a:t>
            </a:r>
            <a:r>
              <a:rPr lang="nl-NL" sz="1800" dirty="0" smtClean="0">
                <a:sym typeface="Wingdings" panose="05000000000000000000" pitchFamily="2" charset="2"/>
              </a:rPr>
              <a:t> different </a:t>
            </a:r>
            <a:r>
              <a:rPr lang="nl-NL" sz="1800" dirty="0" err="1" smtClean="0">
                <a:sym typeface="Wingdings" panose="05000000000000000000" pitchFamily="2" charset="2"/>
              </a:rPr>
              <a:t>from</a:t>
            </a:r>
            <a:r>
              <a:rPr lang="nl-NL" sz="1800" dirty="0" smtClean="0">
                <a:sym typeface="Wingdings" panose="05000000000000000000" pitchFamily="2" charset="2"/>
              </a:rPr>
              <a:t> BC; </a:t>
            </a:r>
            <a:r>
              <a:rPr lang="nl-NL" sz="1800" dirty="0" err="1" smtClean="0">
                <a:sym typeface="Wingdings" panose="05000000000000000000" pitchFamily="2" charset="2"/>
              </a:rPr>
              <a:t>allowing</a:t>
            </a:r>
            <a:r>
              <a:rPr lang="nl-NL" sz="1800" dirty="0" smtClean="0">
                <a:sym typeface="Wingdings" panose="05000000000000000000" pitchFamily="2" charset="2"/>
              </a:rPr>
              <a:t> </a:t>
            </a:r>
            <a:r>
              <a:rPr lang="nl-NL" sz="1800" dirty="0" err="1" smtClean="0">
                <a:sym typeface="Wingdings" panose="05000000000000000000" pitchFamily="2" charset="2"/>
              </a:rPr>
              <a:t>lower</a:t>
            </a:r>
            <a:r>
              <a:rPr lang="nl-NL" sz="1800" dirty="0" smtClean="0">
                <a:sym typeface="Wingdings" panose="05000000000000000000" pitchFamily="2" charset="2"/>
              </a:rPr>
              <a:t> </a:t>
            </a:r>
            <a:r>
              <a:rPr lang="nl-NL" sz="1800" dirty="0" err="1" smtClean="0">
                <a:sym typeface="Wingdings" panose="05000000000000000000" pitchFamily="2" charset="2"/>
              </a:rPr>
              <a:t>limits</a:t>
            </a:r>
            <a:r>
              <a:rPr lang="nl-NL" sz="1800" dirty="0" smtClean="0">
                <a:sym typeface="Wingdings" panose="05000000000000000000" pitchFamily="2" charset="2"/>
              </a:rPr>
              <a:t>  no level </a:t>
            </a:r>
            <a:r>
              <a:rPr lang="nl-NL" sz="1800" dirty="0" err="1" smtClean="0">
                <a:sym typeface="Wingdings" panose="05000000000000000000" pitchFamily="2" charset="2"/>
              </a:rPr>
              <a:t>playing</a:t>
            </a:r>
            <a:r>
              <a:rPr lang="nl-NL" sz="1800" dirty="0" smtClean="0">
                <a:sym typeface="Wingdings" panose="05000000000000000000" pitchFamily="2" charset="2"/>
              </a:rPr>
              <a:t> field) </a:t>
            </a:r>
          </a:p>
          <a:p>
            <a:pPr lvl="1">
              <a:spcBef>
                <a:spcPts val="1800"/>
              </a:spcBef>
            </a:pPr>
            <a:r>
              <a:rPr lang="nl-NL" sz="1800" dirty="0" err="1" smtClean="0">
                <a:sym typeface="Wingdings" panose="05000000000000000000" pitchFamily="2" charset="2"/>
              </a:rPr>
              <a:t>Centrifugal</a:t>
            </a:r>
            <a:r>
              <a:rPr lang="nl-NL" sz="1800" dirty="0" smtClean="0">
                <a:sym typeface="Wingdings" panose="05000000000000000000" pitchFamily="2" charset="2"/>
              </a:rPr>
              <a:t> BC: </a:t>
            </a:r>
            <a:r>
              <a:rPr lang="nl-NL" sz="1800" dirty="0" err="1" smtClean="0">
                <a:sym typeface="Wingdings" panose="05000000000000000000" pitchFamily="2" charset="2"/>
              </a:rPr>
              <a:t>Distinction</a:t>
            </a:r>
            <a:r>
              <a:rPr lang="nl-NL" sz="1800" dirty="0" smtClean="0">
                <a:sym typeface="Wingdings" panose="05000000000000000000" pitchFamily="2" charset="2"/>
              </a:rPr>
              <a:t> </a:t>
            </a:r>
            <a:r>
              <a:rPr lang="nl-NL" sz="1800" dirty="0" err="1" smtClean="0">
                <a:sym typeface="Wingdings" panose="05000000000000000000" pitchFamily="2" charset="2"/>
              </a:rPr>
              <a:t>with</a:t>
            </a:r>
            <a:r>
              <a:rPr lang="nl-NL" sz="1800" dirty="0" smtClean="0">
                <a:sym typeface="Wingdings" panose="05000000000000000000" pitchFamily="2" charset="2"/>
              </a:rPr>
              <a:t>/without </a:t>
            </a:r>
            <a:r>
              <a:rPr lang="nl-NL" sz="1800" dirty="0" err="1" smtClean="0">
                <a:sym typeface="Wingdings" panose="05000000000000000000" pitchFamily="2" charset="2"/>
              </a:rPr>
              <a:t>housing</a:t>
            </a:r>
            <a:r>
              <a:rPr lang="nl-NL" sz="1800" dirty="0" smtClean="0">
                <a:sym typeface="Wingdings" panose="05000000000000000000" pitchFamily="2" charset="2"/>
              </a:rPr>
              <a:t> </a:t>
            </a:r>
            <a:r>
              <a:rPr lang="nl-NL" sz="1800" dirty="0" err="1" smtClean="0">
                <a:sym typeface="Wingdings" panose="05000000000000000000" pitchFamily="2" charset="2"/>
              </a:rPr>
              <a:t>not</a:t>
            </a:r>
            <a:r>
              <a:rPr lang="nl-NL" sz="1800" dirty="0" smtClean="0">
                <a:sym typeface="Wingdings" panose="05000000000000000000" pitchFamily="2" charset="2"/>
              </a:rPr>
              <a:t> </a:t>
            </a:r>
            <a:r>
              <a:rPr lang="nl-NL" sz="1800" dirty="0" err="1" smtClean="0">
                <a:sym typeface="Wingdings" panose="05000000000000000000" pitchFamily="2" charset="2"/>
              </a:rPr>
              <a:t>needed</a:t>
            </a:r>
            <a:r>
              <a:rPr lang="nl-NL" sz="1800" dirty="0" smtClean="0">
                <a:sym typeface="Wingdings" panose="05000000000000000000" pitchFamily="2" charset="2"/>
              </a:rPr>
              <a:t> (</a:t>
            </a:r>
            <a:r>
              <a:rPr lang="nl-NL" sz="1800" dirty="0" err="1" smtClean="0">
                <a:sym typeface="Wingdings" panose="05000000000000000000" pitchFamily="2" charset="2"/>
              </a:rPr>
              <a:t>for</a:t>
            </a:r>
            <a:r>
              <a:rPr lang="nl-NL" sz="1800" dirty="0" smtClean="0">
                <a:sym typeface="Wingdings" panose="05000000000000000000" pitchFamily="2" charset="2"/>
              </a:rPr>
              <a:t> </a:t>
            </a:r>
            <a:r>
              <a:rPr lang="nl-NL" sz="1800" dirty="0" err="1" smtClean="0">
                <a:sym typeface="Wingdings" panose="05000000000000000000" pitchFamily="2" charset="2"/>
              </a:rPr>
              <a:t>simplification</a:t>
            </a:r>
            <a:r>
              <a:rPr lang="nl-NL" sz="1800" dirty="0" smtClean="0">
                <a:sym typeface="Wingdings" panose="05000000000000000000" pitchFamily="2" charset="2"/>
              </a:rPr>
              <a:t>: </a:t>
            </a:r>
            <a:r>
              <a:rPr lang="nl-NL" sz="1800" dirty="0" err="1" smtClean="0">
                <a:sym typeface="Wingdings" panose="05000000000000000000" pitchFamily="2" charset="2"/>
              </a:rPr>
              <a:t>only</a:t>
            </a:r>
            <a:r>
              <a:rPr lang="nl-NL" sz="1800" dirty="0" smtClean="0">
                <a:sym typeface="Wingdings" panose="05000000000000000000" pitchFamily="2" charset="2"/>
              </a:rPr>
              <a:t> 1-2% </a:t>
            </a:r>
            <a:r>
              <a:rPr lang="nl-NL" sz="1800" dirty="0" err="1" smtClean="0">
                <a:sym typeface="Wingdings" panose="05000000000000000000" pitchFamily="2" charset="2"/>
              </a:rPr>
              <a:t>difference</a:t>
            </a:r>
            <a:r>
              <a:rPr lang="nl-NL" sz="1800" dirty="0" smtClean="0">
                <a:sym typeface="Wingdings" panose="05000000000000000000" pitchFamily="2" charset="2"/>
              </a:rPr>
              <a:t>) </a:t>
            </a:r>
          </a:p>
          <a:p>
            <a:pPr lvl="1">
              <a:spcBef>
                <a:spcPts val="1800"/>
              </a:spcBef>
            </a:pPr>
            <a:r>
              <a:rPr lang="nl-NL" sz="1800" dirty="0" smtClean="0">
                <a:sym typeface="Wingdings" panose="05000000000000000000" pitchFamily="2" charset="2"/>
              </a:rPr>
              <a:t>Mixed flow: Straight </a:t>
            </a:r>
            <a:r>
              <a:rPr lang="nl-NL" sz="1800" dirty="0" err="1" smtClean="0">
                <a:sym typeface="Wingdings" panose="05000000000000000000" pitchFamily="2" charset="2"/>
              </a:rPr>
              <a:t>average</a:t>
            </a:r>
            <a:r>
              <a:rPr lang="nl-NL" sz="1800" dirty="0" smtClean="0">
                <a:sym typeface="Wingdings" panose="05000000000000000000" pitchFamily="2" charset="2"/>
              </a:rPr>
              <a:t> </a:t>
            </a:r>
            <a:r>
              <a:rPr lang="nl-NL" sz="1800" dirty="0" err="1" smtClean="0">
                <a:sym typeface="Wingdings" panose="05000000000000000000" pitchFamily="2" charset="2"/>
              </a:rPr>
              <a:t>between</a:t>
            </a:r>
            <a:r>
              <a:rPr lang="nl-NL" sz="1800" dirty="0" smtClean="0">
                <a:sym typeface="Wingdings" panose="05000000000000000000" pitchFamily="2" charset="2"/>
              </a:rPr>
              <a:t> </a:t>
            </a:r>
            <a:r>
              <a:rPr lang="nl-NL" sz="1800" dirty="0" err="1" smtClean="0">
                <a:sym typeface="Wingdings" panose="05000000000000000000" pitchFamily="2" charset="2"/>
              </a:rPr>
              <a:t>centrifugal</a:t>
            </a:r>
            <a:r>
              <a:rPr lang="nl-NL" sz="1800" dirty="0" smtClean="0">
                <a:sym typeface="Wingdings" panose="05000000000000000000" pitchFamily="2" charset="2"/>
              </a:rPr>
              <a:t> and </a:t>
            </a:r>
            <a:r>
              <a:rPr lang="nl-NL" sz="1800" dirty="0" err="1" smtClean="0">
                <a:sym typeface="Wingdings" panose="05000000000000000000" pitchFamily="2" charset="2"/>
              </a:rPr>
              <a:t>axial</a:t>
            </a:r>
            <a:endParaRPr lang="nl-NL" sz="1800" dirty="0" smtClean="0">
              <a:sym typeface="Wingdings" panose="05000000000000000000" pitchFamily="2" charset="2"/>
            </a:endParaRPr>
          </a:p>
          <a:p>
            <a:pPr lvl="1">
              <a:spcBef>
                <a:spcPts val="1800"/>
              </a:spcBef>
            </a:pPr>
            <a:r>
              <a:rPr lang="nl-NL" sz="1800" dirty="0" err="1" smtClean="0">
                <a:sym typeface="Wingdings" panose="05000000000000000000" pitchFamily="2" charset="2"/>
              </a:rPr>
              <a:t>Axial</a:t>
            </a:r>
            <a:r>
              <a:rPr lang="nl-NL" sz="1800" dirty="0" smtClean="0">
                <a:sym typeface="Wingdings" panose="05000000000000000000" pitchFamily="2" charset="2"/>
              </a:rPr>
              <a:t> fans: Benchmark </a:t>
            </a:r>
            <a:r>
              <a:rPr lang="nl-NL" sz="1800" dirty="0" err="1" smtClean="0">
                <a:sym typeface="Wingdings" panose="05000000000000000000" pitchFamily="2" charset="2"/>
              </a:rPr>
              <a:t>values</a:t>
            </a:r>
            <a:r>
              <a:rPr lang="nl-NL" sz="1800" dirty="0" smtClean="0">
                <a:sym typeface="Wingdings" panose="05000000000000000000" pitchFamily="2" charset="2"/>
              </a:rPr>
              <a:t> (Annex V) show </a:t>
            </a:r>
            <a:r>
              <a:rPr lang="nl-NL" sz="1800" dirty="0" err="1" smtClean="0">
                <a:sym typeface="Wingdings" panose="05000000000000000000" pitchFamily="2" charset="2"/>
              </a:rPr>
              <a:t>that</a:t>
            </a:r>
            <a:r>
              <a:rPr lang="nl-NL" sz="1800" dirty="0" smtClean="0">
                <a:sym typeface="Wingdings" panose="05000000000000000000" pitchFamily="2" charset="2"/>
              </a:rPr>
              <a:t> </a:t>
            </a:r>
            <a:r>
              <a:rPr lang="nl-NL" sz="1800" dirty="0" err="1" smtClean="0">
                <a:sym typeface="Wingdings" panose="05000000000000000000" pitchFamily="2" charset="2"/>
              </a:rPr>
              <a:t>there</a:t>
            </a:r>
            <a:r>
              <a:rPr lang="nl-NL" sz="1800" dirty="0" smtClean="0">
                <a:sym typeface="Wingdings" panose="05000000000000000000" pitchFamily="2" charset="2"/>
              </a:rPr>
              <a:t> is </a:t>
            </a:r>
            <a:r>
              <a:rPr lang="nl-NL" sz="1800" dirty="0" err="1" smtClean="0">
                <a:sym typeface="Wingdings" panose="05000000000000000000" pitchFamily="2" charset="2"/>
              </a:rPr>
              <a:t>relatively</a:t>
            </a:r>
            <a:r>
              <a:rPr lang="nl-NL" sz="1800" dirty="0" smtClean="0">
                <a:sym typeface="Wingdings" panose="05000000000000000000" pitchFamily="2" charset="2"/>
              </a:rPr>
              <a:t> more room </a:t>
            </a:r>
            <a:r>
              <a:rPr lang="nl-NL" sz="1800" dirty="0" err="1" smtClean="0">
                <a:sym typeface="Wingdings" panose="05000000000000000000" pitchFamily="2" charset="2"/>
              </a:rPr>
              <a:t>for</a:t>
            </a:r>
            <a:r>
              <a:rPr lang="nl-NL" sz="1800" dirty="0" smtClean="0">
                <a:sym typeface="Wingdings" panose="05000000000000000000" pitchFamily="2" charset="2"/>
              </a:rPr>
              <a:t> </a:t>
            </a:r>
            <a:r>
              <a:rPr lang="nl-NL" sz="1800" dirty="0" err="1" smtClean="0">
                <a:sym typeface="Wingdings" panose="05000000000000000000" pitchFamily="2" charset="2"/>
              </a:rPr>
              <a:t>higher</a:t>
            </a:r>
            <a:r>
              <a:rPr lang="nl-NL" sz="1800" dirty="0" smtClean="0">
                <a:sym typeface="Wingdings" panose="05000000000000000000" pitchFamily="2" charset="2"/>
              </a:rPr>
              <a:t> </a:t>
            </a:r>
            <a:r>
              <a:rPr lang="nl-NL" sz="1800" dirty="0" err="1" smtClean="0">
                <a:sym typeface="Wingdings" panose="05000000000000000000" pitchFamily="2" charset="2"/>
              </a:rPr>
              <a:t>limits</a:t>
            </a:r>
            <a:r>
              <a:rPr lang="nl-NL" sz="1800" dirty="0" smtClean="0">
                <a:sym typeface="Wingdings" panose="05000000000000000000" pitchFamily="2" charset="2"/>
              </a:rPr>
              <a:t> </a:t>
            </a:r>
            <a:r>
              <a:rPr lang="nl-NL" sz="1800" dirty="0" err="1" smtClean="0">
                <a:sym typeface="Wingdings" panose="05000000000000000000" pitchFamily="2" charset="2"/>
              </a:rPr>
              <a:t>than</a:t>
            </a:r>
            <a:r>
              <a:rPr lang="nl-NL" sz="1800" dirty="0" smtClean="0">
                <a:sym typeface="Wingdings" panose="05000000000000000000" pitchFamily="2" charset="2"/>
              </a:rPr>
              <a:t> </a:t>
            </a:r>
            <a:r>
              <a:rPr lang="nl-NL" sz="1800" dirty="0" err="1" smtClean="0">
                <a:sym typeface="Wingdings" panose="05000000000000000000" pitchFamily="2" charset="2"/>
              </a:rPr>
              <a:t>with</a:t>
            </a:r>
            <a:r>
              <a:rPr lang="nl-NL" sz="1800" dirty="0" smtClean="0">
                <a:sym typeface="Wingdings" panose="05000000000000000000" pitchFamily="2" charset="2"/>
              </a:rPr>
              <a:t> </a:t>
            </a:r>
            <a:r>
              <a:rPr lang="nl-NL" sz="1800" dirty="0" err="1" smtClean="0">
                <a:sym typeface="Wingdings" panose="05000000000000000000" pitchFamily="2" charset="2"/>
              </a:rPr>
              <a:t>centrifugal</a:t>
            </a:r>
            <a:r>
              <a:rPr lang="nl-NL" sz="1800" dirty="0" smtClean="0">
                <a:sym typeface="Wingdings" panose="05000000000000000000" pitchFamily="2" charset="2"/>
              </a:rPr>
              <a:t> fans </a:t>
            </a:r>
          </a:p>
          <a:p>
            <a:pPr lvl="1">
              <a:spcBef>
                <a:spcPts val="1800"/>
              </a:spcBef>
            </a:pPr>
            <a:r>
              <a:rPr lang="nl-NL" sz="1800" dirty="0" smtClean="0">
                <a:sym typeface="Wingdings" panose="05000000000000000000" pitchFamily="2" charset="2"/>
              </a:rPr>
              <a:t>Jet fans: are </a:t>
            </a:r>
            <a:r>
              <a:rPr lang="nl-NL" sz="1800" dirty="0" err="1" smtClean="0">
                <a:sym typeface="Wingdings" panose="05000000000000000000" pitchFamily="2" charset="2"/>
              </a:rPr>
              <a:t>axial</a:t>
            </a:r>
            <a:r>
              <a:rPr lang="nl-NL" sz="1800" dirty="0" smtClean="0">
                <a:sym typeface="Wingdings" panose="05000000000000000000" pitchFamily="2" charset="2"/>
              </a:rPr>
              <a:t> (or </a:t>
            </a:r>
            <a:r>
              <a:rPr lang="nl-NL" sz="1800" dirty="0" err="1" smtClean="0">
                <a:sym typeface="Wingdings" panose="05000000000000000000" pitchFamily="2" charset="2"/>
              </a:rPr>
              <a:t>centrifugal</a:t>
            </a:r>
            <a:r>
              <a:rPr lang="nl-NL" sz="1800" dirty="0" smtClean="0">
                <a:sym typeface="Wingdings" panose="05000000000000000000" pitchFamily="2" charset="2"/>
              </a:rPr>
              <a:t>) fans, but </a:t>
            </a:r>
            <a:r>
              <a:rPr lang="nl-NL" sz="1800" dirty="0" err="1" smtClean="0">
                <a:sym typeface="Wingdings" panose="05000000000000000000" pitchFamily="2" charset="2"/>
              </a:rPr>
              <a:t>with</a:t>
            </a:r>
            <a:r>
              <a:rPr lang="nl-NL" sz="1800" dirty="0" smtClean="0">
                <a:sym typeface="Wingdings" panose="05000000000000000000" pitchFamily="2" charset="2"/>
              </a:rPr>
              <a:t> different </a:t>
            </a:r>
            <a:r>
              <a:rPr lang="nl-NL" sz="1800" dirty="0" err="1" smtClean="0">
                <a:sym typeface="Wingdings" panose="05000000000000000000" pitchFamily="2" charset="2"/>
              </a:rPr>
              <a:t>functionality</a:t>
            </a:r>
            <a:r>
              <a:rPr lang="nl-NL" sz="1800" dirty="0" smtClean="0">
                <a:sym typeface="Wingdings" panose="05000000000000000000" pitchFamily="2" charset="2"/>
              </a:rPr>
              <a:t>: </a:t>
            </a:r>
            <a:r>
              <a:rPr lang="nl-NL" sz="1800" dirty="0" err="1" smtClean="0">
                <a:sym typeface="Wingdings" panose="05000000000000000000" pitchFamily="2" charset="2"/>
              </a:rPr>
              <a:t>creating</a:t>
            </a:r>
            <a:r>
              <a:rPr lang="nl-NL" sz="1800" dirty="0" smtClean="0">
                <a:sym typeface="Wingdings" panose="05000000000000000000" pitchFamily="2" charset="2"/>
              </a:rPr>
              <a:t> </a:t>
            </a:r>
            <a:r>
              <a:rPr lang="nl-NL" sz="1800" dirty="0" err="1" smtClean="0">
                <a:sym typeface="Wingdings" panose="05000000000000000000" pitchFamily="2" charset="2"/>
              </a:rPr>
              <a:t>dynamic</a:t>
            </a:r>
            <a:r>
              <a:rPr lang="nl-NL" sz="1800" dirty="0" smtClean="0">
                <a:sym typeface="Wingdings" panose="05000000000000000000" pitchFamily="2" charset="2"/>
              </a:rPr>
              <a:t> </a:t>
            </a:r>
            <a:r>
              <a:rPr lang="nl-NL" sz="1800" dirty="0" err="1" smtClean="0">
                <a:sym typeface="Wingdings" panose="05000000000000000000" pitchFamily="2" charset="2"/>
              </a:rPr>
              <a:t>pressure</a:t>
            </a:r>
            <a:r>
              <a:rPr lang="nl-NL" sz="1800" dirty="0" smtClean="0">
                <a:sym typeface="Wingdings" panose="05000000000000000000" pitchFamily="2" charset="2"/>
              </a:rPr>
              <a:t> (</a:t>
            </a:r>
            <a:r>
              <a:rPr lang="nl-NL" sz="1800" dirty="0" err="1" smtClean="0">
                <a:sym typeface="Wingdings" panose="05000000000000000000" pitchFamily="2" charset="2"/>
              </a:rPr>
              <a:t>thrust</a:t>
            </a:r>
            <a:r>
              <a:rPr lang="nl-NL" sz="1800" dirty="0" smtClean="0">
                <a:sym typeface="Wingdings" panose="05000000000000000000" pitchFamily="2" charset="2"/>
              </a:rPr>
              <a:t>) is the </a:t>
            </a:r>
            <a:r>
              <a:rPr lang="nl-NL" sz="1800" dirty="0" err="1" smtClean="0">
                <a:sym typeface="Wingdings" panose="05000000000000000000" pitchFamily="2" charset="2"/>
              </a:rPr>
              <a:t>main</a:t>
            </a:r>
            <a:r>
              <a:rPr lang="nl-NL" sz="1800" dirty="0" smtClean="0">
                <a:sym typeface="Wingdings" panose="05000000000000000000" pitchFamily="2" charset="2"/>
              </a:rPr>
              <a:t> </a:t>
            </a:r>
            <a:r>
              <a:rPr lang="nl-NL" sz="1800" dirty="0" err="1" smtClean="0">
                <a:sym typeface="Wingdings" panose="05000000000000000000" pitchFamily="2" charset="2"/>
              </a:rPr>
              <a:t>objective</a:t>
            </a:r>
            <a:r>
              <a:rPr lang="nl-NL" sz="1800" dirty="0" smtClean="0">
                <a:sym typeface="Wingdings" panose="05000000000000000000" pitchFamily="2" charset="2"/>
              </a:rPr>
              <a:t>.  different test </a:t>
            </a:r>
            <a:r>
              <a:rPr lang="nl-NL" sz="1800" dirty="0" err="1" smtClean="0">
                <a:sym typeface="Wingdings" panose="05000000000000000000" pitchFamily="2" charset="2"/>
              </a:rPr>
              <a:t>method</a:t>
            </a:r>
            <a:r>
              <a:rPr lang="nl-NL" sz="1800" dirty="0" smtClean="0">
                <a:sym typeface="Wingdings" panose="05000000000000000000" pitchFamily="2" charset="2"/>
              </a:rPr>
              <a:t>.</a:t>
            </a:r>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76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5182270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Centrifugal</a:t>
            </a:r>
            <a:r>
              <a:rPr lang="nl-NL" sz="3200" dirty="0" smtClean="0"/>
              <a:t>, 0.125-1kW, </a:t>
            </a:r>
            <a:r>
              <a:rPr lang="nl-NL" sz="3200" dirty="0" err="1" smtClean="0"/>
              <a:t>slope</a:t>
            </a:r>
            <a:r>
              <a:rPr lang="nl-NL" sz="3200" dirty="0" smtClean="0"/>
              <a:t> </a:t>
            </a:r>
            <a:br>
              <a:rPr lang="nl-NL" sz="3200" dirty="0" smtClean="0"/>
            </a:br>
            <a:r>
              <a:rPr lang="nl-NL" sz="2400" dirty="0" smtClean="0"/>
              <a:t>(</a:t>
            </a:r>
            <a:r>
              <a:rPr lang="nl-NL" sz="2400" dirty="0" err="1" smtClean="0"/>
              <a:t>from</a:t>
            </a:r>
            <a:r>
              <a:rPr lang="nl-NL" sz="2400" dirty="0" smtClean="0"/>
              <a:t> </a:t>
            </a:r>
            <a:r>
              <a:rPr lang="nl-NL" sz="2400" dirty="0" err="1" smtClean="0"/>
              <a:t>anecdotal</a:t>
            </a:r>
            <a:r>
              <a:rPr lang="nl-NL" sz="2400" dirty="0" smtClean="0"/>
              <a:t> EU </a:t>
            </a:r>
            <a:r>
              <a:rPr lang="nl-NL" sz="2400" dirty="0" err="1" smtClean="0"/>
              <a:t>industry</a:t>
            </a:r>
            <a:r>
              <a:rPr lang="nl-NL" sz="2400" dirty="0" smtClean="0"/>
              <a:t> data)</a:t>
            </a:r>
            <a:endParaRPr lang="en-GB" sz="24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6290" y="1455353"/>
            <a:ext cx="7614285" cy="5107371"/>
          </a:xfrm>
          <a:prstGeom prst="rect">
            <a:avLst/>
          </a:prstGeom>
          <a:noFill/>
          <a:ln>
            <a:noFill/>
          </a:ln>
        </p:spPr>
      </p:pic>
    </p:spTree>
    <p:extLst>
      <p:ext uri="{BB962C8B-B14F-4D97-AF65-F5344CB8AC3E}">
        <p14:creationId xmlns:p14="http://schemas.microsoft.com/office/powerpoint/2010/main" val="36205045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Centrifugal</a:t>
            </a:r>
            <a:r>
              <a:rPr lang="nl-NL" sz="3200" dirty="0" smtClean="0"/>
              <a:t> fans 0.125-1kW versus draft motor and </a:t>
            </a:r>
            <a:r>
              <a:rPr lang="nl-NL" sz="3200" dirty="0" err="1" smtClean="0"/>
              <a:t>ventilation</a:t>
            </a:r>
            <a:r>
              <a:rPr lang="nl-NL" sz="3200" dirty="0" smtClean="0"/>
              <a:t> unit </a:t>
            </a:r>
            <a:r>
              <a:rPr lang="nl-NL" sz="3200" dirty="0" err="1" smtClean="0"/>
              <a:t>regulation</a:t>
            </a:r>
            <a:endParaRPr lang="en-GB"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0589" y="1479867"/>
            <a:ext cx="7109461" cy="5101908"/>
          </a:xfrm>
          <a:prstGeom prst="rect">
            <a:avLst/>
          </a:prstGeom>
          <a:noFill/>
          <a:ln>
            <a:noFill/>
          </a:ln>
        </p:spPr>
      </p:pic>
    </p:spTree>
    <p:extLst>
      <p:ext uri="{BB962C8B-B14F-4D97-AF65-F5344CB8AC3E}">
        <p14:creationId xmlns:p14="http://schemas.microsoft.com/office/powerpoint/2010/main" val="140981565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Centrifugal</a:t>
            </a:r>
            <a:r>
              <a:rPr lang="nl-NL" sz="3200" dirty="0" smtClean="0"/>
              <a:t> fans 0.125-10 kW versus draft motor and </a:t>
            </a:r>
            <a:r>
              <a:rPr lang="nl-NL" sz="3200" dirty="0" err="1" smtClean="0"/>
              <a:t>ventilation</a:t>
            </a:r>
            <a:r>
              <a:rPr lang="nl-NL" sz="3200" dirty="0" smtClean="0"/>
              <a:t> unit </a:t>
            </a:r>
            <a:r>
              <a:rPr lang="nl-NL" sz="3200" dirty="0" err="1" smtClean="0"/>
              <a:t>regulation</a:t>
            </a:r>
            <a:endParaRPr lang="en-GB" sz="24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2545" y="1623059"/>
            <a:ext cx="6907530" cy="4853941"/>
          </a:xfrm>
          <a:prstGeom prst="rect">
            <a:avLst/>
          </a:prstGeom>
          <a:noFill/>
          <a:ln>
            <a:noFill/>
          </a:ln>
        </p:spPr>
      </p:pic>
    </p:spTree>
    <p:extLst>
      <p:ext uri="{BB962C8B-B14F-4D97-AF65-F5344CB8AC3E}">
        <p14:creationId xmlns:p14="http://schemas.microsoft.com/office/powerpoint/2010/main" val="773286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Article</a:t>
            </a:r>
            <a:r>
              <a:rPr lang="nl-NL" dirty="0" smtClean="0"/>
              <a:t> 1.2</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927442146"/>
              </p:ext>
            </p:extLst>
          </p:nvPr>
        </p:nvGraphicFramePr>
        <p:xfrm>
          <a:off x="901240" y="1600200"/>
          <a:ext cx="7341519" cy="4419626"/>
        </p:xfrm>
        <a:graphic>
          <a:graphicData uri="http://schemas.openxmlformats.org/drawingml/2006/table">
            <a:tbl>
              <a:tblPr firstRow="1" firstCol="1" bandRow="1">
                <a:tableStyleId>{5C22544A-7EE6-4342-B048-85BDC9FD1C3A}</a:tableStyleId>
              </a:tblPr>
              <a:tblGrid>
                <a:gridCol w="3605598"/>
                <a:gridCol w="3735921"/>
              </a:tblGrid>
              <a:tr h="511505">
                <a:tc>
                  <a:txBody>
                    <a:bodyPr/>
                    <a:lstStyle/>
                    <a:p>
                      <a:pPr algn="just">
                        <a:lnSpc>
                          <a:spcPct val="115000"/>
                        </a:lnSpc>
                        <a:spcAft>
                          <a:spcPts val="0"/>
                        </a:spcAft>
                      </a:pPr>
                      <a:r>
                        <a:rPr lang="en-GB" sz="1600" dirty="0">
                          <a:effectLst/>
                        </a:rPr>
                        <a:t>2.      The Regulation shall not apply to fans integrated in:</a:t>
                      </a:r>
                      <a:endParaRPr lang="en-GB" sz="1600" dirty="0">
                        <a:effectLst/>
                        <a:latin typeface="Calibri"/>
                        <a:ea typeface="Calibri"/>
                        <a:cs typeface="Times New Roman"/>
                      </a:endParaRPr>
                    </a:p>
                  </a:txBody>
                  <a:tcPr marL="60526" marR="60526" marT="0" marB="0"/>
                </a:tc>
                <a:tc>
                  <a:txBody>
                    <a:bodyPr/>
                    <a:lstStyle/>
                    <a:p>
                      <a:pPr algn="just">
                        <a:lnSpc>
                          <a:spcPct val="115000"/>
                        </a:lnSpc>
                        <a:spcAft>
                          <a:spcPts val="0"/>
                        </a:spcAft>
                      </a:pPr>
                      <a:r>
                        <a:rPr lang="en-GB" sz="1600" dirty="0">
                          <a:solidFill>
                            <a:sysClr val="windowText" lastClr="000000"/>
                          </a:solidFill>
                          <a:effectLst/>
                        </a:rPr>
                        <a:t>2.      The Regulation shall not apply to fans integrated in:</a:t>
                      </a:r>
                      <a:endParaRPr lang="en-GB" sz="1600" dirty="0">
                        <a:solidFill>
                          <a:sysClr val="windowText" lastClr="000000"/>
                        </a:solidFill>
                        <a:effectLst/>
                        <a:latin typeface="Calibri"/>
                        <a:ea typeface="Calibri"/>
                        <a:cs typeface="Times New Roman"/>
                      </a:endParaRPr>
                    </a:p>
                  </a:txBody>
                  <a:tcPr marL="60526" marR="60526" marT="0" marB="0">
                    <a:solidFill>
                      <a:schemeClr val="bg1">
                        <a:lumMod val="95000"/>
                      </a:schemeClr>
                    </a:solidFill>
                  </a:tcPr>
                </a:tc>
              </a:tr>
              <a:tr h="1038525">
                <a:tc>
                  <a:txBody>
                    <a:bodyPr/>
                    <a:lstStyle/>
                    <a:p>
                      <a:pPr algn="just">
                        <a:lnSpc>
                          <a:spcPct val="115000"/>
                        </a:lnSpc>
                        <a:spcAft>
                          <a:spcPts val="0"/>
                        </a:spcAft>
                      </a:pPr>
                      <a:r>
                        <a:rPr lang="en-GB" sz="1600">
                          <a:effectLst/>
                        </a:rPr>
                        <a:t>(i)  products with a sole electric motor of 3 kW or less where the fan is fixed on the same shaft used for driving the main functionality;</a:t>
                      </a:r>
                      <a:endParaRPr lang="en-GB" sz="1600">
                        <a:effectLst/>
                        <a:latin typeface="Calibri"/>
                        <a:ea typeface="Calibri"/>
                        <a:cs typeface="Times New Roman"/>
                      </a:endParaRPr>
                    </a:p>
                  </a:txBody>
                  <a:tcPr marL="60526" marR="60526" marT="0" marB="0"/>
                </a:tc>
                <a:tc>
                  <a:txBody>
                    <a:bodyPr/>
                    <a:lstStyle/>
                    <a:p>
                      <a:pPr algn="just">
                        <a:lnSpc>
                          <a:spcPct val="115000"/>
                        </a:lnSpc>
                        <a:spcAft>
                          <a:spcPts val="0"/>
                        </a:spcAft>
                      </a:pPr>
                      <a:r>
                        <a:rPr lang="en-GB" sz="1600">
                          <a:effectLst/>
                        </a:rPr>
                        <a:t>(i)  products with a sole electric motor of 3 kW or less where the fan is used for motor cooling only and fixed on the same shaft used for driving the main functionality;</a:t>
                      </a:r>
                      <a:endParaRPr lang="en-GB" sz="1600">
                        <a:effectLst/>
                        <a:latin typeface="Calibri"/>
                        <a:ea typeface="Calibri"/>
                        <a:cs typeface="Times New Roman"/>
                      </a:endParaRPr>
                    </a:p>
                  </a:txBody>
                  <a:tcPr marL="60526" marR="60526" marT="0" marB="0"/>
                </a:tc>
              </a:tr>
              <a:tr h="758353">
                <a:tc>
                  <a:txBody>
                    <a:bodyPr/>
                    <a:lstStyle/>
                    <a:p>
                      <a:pPr algn="just">
                        <a:lnSpc>
                          <a:spcPct val="115000"/>
                        </a:lnSpc>
                        <a:spcAft>
                          <a:spcPts val="0"/>
                        </a:spcAft>
                      </a:pPr>
                      <a:r>
                        <a:rPr lang="en-GB" sz="1600">
                          <a:effectLst/>
                        </a:rPr>
                        <a:t>(ii)  laundry and  washer dryers ≤ 3  kW  maximum  electrical input power;</a:t>
                      </a:r>
                      <a:endParaRPr lang="en-GB" sz="1600">
                        <a:effectLst/>
                        <a:latin typeface="Calibri"/>
                        <a:ea typeface="Calibri"/>
                        <a:cs typeface="Times New Roman"/>
                      </a:endParaRPr>
                    </a:p>
                  </a:txBody>
                  <a:tcPr marL="60526" marR="60526" marT="0" marB="0"/>
                </a:tc>
                <a:tc>
                  <a:txBody>
                    <a:bodyPr/>
                    <a:lstStyle/>
                    <a:p>
                      <a:pPr algn="just">
                        <a:lnSpc>
                          <a:spcPct val="115000"/>
                        </a:lnSpc>
                        <a:spcAft>
                          <a:spcPts val="0"/>
                        </a:spcAft>
                      </a:pPr>
                      <a:r>
                        <a:rPr lang="en-GB" sz="1600">
                          <a:effectLst/>
                        </a:rPr>
                        <a:t>(ii)  laundry and  washer dryers ≤ 3  kW  maximum  electrical input power;</a:t>
                      </a:r>
                      <a:endParaRPr lang="en-GB" sz="1600">
                        <a:effectLst/>
                        <a:latin typeface="Calibri"/>
                        <a:ea typeface="Calibri"/>
                        <a:cs typeface="Times New Roman"/>
                      </a:endParaRPr>
                    </a:p>
                  </a:txBody>
                  <a:tcPr marL="60526" marR="60526" marT="0" marB="0"/>
                </a:tc>
              </a:tr>
              <a:tr h="831160">
                <a:tc>
                  <a:txBody>
                    <a:bodyPr/>
                    <a:lstStyle/>
                    <a:p>
                      <a:pPr algn="just">
                        <a:lnSpc>
                          <a:spcPct val="115000"/>
                        </a:lnSpc>
                        <a:spcAft>
                          <a:spcPts val="0"/>
                        </a:spcAft>
                      </a:pPr>
                      <a:r>
                        <a:rPr lang="en-GB" sz="1600">
                          <a:effectLst/>
                        </a:rPr>
                        <a:t>(iii) kitchen  hoods  &lt; 280 W  total  maximum  electrical input power attributable to the fan(s).</a:t>
                      </a:r>
                      <a:endParaRPr lang="en-GB" sz="1600">
                        <a:effectLst/>
                        <a:latin typeface="Calibri"/>
                        <a:ea typeface="Calibri"/>
                        <a:cs typeface="Times New Roman"/>
                      </a:endParaRPr>
                    </a:p>
                  </a:txBody>
                  <a:tcPr marL="60526" marR="60526" marT="0" marB="0"/>
                </a:tc>
                <a:tc>
                  <a:txBody>
                    <a:bodyPr/>
                    <a:lstStyle/>
                    <a:p>
                      <a:pPr algn="just">
                        <a:lnSpc>
                          <a:spcPct val="115000"/>
                        </a:lnSpc>
                        <a:spcAft>
                          <a:spcPts val="0"/>
                        </a:spcAft>
                      </a:pPr>
                      <a:r>
                        <a:rPr lang="en-GB" sz="1600">
                          <a:effectLst/>
                        </a:rPr>
                        <a:t>(iii) kitchen  hoods  &lt; 280 W  total  maximum  electrical input power attributable to the fan(s).</a:t>
                      </a:r>
                      <a:endParaRPr lang="en-GB" sz="1600">
                        <a:effectLst/>
                        <a:latin typeface="Calibri"/>
                        <a:ea typeface="Calibri"/>
                        <a:cs typeface="Times New Roman"/>
                      </a:endParaRPr>
                    </a:p>
                  </a:txBody>
                  <a:tcPr marL="60526" marR="60526" marT="0" marB="0"/>
                </a:tc>
              </a:tr>
              <a:tr h="1137529">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0526" marR="60526" marT="0" marB="0"/>
                </a:tc>
                <a:tc>
                  <a:txBody>
                    <a:bodyPr/>
                    <a:lstStyle/>
                    <a:p>
                      <a:pPr>
                        <a:lnSpc>
                          <a:spcPct val="115000"/>
                        </a:lnSpc>
                        <a:spcAft>
                          <a:spcPts val="0"/>
                        </a:spcAft>
                      </a:pPr>
                      <a:r>
                        <a:rPr lang="en-GB" sz="1600" dirty="0">
                          <a:effectLst/>
                        </a:rPr>
                        <a:t>(iv) with a best energy efficiency point (</a:t>
                      </a:r>
                      <a:r>
                        <a:rPr lang="en-GB" sz="1600" dirty="0" err="1">
                          <a:effectLst/>
                        </a:rPr>
                        <a:t>bep</a:t>
                      </a:r>
                      <a:r>
                        <a:rPr lang="en-GB" sz="1600" dirty="0">
                          <a:effectLst/>
                        </a:rPr>
                        <a:t>) at 8 000  rotations per minute or more;</a:t>
                      </a:r>
                      <a:endParaRPr lang="en-GB" sz="1600" dirty="0">
                        <a:effectLst/>
                        <a:latin typeface="Calibri"/>
                        <a:ea typeface="Calibri"/>
                        <a:cs typeface="Times New Roman"/>
                      </a:endParaRPr>
                    </a:p>
                  </a:txBody>
                  <a:tcPr marL="60526" marR="60526" marT="0" marB="0"/>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8</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6414743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Centrifugal</a:t>
            </a:r>
            <a:r>
              <a:rPr lang="nl-NL" sz="3200" dirty="0" smtClean="0"/>
              <a:t> fans 0.125-500 kW versus draft motor and </a:t>
            </a:r>
            <a:r>
              <a:rPr lang="nl-NL" sz="3200" dirty="0" err="1" smtClean="0"/>
              <a:t>ventilation</a:t>
            </a:r>
            <a:r>
              <a:rPr lang="nl-NL" sz="3200" dirty="0" smtClean="0"/>
              <a:t> unit </a:t>
            </a:r>
            <a:r>
              <a:rPr lang="nl-NL" sz="3200" dirty="0" err="1" smtClean="0"/>
              <a:t>regulation</a:t>
            </a:r>
            <a:endParaRPr lang="en-GB"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744" y="1552574"/>
            <a:ext cx="7345681" cy="4905376"/>
          </a:xfrm>
          <a:prstGeom prst="rect">
            <a:avLst/>
          </a:prstGeom>
          <a:noFill/>
          <a:ln>
            <a:noFill/>
          </a:ln>
        </p:spPr>
      </p:pic>
    </p:spTree>
    <p:extLst>
      <p:ext uri="{BB962C8B-B14F-4D97-AF65-F5344CB8AC3E}">
        <p14:creationId xmlns:p14="http://schemas.microsoft.com/office/powerpoint/2010/main" val="53391282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Centrifugal</a:t>
            </a:r>
            <a:r>
              <a:rPr lang="nl-NL" sz="3200" dirty="0" smtClean="0"/>
              <a:t> fans 0.125-500 kW versus draft motor and </a:t>
            </a:r>
            <a:r>
              <a:rPr lang="nl-NL" sz="3200" dirty="0" err="1" smtClean="0"/>
              <a:t>ventilation</a:t>
            </a:r>
            <a:r>
              <a:rPr lang="nl-NL" sz="3200" dirty="0" smtClean="0"/>
              <a:t> unit </a:t>
            </a:r>
            <a:r>
              <a:rPr lang="nl-NL" sz="3200" dirty="0" err="1" smtClean="0"/>
              <a:t>regulation</a:t>
            </a:r>
            <a:endParaRPr lang="en-GB"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544" y="1438274"/>
            <a:ext cx="7679056" cy="5095875"/>
          </a:xfrm>
          <a:prstGeom prst="rect">
            <a:avLst/>
          </a:prstGeom>
          <a:noFill/>
          <a:ln>
            <a:noFill/>
          </a:ln>
        </p:spPr>
      </p:pic>
    </p:spTree>
    <p:extLst>
      <p:ext uri="{BB962C8B-B14F-4D97-AF65-F5344CB8AC3E}">
        <p14:creationId xmlns:p14="http://schemas.microsoft.com/office/powerpoint/2010/main" val="7257526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Centrifugal</a:t>
            </a:r>
            <a:r>
              <a:rPr lang="nl-NL" sz="3200" dirty="0" smtClean="0"/>
              <a:t> fans 0.125-500 kW versus draft compressor </a:t>
            </a:r>
            <a:r>
              <a:rPr lang="nl-NL" sz="3200" dirty="0" err="1" smtClean="0"/>
              <a:t>regulation</a:t>
            </a:r>
            <a:endParaRPr lang="en-GB" sz="24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3964" y="1520189"/>
            <a:ext cx="7271385" cy="4994911"/>
          </a:xfrm>
          <a:prstGeom prst="rect">
            <a:avLst/>
          </a:prstGeom>
          <a:noFill/>
          <a:ln>
            <a:noFill/>
          </a:ln>
        </p:spPr>
      </p:pic>
    </p:spTree>
    <p:extLst>
      <p:ext uri="{BB962C8B-B14F-4D97-AF65-F5344CB8AC3E}">
        <p14:creationId xmlns:p14="http://schemas.microsoft.com/office/powerpoint/2010/main" val="198206881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smtClean="0"/>
              <a:t>Range </a:t>
            </a:r>
            <a:r>
              <a:rPr lang="nl-NL" sz="3200" dirty="0" err="1" smtClean="0"/>
              <a:t>hood</a:t>
            </a:r>
            <a:r>
              <a:rPr lang="nl-NL" sz="3200" dirty="0" smtClean="0"/>
              <a:t> FDE versus fan </a:t>
            </a:r>
            <a:r>
              <a:rPr lang="nl-NL" sz="3200" dirty="0" err="1" smtClean="0"/>
              <a:t>efficiencies</a:t>
            </a:r>
            <a:endParaRPr lang="en-GB"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8189" y="1415415"/>
            <a:ext cx="7766686" cy="5090160"/>
          </a:xfrm>
          <a:prstGeom prst="rect">
            <a:avLst/>
          </a:prstGeom>
          <a:noFill/>
          <a:ln>
            <a:noFill/>
          </a:ln>
        </p:spPr>
      </p:pic>
    </p:spTree>
    <p:extLst>
      <p:ext uri="{BB962C8B-B14F-4D97-AF65-F5344CB8AC3E}">
        <p14:creationId xmlns:p14="http://schemas.microsoft.com/office/powerpoint/2010/main" val="97926979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Axial</a:t>
            </a:r>
            <a:r>
              <a:rPr lang="nl-NL" sz="3200" dirty="0" smtClean="0"/>
              <a:t> jet fan </a:t>
            </a:r>
            <a:r>
              <a:rPr lang="nl-NL" sz="3200" dirty="0" err="1" smtClean="0"/>
              <a:t>average</a:t>
            </a:r>
            <a:r>
              <a:rPr lang="nl-NL" sz="3200" dirty="0" smtClean="0"/>
              <a:t> (</a:t>
            </a:r>
            <a:r>
              <a:rPr lang="nl-NL" sz="3200" dirty="0" err="1" smtClean="0"/>
              <a:t>dynamic</a:t>
            </a:r>
            <a:r>
              <a:rPr lang="nl-NL" sz="3200" dirty="0" smtClean="0"/>
              <a:t>) efficiency</a:t>
            </a:r>
            <a:endParaRPr lang="en-GB" sz="24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1999" y="1310639"/>
            <a:ext cx="7962901" cy="4947286"/>
          </a:xfrm>
          <a:prstGeom prst="rect">
            <a:avLst/>
          </a:prstGeom>
          <a:noFill/>
          <a:ln>
            <a:noFill/>
          </a:ln>
        </p:spPr>
      </p:pic>
    </p:spTree>
    <p:extLst>
      <p:ext uri="{BB962C8B-B14F-4D97-AF65-F5344CB8AC3E}">
        <p14:creationId xmlns:p14="http://schemas.microsoft.com/office/powerpoint/2010/main" val="258953380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Axial</a:t>
            </a:r>
            <a:r>
              <a:rPr lang="nl-NL" sz="3200" dirty="0" smtClean="0"/>
              <a:t> jet fan </a:t>
            </a:r>
            <a:r>
              <a:rPr lang="nl-NL" sz="3200" dirty="0" err="1" smtClean="0"/>
              <a:t>average</a:t>
            </a:r>
            <a:r>
              <a:rPr lang="nl-NL" sz="3200" dirty="0" smtClean="0"/>
              <a:t> (</a:t>
            </a:r>
            <a:r>
              <a:rPr lang="nl-NL" sz="3200" dirty="0" err="1" smtClean="0"/>
              <a:t>dynamic</a:t>
            </a:r>
            <a:r>
              <a:rPr lang="nl-NL" sz="3200" dirty="0" smtClean="0"/>
              <a:t>) efficiency</a:t>
            </a:r>
            <a:endParaRPr lang="en-GB" sz="2400"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434465"/>
            <a:ext cx="7524750" cy="4480560"/>
          </a:xfrm>
          <a:prstGeom prst="rect">
            <a:avLst/>
          </a:prstGeom>
          <a:noFill/>
          <a:ln>
            <a:noFill/>
          </a:ln>
        </p:spPr>
      </p:pic>
    </p:spTree>
    <p:extLst>
      <p:ext uri="{BB962C8B-B14F-4D97-AF65-F5344CB8AC3E}">
        <p14:creationId xmlns:p14="http://schemas.microsoft.com/office/powerpoint/2010/main" val="14401116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Axial</a:t>
            </a:r>
            <a:r>
              <a:rPr lang="nl-NL" sz="3200" dirty="0" smtClean="0"/>
              <a:t> fan, 0.125-1 kW, data </a:t>
            </a:r>
            <a:r>
              <a:rPr lang="nl-NL" sz="3200" dirty="0" err="1" smtClean="0"/>
              <a:t>slope</a:t>
            </a:r>
            <a:endParaRPr lang="en-GB" sz="2400"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 y="1301115"/>
            <a:ext cx="7829550" cy="4804410"/>
          </a:xfrm>
          <a:prstGeom prst="rect">
            <a:avLst/>
          </a:prstGeom>
          <a:noFill/>
          <a:ln>
            <a:noFill/>
          </a:ln>
        </p:spPr>
      </p:pic>
    </p:spTree>
    <p:extLst>
      <p:ext uri="{BB962C8B-B14F-4D97-AF65-F5344CB8AC3E}">
        <p14:creationId xmlns:p14="http://schemas.microsoft.com/office/powerpoint/2010/main" val="53420501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Axial</a:t>
            </a:r>
            <a:r>
              <a:rPr lang="nl-NL" sz="3200" dirty="0" smtClean="0"/>
              <a:t> fan, 0.125-1 kW, </a:t>
            </a:r>
            <a:r>
              <a:rPr lang="nl-NL" sz="3200" dirty="0" err="1" smtClean="0"/>
              <a:t>efficiencies</a:t>
            </a:r>
            <a:endParaRPr lang="en-GB"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164" y="1320165"/>
            <a:ext cx="8166735" cy="5318760"/>
          </a:xfrm>
          <a:prstGeom prst="rect">
            <a:avLst/>
          </a:prstGeom>
          <a:noFill/>
          <a:ln>
            <a:noFill/>
          </a:ln>
        </p:spPr>
      </p:pic>
    </p:spTree>
    <p:extLst>
      <p:ext uri="{BB962C8B-B14F-4D97-AF65-F5344CB8AC3E}">
        <p14:creationId xmlns:p14="http://schemas.microsoft.com/office/powerpoint/2010/main" val="119983735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Axial</a:t>
            </a:r>
            <a:r>
              <a:rPr lang="nl-NL" sz="3200" dirty="0" smtClean="0"/>
              <a:t> fan, up </a:t>
            </a:r>
            <a:r>
              <a:rPr lang="nl-NL" sz="3200" dirty="0" err="1" smtClean="0"/>
              <a:t>to</a:t>
            </a:r>
            <a:r>
              <a:rPr lang="nl-NL" sz="3200" dirty="0" smtClean="0"/>
              <a:t> 10 kW</a:t>
            </a:r>
            <a:endParaRPr lang="en-GB"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3914" y="1358265"/>
            <a:ext cx="7585711" cy="5147310"/>
          </a:xfrm>
          <a:prstGeom prst="rect">
            <a:avLst/>
          </a:prstGeom>
          <a:noFill/>
          <a:ln>
            <a:noFill/>
          </a:ln>
        </p:spPr>
      </p:pic>
    </p:spTree>
    <p:extLst>
      <p:ext uri="{BB962C8B-B14F-4D97-AF65-F5344CB8AC3E}">
        <p14:creationId xmlns:p14="http://schemas.microsoft.com/office/powerpoint/2010/main" val="119983735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200" dirty="0" err="1" smtClean="0"/>
              <a:t>Axial</a:t>
            </a:r>
            <a:r>
              <a:rPr lang="nl-NL" sz="3200" dirty="0" smtClean="0"/>
              <a:t> fan, up </a:t>
            </a:r>
            <a:r>
              <a:rPr lang="nl-NL" sz="3200" dirty="0" err="1" smtClean="0"/>
              <a:t>to</a:t>
            </a:r>
            <a:r>
              <a:rPr lang="nl-NL" sz="3200" dirty="0" smtClean="0"/>
              <a:t> 100 kW</a:t>
            </a:r>
            <a:endParaRPr lang="en-GB" sz="24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9695" y="1348739"/>
            <a:ext cx="7021830" cy="4890135"/>
          </a:xfrm>
          <a:prstGeom prst="rect">
            <a:avLst/>
          </a:prstGeom>
          <a:noFill/>
          <a:ln>
            <a:noFill/>
          </a:ln>
        </p:spPr>
      </p:pic>
    </p:spTree>
    <p:extLst>
      <p:ext uri="{BB962C8B-B14F-4D97-AF65-F5344CB8AC3E}">
        <p14:creationId xmlns:p14="http://schemas.microsoft.com/office/powerpoint/2010/main" val="923927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err="1" smtClean="0"/>
              <a:t>Article</a:t>
            </a:r>
            <a:r>
              <a:rPr lang="nl-NL" sz="2400" dirty="0" smtClean="0"/>
              <a:t> 1.2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exemptions</a:t>
            </a:r>
            <a:endParaRPr lang="en-GB" sz="2400" dirty="0"/>
          </a:p>
        </p:txBody>
      </p:sp>
      <p:sp>
        <p:nvSpPr>
          <p:cNvPr id="3" name="Content Placeholder 2"/>
          <p:cNvSpPr>
            <a:spLocks noGrp="1"/>
          </p:cNvSpPr>
          <p:nvPr>
            <p:ph idx="1"/>
          </p:nvPr>
        </p:nvSpPr>
        <p:spPr/>
        <p:txBody>
          <a:bodyPr>
            <a:normAutofit fontScale="85000" lnSpcReduction="20000"/>
          </a:bodyPr>
          <a:lstStyle/>
          <a:p>
            <a:pPr>
              <a:spcBef>
                <a:spcPts val="1200"/>
              </a:spcBef>
            </a:pPr>
            <a:r>
              <a:rPr lang="nl-NL" sz="2400" b="1" dirty="0" smtClean="0">
                <a:solidFill>
                  <a:schemeClr val="accent1"/>
                </a:solidFill>
              </a:rPr>
              <a:t>Fan producers: </a:t>
            </a:r>
            <a:r>
              <a:rPr lang="nl-NL" sz="2400" b="1" dirty="0" smtClean="0"/>
              <a:t>No</a:t>
            </a:r>
            <a:r>
              <a:rPr lang="nl-NL" sz="2400" dirty="0" smtClean="0"/>
              <a:t> </a:t>
            </a:r>
            <a:r>
              <a:rPr lang="nl-NL" sz="2400" dirty="0" err="1" smtClean="0"/>
              <a:t>exemptions</a:t>
            </a:r>
            <a:r>
              <a:rPr lang="nl-NL" sz="2400" dirty="0" smtClean="0"/>
              <a:t>, esp. </a:t>
            </a:r>
            <a:r>
              <a:rPr lang="nl-NL" sz="2400" dirty="0" err="1"/>
              <a:t>n</a:t>
            </a:r>
            <a:r>
              <a:rPr lang="nl-NL" sz="2400" dirty="0" err="1" smtClean="0"/>
              <a:t>ot</a:t>
            </a:r>
            <a:r>
              <a:rPr lang="nl-NL" sz="2400" dirty="0" smtClean="0"/>
              <a:t> </a:t>
            </a:r>
            <a:r>
              <a:rPr lang="nl-NL" sz="2400" dirty="0" err="1" smtClean="0"/>
              <a:t>for</a:t>
            </a:r>
            <a:r>
              <a:rPr lang="nl-NL" sz="2400" dirty="0" smtClean="0"/>
              <a:t> </a:t>
            </a:r>
            <a:r>
              <a:rPr lang="nl-NL" sz="2400" dirty="0" err="1" smtClean="0"/>
              <a:t>hoods</a:t>
            </a:r>
            <a:r>
              <a:rPr lang="nl-NL" sz="2400" dirty="0" smtClean="0"/>
              <a:t> and </a:t>
            </a:r>
            <a:r>
              <a:rPr lang="nl-NL" sz="2400" dirty="0" err="1" smtClean="0"/>
              <a:t>drier</a:t>
            </a:r>
            <a:r>
              <a:rPr lang="nl-NL" sz="2400" dirty="0" smtClean="0"/>
              <a:t> fans </a:t>
            </a:r>
            <a:r>
              <a:rPr lang="nl-NL" sz="2400" dirty="0" err="1" smtClean="0"/>
              <a:t>that</a:t>
            </a:r>
            <a:r>
              <a:rPr lang="nl-NL" sz="2400" dirty="0" smtClean="0"/>
              <a:t> are </a:t>
            </a:r>
            <a:r>
              <a:rPr lang="nl-NL" sz="2400" dirty="0" err="1" smtClean="0"/>
              <a:t>not</a:t>
            </a:r>
            <a:r>
              <a:rPr lang="nl-NL" sz="2400" dirty="0" smtClean="0"/>
              <a:t> </a:t>
            </a:r>
            <a:r>
              <a:rPr lang="nl-NL" sz="2400" dirty="0" err="1" smtClean="0"/>
              <a:t>extraction</a:t>
            </a:r>
            <a:r>
              <a:rPr lang="nl-NL" sz="2400" dirty="0" smtClean="0"/>
              <a:t> or </a:t>
            </a:r>
            <a:r>
              <a:rPr lang="nl-NL" sz="2400" dirty="0" err="1" smtClean="0"/>
              <a:t>circulation</a:t>
            </a:r>
            <a:r>
              <a:rPr lang="nl-NL" sz="2400" dirty="0" smtClean="0"/>
              <a:t> fans</a:t>
            </a:r>
          </a:p>
          <a:p>
            <a:pPr>
              <a:spcBef>
                <a:spcPts val="1200"/>
              </a:spcBef>
            </a:pPr>
            <a:r>
              <a:rPr lang="nl-NL" sz="2400" b="1" dirty="0" smtClean="0">
                <a:solidFill>
                  <a:schemeClr val="accent1"/>
                </a:solidFill>
              </a:rPr>
              <a:t>Fan </a:t>
            </a:r>
            <a:r>
              <a:rPr lang="nl-NL" sz="2400" b="1" dirty="0" err="1" smtClean="0">
                <a:solidFill>
                  <a:schemeClr val="accent1"/>
                </a:solidFill>
              </a:rPr>
              <a:t>buyers</a:t>
            </a:r>
            <a:r>
              <a:rPr lang="nl-NL" sz="2400" b="1" dirty="0" smtClean="0">
                <a:solidFill>
                  <a:schemeClr val="accent1"/>
                </a:solidFill>
              </a:rPr>
              <a:t>: </a:t>
            </a:r>
            <a:r>
              <a:rPr lang="nl-NL" sz="2400" dirty="0" err="1" smtClean="0"/>
              <a:t>Exemptions</a:t>
            </a:r>
            <a:r>
              <a:rPr lang="nl-NL" sz="2400" dirty="0" smtClean="0"/>
              <a:t> </a:t>
            </a:r>
            <a:r>
              <a:rPr lang="nl-NL" sz="2400" dirty="0" err="1" smtClean="0"/>
              <a:t>for</a:t>
            </a:r>
            <a:r>
              <a:rPr lang="nl-NL" sz="2400" dirty="0" smtClean="0"/>
              <a:t> </a:t>
            </a:r>
            <a:r>
              <a:rPr lang="nl-NL" sz="2400" b="1" u="sng" dirty="0" err="1" smtClean="0"/>
              <a:t>all</a:t>
            </a:r>
            <a:r>
              <a:rPr lang="nl-NL" sz="2400" dirty="0" smtClean="0"/>
              <a:t> ED-</a:t>
            </a:r>
            <a:r>
              <a:rPr lang="nl-NL" sz="2400" dirty="0" err="1" smtClean="0"/>
              <a:t>regulated</a:t>
            </a:r>
            <a:r>
              <a:rPr lang="nl-NL" sz="2400" dirty="0" smtClean="0"/>
              <a:t> </a:t>
            </a:r>
            <a:r>
              <a:rPr lang="nl-NL" sz="2400" dirty="0" err="1" smtClean="0"/>
              <a:t>products</a:t>
            </a:r>
            <a:r>
              <a:rPr lang="nl-NL" sz="2400" dirty="0" smtClean="0"/>
              <a:t> (double </a:t>
            </a:r>
            <a:r>
              <a:rPr lang="nl-NL" sz="2400" dirty="0" err="1" smtClean="0"/>
              <a:t>regulation</a:t>
            </a:r>
            <a:r>
              <a:rPr lang="nl-NL" sz="2400" dirty="0" smtClean="0"/>
              <a:t>…)</a:t>
            </a:r>
          </a:p>
          <a:p>
            <a:pPr>
              <a:spcBef>
                <a:spcPts val="1200"/>
              </a:spcBef>
            </a:pPr>
            <a:r>
              <a:rPr lang="nl-NL" sz="2400" b="1" dirty="0" err="1" smtClean="0">
                <a:solidFill>
                  <a:schemeClr val="accent1"/>
                </a:solidFill>
              </a:rPr>
              <a:t>Cooling</a:t>
            </a:r>
            <a:r>
              <a:rPr lang="nl-NL" sz="2400" b="1" dirty="0" smtClean="0">
                <a:solidFill>
                  <a:schemeClr val="accent1"/>
                </a:solidFill>
              </a:rPr>
              <a:t> fan producers: </a:t>
            </a:r>
            <a:r>
              <a:rPr lang="nl-NL" sz="2400" dirty="0" err="1" smtClean="0"/>
              <a:t>Stator</a:t>
            </a:r>
            <a:r>
              <a:rPr lang="nl-NL" sz="2400" dirty="0" smtClean="0"/>
              <a:t> </a:t>
            </a:r>
            <a:r>
              <a:rPr lang="nl-NL" sz="2400" dirty="0" err="1" smtClean="0"/>
              <a:t>unknown</a:t>
            </a:r>
            <a:r>
              <a:rPr lang="nl-NL" sz="2400" dirty="0" smtClean="0"/>
              <a:t> (e.g. </a:t>
            </a:r>
            <a:r>
              <a:rPr lang="nl-NL" sz="2400" dirty="0" err="1" smtClean="0"/>
              <a:t>cooling</a:t>
            </a:r>
            <a:r>
              <a:rPr lang="nl-NL" sz="2400" dirty="0" smtClean="0"/>
              <a:t> </a:t>
            </a:r>
            <a:r>
              <a:rPr lang="nl-NL" sz="2400" dirty="0" err="1" smtClean="0"/>
              <a:t>tower</a:t>
            </a:r>
            <a:r>
              <a:rPr lang="nl-NL" sz="2400" dirty="0" smtClean="0"/>
              <a:t>) and end-user </a:t>
            </a:r>
            <a:r>
              <a:rPr lang="nl-NL" sz="2400" dirty="0" err="1" smtClean="0"/>
              <a:t>cannot</a:t>
            </a:r>
            <a:r>
              <a:rPr lang="nl-NL" sz="2400" dirty="0" smtClean="0"/>
              <a:t> test: </a:t>
            </a:r>
            <a:r>
              <a:rPr lang="nl-NL" sz="2400" dirty="0" err="1" smtClean="0"/>
              <a:t>ask</a:t>
            </a:r>
            <a:r>
              <a:rPr lang="nl-NL" sz="2400" dirty="0" smtClean="0"/>
              <a:t> </a:t>
            </a:r>
            <a:r>
              <a:rPr lang="nl-NL" sz="2400" dirty="0" err="1" smtClean="0"/>
              <a:t>exemption</a:t>
            </a:r>
            <a:r>
              <a:rPr lang="nl-NL" sz="2400" dirty="0" smtClean="0"/>
              <a:t> </a:t>
            </a:r>
            <a:r>
              <a:rPr lang="nl-NL" sz="2400" dirty="0" err="1" smtClean="0"/>
              <a:t>for</a:t>
            </a:r>
            <a:r>
              <a:rPr lang="nl-NL" sz="2400" dirty="0" smtClean="0"/>
              <a:t> </a:t>
            </a:r>
            <a:r>
              <a:rPr lang="nl-NL" sz="2400" dirty="0" err="1" smtClean="0"/>
              <a:t>their</a:t>
            </a:r>
            <a:r>
              <a:rPr lang="nl-NL" sz="2400" dirty="0" smtClean="0"/>
              <a:t> fans or (Multi-</a:t>
            </a:r>
            <a:r>
              <a:rPr lang="nl-NL" sz="2400" dirty="0" err="1" smtClean="0"/>
              <a:t>Wing</a:t>
            </a:r>
            <a:r>
              <a:rPr lang="nl-NL" sz="2400" dirty="0" smtClean="0"/>
              <a:t>) </a:t>
            </a:r>
            <a:r>
              <a:rPr lang="nl-NL" sz="2400" dirty="0" err="1" smtClean="0"/>
              <a:t>alternative</a:t>
            </a:r>
            <a:r>
              <a:rPr lang="nl-NL" sz="2400" dirty="0" smtClean="0"/>
              <a:t> (next slide)</a:t>
            </a:r>
          </a:p>
          <a:p>
            <a:pPr>
              <a:spcBef>
                <a:spcPts val="1200"/>
              </a:spcBef>
            </a:pPr>
            <a:r>
              <a:rPr lang="nl-NL" sz="2400" b="1" dirty="0" err="1" smtClean="0">
                <a:solidFill>
                  <a:schemeClr val="accent1"/>
                </a:solidFill>
              </a:rPr>
              <a:t>Current</a:t>
            </a:r>
            <a:r>
              <a:rPr lang="nl-NL" sz="2400" b="1" dirty="0" smtClean="0">
                <a:solidFill>
                  <a:schemeClr val="accent1"/>
                </a:solidFill>
              </a:rPr>
              <a:t> Reg: </a:t>
            </a:r>
            <a:r>
              <a:rPr lang="nl-NL" sz="2400" dirty="0" err="1" smtClean="0"/>
              <a:t>Specific</a:t>
            </a:r>
            <a:r>
              <a:rPr lang="nl-NL" sz="2400" dirty="0" smtClean="0"/>
              <a:t> </a:t>
            </a:r>
            <a:r>
              <a:rPr lang="nl-NL" sz="2400" dirty="0" err="1" smtClean="0"/>
              <a:t>exceptions</a:t>
            </a:r>
            <a:endParaRPr lang="nl-NL" sz="2400" dirty="0" smtClean="0"/>
          </a:p>
          <a:p>
            <a:pPr>
              <a:spcBef>
                <a:spcPts val="1200"/>
              </a:spcBef>
            </a:pPr>
            <a:r>
              <a:rPr lang="nl-NL" sz="2400" b="1" dirty="0" err="1" smtClean="0">
                <a:solidFill>
                  <a:schemeClr val="accent1"/>
                </a:solidFill>
              </a:rPr>
              <a:t>Discussion</a:t>
            </a:r>
            <a:r>
              <a:rPr lang="nl-NL" sz="2400" b="1" dirty="0" smtClean="0">
                <a:solidFill>
                  <a:schemeClr val="accent1"/>
                </a:solidFill>
              </a:rPr>
              <a:t> </a:t>
            </a:r>
            <a:r>
              <a:rPr lang="nl-NL" sz="2400" b="1" dirty="0" err="1" smtClean="0">
                <a:solidFill>
                  <a:schemeClr val="accent1"/>
                </a:solidFill>
              </a:rPr>
              <a:t>doc</a:t>
            </a:r>
            <a:r>
              <a:rPr lang="nl-NL" sz="2400" b="1" dirty="0" smtClean="0">
                <a:solidFill>
                  <a:schemeClr val="accent1"/>
                </a:solidFill>
              </a:rPr>
              <a:t>: </a:t>
            </a:r>
            <a:r>
              <a:rPr lang="nl-NL" sz="2400" dirty="0" err="1" smtClean="0"/>
              <a:t>Specific</a:t>
            </a:r>
            <a:r>
              <a:rPr lang="nl-NL" sz="2400" dirty="0" smtClean="0"/>
              <a:t> </a:t>
            </a:r>
            <a:r>
              <a:rPr lang="nl-NL" sz="2400" dirty="0" err="1" smtClean="0"/>
              <a:t>exceptions</a:t>
            </a:r>
            <a:r>
              <a:rPr lang="nl-NL" sz="2400" dirty="0" smtClean="0"/>
              <a:t> </a:t>
            </a:r>
            <a:r>
              <a:rPr lang="nl-NL" sz="2400" dirty="0" err="1" smtClean="0"/>
              <a:t>with</a:t>
            </a:r>
            <a:r>
              <a:rPr lang="nl-NL" sz="2400" dirty="0" smtClean="0"/>
              <a:t> </a:t>
            </a:r>
            <a:r>
              <a:rPr lang="nl-NL" sz="2400" dirty="0" err="1" smtClean="0"/>
              <a:t>improved</a:t>
            </a:r>
            <a:r>
              <a:rPr lang="nl-NL" sz="2400" dirty="0" smtClean="0"/>
              <a:t> </a:t>
            </a:r>
            <a:r>
              <a:rPr lang="nl-NL" sz="2400" dirty="0" err="1" smtClean="0"/>
              <a:t>definitions</a:t>
            </a:r>
            <a:r>
              <a:rPr lang="nl-NL" sz="2400" dirty="0" smtClean="0"/>
              <a:t> (2 extra </a:t>
            </a:r>
            <a:r>
              <a:rPr lang="nl-NL" sz="2400" dirty="0" err="1" smtClean="0"/>
              <a:t>exceptions</a:t>
            </a:r>
            <a:r>
              <a:rPr lang="nl-NL" sz="2400" dirty="0" smtClean="0"/>
              <a:t>: </a:t>
            </a:r>
            <a:r>
              <a:rPr lang="nl-NL" sz="2400" dirty="0" err="1" smtClean="0"/>
              <a:t>nuclear</a:t>
            </a:r>
            <a:r>
              <a:rPr lang="nl-NL" sz="2400" dirty="0" smtClean="0"/>
              <a:t> power and RH&gt;90%)</a:t>
            </a:r>
          </a:p>
          <a:p>
            <a:pPr>
              <a:spcBef>
                <a:spcPts val="1200"/>
              </a:spcBef>
            </a:pPr>
            <a:r>
              <a:rPr lang="nl-NL" sz="2400" b="1" dirty="0" err="1" smtClean="0">
                <a:solidFill>
                  <a:schemeClr val="accent1"/>
                </a:solidFill>
              </a:rPr>
              <a:t>Discussion</a:t>
            </a:r>
            <a:r>
              <a:rPr lang="nl-NL" sz="2400" b="1" dirty="0" smtClean="0">
                <a:solidFill>
                  <a:schemeClr val="accent1"/>
                </a:solidFill>
              </a:rPr>
              <a:t> </a:t>
            </a:r>
            <a:r>
              <a:rPr lang="nl-NL" sz="2400" b="1" dirty="0" err="1" smtClean="0">
                <a:solidFill>
                  <a:schemeClr val="accent1"/>
                </a:solidFill>
              </a:rPr>
              <a:t>doc</a:t>
            </a:r>
            <a:r>
              <a:rPr lang="nl-NL" sz="2400" b="1" dirty="0" smtClean="0">
                <a:solidFill>
                  <a:schemeClr val="accent1"/>
                </a:solidFill>
              </a:rPr>
              <a:t> </a:t>
            </a:r>
            <a:r>
              <a:rPr lang="nl-NL" sz="2400" b="1" dirty="0" err="1" smtClean="0">
                <a:solidFill>
                  <a:schemeClr val="accent1"/>
                </a:solidFill>
              </a:rPr>
              <a:t>cooling</a:t>
            </a:r>
            <a:r>
              <a:rPr lang="nl-NL" sz="2400" b="1" dirty="0" smtClean="0">
                <a:solidFill>
                  <a:schemeClr val="accent1"/>
                </a:solidFill>
              </a:rPr>
              <a:t> fan: </a:t>
            </a:r>
            <a:r>
              <a:rPr lang="nl-NL" sz="2400" dirty="0" err="1" smtClean="0"/>
              <a:t>If</a:t>
            </a:r>
            <a:r>
              <a:rPr lang="nl-NL" sz="2400" dirty="0" smtClean="0"/>
              <a:t> </a:t>
            </a:r>
            <a:r>
              <a:rPr lang="nl-NL" sz="2400" dirty="0" err="1" smtClean="0"/>
              <a:t>stator</a:t>
            </a:r>
            <a:r>
              <a:rPr lang="nl-NL" sz="2400" dirty="0" smtClean="0"/>
              <a:t> is </a:t>
            </a:r>
            <a:r>
              <a:rPr lang="nl-NL" sz="2400" dirty="0" err="1" smtClean="0"/>
              <a:t>unknown</a:t>
            </a:r>
            <a:r>
              <a:rPr lang="nl-NL" sz="2400" dirty="0" smtClean="0"/>
              <a:t>, </a:t>
            </a:r>
            <a:r>
              <a:rPr lang="nl-NL" sz="2400" dirty="0" err="1" smtClean="0"/>
              <a:t>then</a:t>
            </a:r>
            <a:r>
              <a:rPr lang="nl-NL" sz="2400" dirty="0" smtClean="0"/>
              <a:t> fans </a:t>
            </a:r>
            <a:r>
              <a:rPr lang="nl-NL" sz="2400" dirty="0" err="1" smtClean="0"/>
              <a:t>can</a:t>
            </a:r>
            <a:r>
              <a:rPr lang="nl-NL" sz="2400" dirty="0" smtClean="0"/>
              <a:t> </a:t>
            </a:r>
            <a:r>
              <a:rPr lang="nl-NL" sz="2400" dirty="0" err="1" smtClean="0"/>
              <a:t>be</a:t>
            </a:r>
            <a:r>
              <a:rPr lang="nl-NL" sz="2400" dirty="0" smtClean="0"/>
              <a:t> </a:t>
            </a:r>
            <a:r>
              <a:rPr lang="nl-NL" sz="2400" dirty="0" err="1" smtClean="0"/>
              <a:t>tested</a:t>
            </a:r>
            <a:r>
              <a:rPr lang="nl-NL" sz="2400" dirty="0" smtClean="0"/>
              <a:t> </a:t>
            </a:r>
            <a:r>
              <a:rPr lang="nl-NL" sz="2400" dirty="0" err="1" smtClean="0"/>
              <a:t>with</a:t>
            </a:r>
            <a:r>
              <a:rPr lang="nl-NL" sz="2400" dirty="0" smtClean="0"/>
              <a:t> default </a:t>
            </a:r>
            <a:r>
              <a:rPr lang="nl-NL" sz="2400" dirty="0" err="1" smtClean="0"/>
              <a:t>stator</a:t>
            </a:r>
            <a:r>
              <a:rPr lang="nl-NL" sz="2400" dirty="0" smtClean="0"/>
              <a:t> (</a:t>
            </a:r>
            <a:r>
              <a:rPr lang="nl-NL" sz="2400" dirty="0" err="1" smtClean="0"/>
              <a:t>orifice</a:t>
            </a:r>
            <a:r>
              <a:rPr lang="nl-NL" sz="2400" dirty="0" smtClean="0"/>
              <a:t> panel cf. ISO 5801) and no new test </a:t>
            </a:r>
            <a:r>
              <a:rPr lang="nl-NL" sz="2400" dirty="0" err="1" smtClean="0"/>
              <a:t>by</a:t>
            </a:r>
            <a:r>
              <a:rPr lang="nl-NL" sz="2400" dirty="0" smtClean="0"/>
              <a:t> end-user is </a:t>
            </a:r>
            <a:r>
              <a:rPr lang="nl-NL" sz="2400" dirty="0" err="1" smtClean="0"/>
              <a:t>needed</a:t>
            </a:r>
            <a:r>
              <a:rPr lang="nl-NL" sz="2400" dirty="0" smtClean="0"/>
              <a:t> </a:t>
            </a:r>
            <a:r>
              <a:rPr lang="nl-NL" sz="2400" dirty="0" err="1" smtClean="0"/>
              <a:t>to</a:t>
            </a:r>
            <a:r>
              <a:rPr lang="nl-NL" sz="2400" dirty="0" smtClean="0"/>
              <a:t> </a:t>
            </a:r>
            <a:r>
              <a:rPr lang="nl-NL" sz="2400" dirty="0" err="1" smtClean="0"/>
              <a:t>be</a:t>
            </a:r>
            <a:r>
              <a:rPr lang="nl-NL" sz="2400" dirty="0" smtClean="0"/>
              <a:t> in </a:t>
            </a:r>
            <a:r>
              <a:rPr lang="nl-NL" sz="2400" dirty="0" err="1" smtClean="0"/>
              <a:t>conformity</a:t>
            </a:r>
            <a:r>
              <a:rPr lang="nl-NL" sz="2400" dirty="0" smtClean="0"/>
              <a:t> </a:t>
            </a:r>
            <a:r>
              <a:rPr lang="nl-NL" sz="2400" dirty="0" err="1" smtClean="0"/>
              <a:t>with</a:t>
            </a:r>
            <a:r>
              <a:rPr lang="nl-NL" sz="2400" dirty="0" smtClean="0"/>
              <a:t> fan </a:t>
            </a:r>
            <a:r>
              <a:rPr lang="nl-NL" sz="2400" dirty="0" err="1" smtClean="0"/>
              <a:t>regulation</a:t>
            </a:r>
            <a:r>
              <a:rPr lang="nl-NL" sz="2400" dirty="0" smtClean="0"/>
              <a:t>.  Same as </a:t>
            </a:r>
            <a:r>
              <a:rPr lang="nl-NL" sz="2400" dirty="0" err="1" smtClean="0"/>
              <a:t>today</a:t>
            </a:r>
            <a:r>
              <a:rPr lang="nl-NL" sz="2400" dirty="0" smtClean="0"/>
              <a:t>… </a:t>
            </a:r>
            <a:r>
              <a:rPr lang="nl-NL" sz="2400" dirty="0" err="1" smtClean="0"/>
              <a:t>If</a:t>
            </a:r>
            <a:r>
              <a:rPr lang="nl-NL" sz="2400" dirty="0" smtClean="0"/>
              <a:t> </a:t>
            </a:r>
            <a:r>
              <a:rPr lang="nl-NL" sz="2400" dirty="0" err="1" smtClean="0"/>
              <a:t>needed</a:t>
            </a:r>
            <a:r>
              <a:rPr lang="nl-NL" sz="2400" dirty="0" smtClean="0"/>
              <a:t> a </a:t>
            </a:r>
            <a:r>
              <a:rPr lang="nl-NL" sz="2400" dirty="0" err="1" smtClean="0"/>
              <a:t>specific</a:t>
            </a:r>
            <a:r>
              <a:rPr lang="nl-NL" sz="2400" dirty="0" smtClean="0"/>
              <a:t> </a:t>
            </a:r>
            <a:r>
              <a:rPr lang="nl-NL" sz="2400" dirty="0" err="1" smtClean="0"/>
              <a:t>mandate</a:t>
            </a:r>
            <a:r>
              <a:rPr lang="nl-NL" sz="2400" dirty="0" smtClean="0"/>
              <a:t> </a:t>
            </a:r>
            <a:r>
              <a:rPr lang="nl-NL" sz="2400" dirty="0" err="1" smtClean="0"/>
              <a:t>for</a:t>
            </a:r>
            <a:r>
              <a:rPr lang="nl-NL" sz="2400" dirty="0" smtClean="0"/>
              <a:t> more </a:t>
            </a:r>
            <a:r>
              <a:rPr lang="nl-NL" sz="2400" dirty="0" err="1" smtClean="0"/>
              <a:t>useful</a:t>
            </a:r>
            <a:r>
              <a:rPr lang="nl-NL" sz="2400" dirty="0" smtClean="0"/>
              <a:t> </a:t>
            </a:r>
            <a:r>
              <a:rPr lang="nl-NL" sz="2400" dirty="0" err="1" smtClean="0"/>
              <a:t>cooling</a:t>
            </a:r>
            <a:r>
              <a:rPr lang="nl-NL" sz="2400" dirty="0" smtClean="0"/>
              <a:t> fan </a:t>
            </a:r>
            <a:r>
              <a:rPr lang="nl-NL" sz="2400" dirty="0" err="1" smtClean="0"/>
              <a:t>testing</a:t>
            </a:r>
            <a:r>
              <a:rPr lang="nl-NL" sz="2400" dirty="0" smtClean="0"/>
              <a:t> </a:t>
            </a:r>
            <a:r>
              <a:rPr lang="nl-NL" sz="2400" dirty="0" err="1" smtClean="0"/>
              <a:t>could</a:t>
            </a:r>
            <a:r>
              <a:rPr lang="nl-NL" sz="2400" dirty="0" smtClean="0"/>
              <a:t> </a:t>
            </a:r>
            <a:r>
              <a:rPr lang="nl-NL" sz="2400" dirty="0" err="1" smtClean="0"/>
              <a:t>be</a:t>
            </a:r>
            <a:r>
              <a:rPr lang="nl-NL" sz="2400" dirty="0" smtClean="0"/>
              <a:t> </a:t>
            </a:r>
            <a:r>
              <a:rPr lang="nl-NL" sz="2400" dirty="0" err="1" smtClean="0"/>
              <a:t>issued</a:t>
            </a:r>
            <a:r>
              <a:rPr lang="nl-NL" sz="2400" dirty="0" smtClean="0"/>
              <a:t> </a:t>
            </a:r>
            <a:r>
              <a:rPr lang="nl-NL" sz="2400" dirty="0" err="1" smtClean="0"/>
              <a:t>by</a:t>
            </a:r>
            <a:r>
              <a:rPr lang="nl-NL" sz="2400" dirty="0" smtClean="0"/>
              <a:t> the EC.</a:t>
            </a:r>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29932913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III.1, III.2 </a:t>
            </a:r>
            <a:r>
              <a:rPr lang="nl-NL" sz="2400" dirty="0" smtClean="0"/>
              <a:t>(</a:t>
            </a:r>
            <a:r>
              <a:rPr lang="nl-NL" sz="2400" dirty="0" err="1" smtClean="0"/>
              <a:t>previously</a:t>
            </a:r>
            <a:r>
              <a:rPr lang="nl-NL" sz="2400" dirty="0" smtClean="0"/>
              <a:t> Annex I.3)</a:t>
            </a:r>
            <a:br>
              <a:rPr lang="nl-NL" sz="2400" dirty="0" smtClean="0"/>
            </a:br>
            <a:r>
              <a:rPr lang="nl-NL" sz="2400" b="1" dirty="0" smtClean="0"/>
              <a:t>Product information (1 – 6)</a:t>
            </a:r>
            <a:endParaRPr lang="en-GB" sz="2400" b="1" dirty="0"/>
          </a:p>
        </p:txBody>
      </p:sp>
      <p:graphicFrame>
        <p:nvGraphicFramePr>
          <p:cNvPr id="3" name="Table 2"/>
          <p:cNvGraphicFramePr>
            <a:graphicFrameLocks noGrp="1"/>
          </p:cNvGraphicFramePr>
          <p:nvPr>
            <p:extLst>
              <p:ext uri="{D42A27DB-BD31-4B8C-83A1-F6EECF244321}">
                <p14:modId xmlns:p14="http://schemas.microsoft.com/office/powerpoint/2010/main" val="4123534200"/>
              </p:ext>
            </p:extLst>
          </p:nvPr>
        </p:nvGraphicFramePr>
        <p:xfrm>
          <a:off x="251520" y="1484784"/>
          <a:ext cx="8784976" cy="5206300"/>
        </p:xfrm>
        <a:graphic>
          <a:graphicData uri="http://schemas.openxmlformats.org/drawingml/2006/table">
            <a:tbl>
              <a:tblPr firstRow="1" firstCol="1" bandRow="1">
                <a:tableStyleId>{5C22544A-7EE6-4342-B048-85BDC9FD1C3A}</a:tableStyleId>
              </a:tblPr>
              <a:tblGrid>
                <a:gridCol w="4701421"/>
                <a:gridCol w="4083555"/>
              </a:tblGrid>
              <a:tr h="153505">
                <a:tc>
                  <a:txBody>
                    <a:bodyPr/>
                    <a:lstStyle/>
                    <a:p>
                      <a:pPr>
                        <a:lnSpc>
                          <a:spcPct val="115000"/>
                        </a:lnSpc>
                        <a:spcAft>
                          <a:spcPts val="1000"/>
                        </a:spcAft>
                      </a:pPr>
                      <a:r>
                        <a:rPr lang="en-GB" sz="1400" dirty="0">
                          <a:effectLst/>
                        </a:rPr>
                        <a:t>3. Product information requirements on fans</a:t>
                      </a:r>
                      <a:endParaRPr lang="en-GB" sz="1400" dirty="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solidFill>
                            <a:schemeClr val="tx1"/>
                          </a:solidFill>
                          <a:effectLst/>
                        </a:rPr>
                        <a:t>3. Product information requirements on fans</a:t>
                      </a:r>
                      <a:endParaRPr lang="en-GB" sz="1400" dirty="0">
                        <a:solidFill>
                          <a:schemeClr val="tx1"/>
                        </a:solidFill>
                        <a:effectLst/>
                        <a:latin typeface="Calibri"/>
                        <a:ea typeface="Calibri"/>
                        <a:cs typeface="Times New Roman"/>
                      </a:endParaRPr>
                    </a:p>
                  </a:txBody>
                  <a:tcPr marL="0" marR="0" marT="0" marB="0" anchor="ctr">
                    <a:solidFill>
                      <a:schemeClr val="bg1">
                        <a:lumMod val="95000"/>
                      </a:schemeClr>
                    </a:solidFill>
                  </a:tcPr>
                </a:tc>
              </a:tr>
              <a:tr h="161820">
                <a:tc>
                  <a:txBody>
                    <a:bodyPr/>
                    <a:lstStyle/>
                    <a:p>
                      <a:pPr>
                        <a:lnSpc>
                          <a:spcPct val="115000"/>
                        </a:lnSpc>
                      </a:pPr>
                      <a:endParaRPr lang="en-GB" sz="1400">
                        <a:effectLst/>
                        <a:latin typeface="Calibri"/>
                      </a:endParaRPr>
                    </a:p>
                  </a:txBody>
                  <a:tcPr marL="0" marR="0" marT="0" marB="0" anchor="ctr"/>
                </a:tc>
                <a:tc>
                  <a:txBody>
                    <a:bodyPr/>
                    <a:lstStyle/>
                    <a:p>
                      <a:pPr>
                        <a:lnSpc>
                          <a:spcPct val="115000"/>
                        </a:lnSpc>
                      </a:pPr>
                      <a:endParaRPr lang="en-GB" sz="1400" dirty="0">
                        <a:effectLst/>
                        <a:latin typeface="Calibri"/>
                      </a:endParaRPr>
                    </a:p>
                  </a:txBody>
                  <a:tcPr marL="0" marR="0" marT="0" marB="0" anchor="ctr"/>
                </a:tc>
              </a:tr>
              <a:tr h="281427">
                <a:tc>
                  <a:txBody>
                    <a:bodyPr/>
                    <a:lstStyle/>
                    <a:p>
                      <a:pPr>
                        <a:lnSpc>
                          <a:spcPct val="115000"/>
                        </a:lnSpc>
                        <a:spcAft>
                          <a:spcPts val="1000"/>
                        </a:spcAft>
                      </a:pPr>
                      <a:r>
                        <a:rPr lang="en-GB" sz="1400">
                          <a:effectLst/>
                        </a:rPr>
                        <a:t>1. The information on fans set out in points 2(1) to 2(14) shall be visibly displayed on: </a:t>
                      </a:r>
                      <a:endParaRPr lang="en-GB" sz="1400">
                        <a:effectLst/>
                        <a:latin typeface="Calibri"/>
                        <a:ea typeface="Calibri"/>
                        <a:cs typeface="Times New Roman"/>
                      </a:endParaRPr>
                    </a:p>
                  </a:txBody>
                  <a:tcPr marL="0" marR="0" marT="0" marB="0" anchor="b"/>
                </a:tc>
                <a:tc>
                  <a:txBody>
                    <a:bodyPr/>
                    <a:lstStyle/>
                    <a:p>
                      <a:pPr>
                        <a:lnSpc>
                          <a:spcPct val="115000"/>
                        </a:lnSpc>
                        <a:spcAft>
                          <a:spcPts val="1000"/>
                        </a:spcAft>
                      </a:pPr>
                      <a:r>
                        <a:rPr lang="en-GB" sz="1400">
                          <a:effectLst/>
                        </a:rPr>
                        <a:t>1. The information on fans set out in points 2(1) to 2(14) shall be visibly displayed on: </a:t>
                      </a:r>
                      <a:endParaRPr lang="en-GB" sz="1400">
                        <a:effectLst/>
                        <a:latin typeface="Calibri"/>
                        <a:ea typeface="Calibri"/>
                        <a:cs typeface="Times New Roman"/>
                      </a:endParaRPr>
                    </a:p>
                  </a:txBody>
                  <a:tcPr marL="0" marR="0" marT="0" marB="0"/>
                </a:tc>
              </a:tr>
              <a:tr h="153505">
                <a:tc>
                  <a:txBody>
                    <a:bodyPr/>
                    <a:lstStyle/>
                    <a:p>
                      <a:pPr>
                        <a:lnSpc>
                          <a:spcPct val="115000"/>
                        </a:lnSpc>
                        <a:spcAft>
                          <a:spcPts val="1000"/>
                        </a:spcAft>
                      </a:pPr>
                      <a:r>
                        <a:rPr lang="en-GB" sz="1400">
                          <a:effectLst/>
                        </a:rPr>
                        <a:t>(a) the technical documentation of fans;</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a:effectLst/>
                        </a:rPr>
                        <a:t>(a) the technical documentation of fans;</a:t>
                      </a:r>
                      <a:endParaRPr lang="en-GB" sz="1400">
                        <a:effectLst/>
                        <a:latin typeface="Calibri"/>
                        <a:ea typeface="Calibri"/>
                        <a:cs typeface="Times New Roman"/>
                      </a:endParaRPr>
                    </a:p>
                  </a:txBody>
                  <a:tcPr marL="0" marR="0" marT="0" marB="0" anchor="ctr"/>
                </a:tc>
              </a:tr>
              <a:tr h="153505">
                <a:tc>
                  <a:txBody>
                    <a:bodyPr/>
                    <a:lstStyle/>
                    <a:p>
                      <a:pPr>
                        <a:lnSpc>
                          <a:spcPct val="115000"/>
                        </a:lnSpc>
                        <a:spcAft>
                          <a:spcPts val="1000"/>
                        </a:spcAft>
                      </a:pPr>
                      <a:r>
                        <a:rPr lang="en-GB" sz="1400">
                          <a:effectLst/>
                        </a:rPr>
                        <a:t>(b) free access websites of manufacturers of fans.</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a:effectLst/>
                        </a:rPr>
                        <a:t>(b) free access websites of manufacturers of fans.</a:t>
                      </a:r>
                      <a:endParaRPr lang="en-GB" sz="1400">
                        <a:effectLst/>
                        <a:latin typeface="Calibri"/>
                        <a:ea typeface="Calibri"/>
                        <a:cs typeface="Times New Roman"/>
                      </a:endParaRPr>
                    </a:p>
                  </a:txBody>
                  <a:tcPr marL="0" marR="0" marT="0" marB="0" anchor="ctr"/>
                </a:tc>
              </a:tr>
              <a:tr h="477744">
                <a:tc>
                  <a:txBody>
                    <a:bodyPr/>
                    <a:lstStyle/>
                    <a:p>
                      <a:pPr>
                        <a:lnSpc>
                          <a:spcPct val="115000"/>
                        </a:lnSpc>
                        <a:spcAft>
                          <a:spcPts val="1000"/>
                        </a:spcAft>
                      </a:pPr>
                      <a:r>
                        <a:rPr lang="en-GB" sz="1400" dirty="0">
                          <a:effectLst/>
                        </a:rPr>
                        <a:t>2. The following information shall be displayed:</a:t>
                      </a:r>
                      <a:endParaRPr lang="en-GB" sz="1400" dirty="0">
                        <a:effectLst/>
                        <a:latin typeface="Calibri"/>
                        <a:ea typeface="Calibri"/>
                        <a:cs typeface="Times New Roman"/>
                      </a:endParaRPr>
                    </a:p>
                  </a:txBody>
                  <a:tcPr marL="0" marR="0" marT="0" marB="0" anchor="b"/>
                </a:tc>
                <a:tc>
                  <a:txBody>
                    <a:bodyPr/>
                    <a:lstStyle/>
                    <a:p>
                      <a:pPr>
                        <a:lnSpc>
                          <a:spcPct val="115000"/>
                        </a:lnSpc>
                        <a:spcAft>
                          <a:spcPts val="1000"/>
                        </a:spcAft>
                      </a:pPr>
                      <a:r>
                        <a:rPr lang="en-GB" sz="1400" dirty="0">
                          <a:effectLst/>
                        </a:rPr>
                        <a:t>2. The following information shall be displayed:</a:t>
                      </a:r>
                      <a:endParaRPr lang="en-GB" sz="1400" dirty="0">
                        <a:effectLst/>
                        <a:latin typeface="Calibri"/>
                        <a:ea typeface="Calibri"/>
                        <a:cs typeface="Times New Roman"/>
                      </a:endParaRPr>
                    </a:p>
                  </a:txBody>
                  <a:tcPr marL="0" marR="0" marT="0" marB="0" anchor="b"/>
                </a:tc>
              </a:tr>
              <a:tr h="141352">
                <a:tc>
                  <a:txBody>
                    <a:bodyPr/>
                    <a:lstStyle/>
                    <a:p>
                      <a:pPr>
                        <a:lnSpc>
                          <a:spcPct val="115000"/>
                        </a:lnSpc>
                        <a:spcAft>
                          <a:spcPts val="1000"/>
                        </a:spcAft>
                      </a:pPr>
                      <a:r>
                        <a:rPr lang="en-GB" sz="1400">
                          <a:effectLst/>
                        </a:rPr>
                        <a:t>(1) overall efficiency  (η), rounded to 1 decimal place;</a:t>
                      </a:r>
                      <a:endParaRPr lang="en-GB" sz="1400">
                        <a:effectLst/>
                        <a:latin typeface="Calibri"/>
                        <a:ea typeface="Calibri"/>
                        <a:cs typeface="Times New Roman"/>
                      </a:endParaRPr>
                    </a:p>
                  </a:txBody>
                  <a:tcPr marL="0" marR="0" marT="0" marB="0"/>
                </a:tc>
                <a:tc>
                  <a:txBody>
                    <a:bodyPr/>
                    <a:lstStyle/>
                    <a:p>
                      <a:pPr>
                        <a:lnSpc>
                          <a:spcPct val="115000"/>
                        </a:lnSpc>
                        <a:spcAft>
                          <a:spcPts val="1000"/>
                        </a:spcAft>
                      </a:pPr>
                      <a:r>
                        <a:rPr lang="en-GB" sz="1400" dirty="0">
                          <a:effectLst/>
                        </a:rPr>
                        <a:t>(1) overall efficiency  (η) rounded to </a:t>
                      </a:r>
                      <a:r>
                        <a:rPr lang="en-GB" sz="1400" b="1" dirty="0">
                          <a:solidFill>
                            <a:srgbClr val="FF0000"/>
                          </a:solidFill>
                          <a:effectLst/>
                        </a:rPr>
                        <a:t>3 decimal places</a:t>
                      </a:r>
                      <a:r>
                        <a:rPr lang="en-GB" sz="1400" dirty="0">
                          <a:effectLst/>
                        </a:rPr>
                        <a:t>;</a:t>
                      </a:r>
                      <a:endParaRPr lang="en-GB" sz="1400" dirty="0">
                        <a:effectLst/>
                        <a:latin typeface="Calibri"/>
                        <a:ea typeface="Calibri"/>
                        <a:cs typeface="Times New Roman"/>
                      </a:endParaRPr>
                    </a:p>
                  </a:txBody>
                  <a:tcPr marL="0" marR="0" marT="0" marB="0"/>
                </a:tc>
              </a:tr>
              <a:tr h="153505">
                <a:tc>
                  <a:txBody>
                    <a:bodyPr/>
                    <a:lstStyle/>
                    <a:p>
                      <a:pPr>
                        <a:lnSpc>
                          <a:spcPct val="115000"/>
                        </a:lnSpc>
                        <a:spcAft>
                          <a:spcPts val="1000"/>
                        </a:spcAft>
                      </a:pPr>
                      <a:r>
                        <a:rPr lang="en-GB" sz="1400">
                          <a:effectLst/>
                        </a:rPr>
                        <a:t>(2) measurement category used to determine the energy efficiency  (A-D); </a:t>
                      </a:r>
                      <a:endParaRPr lang="en-GB" sz="1400">
                        <a:effectLst/>
                        <a:latin typeface="Calibri"/>
                        <a:ea typeface="Calibri"/>
                        <a:cs typeface="Times New Roman"/>
                      </a:endParaRPr>
                    </a:p>
                  </a:txBody>
                  <a:tcPr marL="0" marR="0" marT="0" marB="0" anchor="b"/>
                </a:tc>
                <a:tc>
                  <a:txBody>
                    <a:bodyPr/>
                    <a:lstStyle/>
                    <a:p>
                      <a:pPr>
                        <a:lnSpc>
                          <a:spcPct val="115000"/>
                        </a:lnSpc>
                        <a:spcAft>
                          <a:spcPts val="1000"/>
                        </a:spcAft>
                      </a:pPr>
                      <a:r>
                        <a:rPr lang="en-GB" sz="1400" dirty="0">
                          <a:effectLst/>
                        </a:rPr>
                        <a:t>(2) measurement category used to determine the energy efficiency  (A-D); </a:t>
                      </a:r>
                      <a:endParaRPr lang="en-GB" sz="1400" dirty="0">
                        <a:effectLst/>
                        <a:latin typeface="Calibri"/>
                        <a:ea typeface="Calibri"/>
                        <a:cs typeface="Times New Roman"/>
                      </a:endParaRPr>
                    </a:p>
                  </a:txBody>
                  <a:tcPr marL="0" marR="0" marT="0" marB="0"/>
                </a:tc>
              </a:tr>
              <a:tr h="390504">
                <a:tc>
                  <a:txBody>
                    <a:bodyPr/>
                    <a:lstStyle/>
                    <a:p>
                      <a:pPr>
                        <a:lnSpc>
                          <a:spcPct val="115000"/>
                        </a:lnSpc>
                        <a:spcAft>
                          <a:spcPts val="1000"/>
                        </a:spcAft>
                      </a:pPr>
                      <a:r>
                        <a:rPr lang="en-GB" sz="1400" dirty="0">
                          <a:effectLst/>
                        </a:rPr>
                        <a:t>(3) efficiency category (static or total);</a:t>
                      </a:r>
                      <a:endParaRPr lang="en-GB" sz="1400" dirty="0">
                        <a:effectLst/>
                        <a:latin typeface="Calibri"/>
                        <a:ea typeface="Calibri"/>
                        <a:cs typeface="Times New Roman"/>
                      </a:endParaRPr>
                    </a:p>
                  </a:txBody>
                  <a:tcPr marL="0" marR="0" marT="0" marB="0" anchor="b"/>
                </a:tc>
                <a:tc>
                  <a:txBody>
                    <a:bodyPr/>
                    <a:lstStyle/>
                    <a:p>
                      <a:pPr>
                        <a:lnSpc>
                          <a:spcPct val="115000"/>
                        </a:lnSpc>
                        <a:spcAft>
                          <a:spcPts val="1000"/>
                        </a:spcAft>
                      </a:pPr>
                      <a:r>
                        <a:rPr lang="en-GB" sz="1400" dirty="0">
                          <a:effectLst/>
                        </a:rPr>
                        <a:t>(3) efficiency category (static or total);</a:t>
                      </a:r>
                      <a:endParaRPr lang="en-GB" sz="1400" dirty="0">
                        <a:effectLst/>
                        <a:latin typeface="Calibri"/>
                        <a:ea typeface="Calibri"/>
                        <a:cs typeface="Times New Roman"/>
                      </a:endParaRPr>
                    </a:p>
                  </a:txBody>
                  <a:tcPr marL="0" marR="0" marT="0" marB="0" anchor="b"/>
                </a:tc>
              </a:tr>
              <a:tr h="504056">
                <a:tc>
                  <a:txBody>
                    <a:bodyPr/>
                    <a:lstStyle/>
                    <a:p>
                      <a:pPr>
                        <a:lnSpc>
                          <a:spcPct val="115000"/>
                        </a:lnSpc>
                        <a:spcAft>
                          <a:spcPts val="1000"/>
                        </a:spcAft>
                      </a:pPr>
                      <a:r>
                        <a:rPr lang="en-GB" sz="1400" dirty="0">
                          <a:effectLst/>
                        </a:rPr>
                        <a:t>(4) efficiency grade at optimum energy efficiency point;</a:t>
                      </a:r>
                      <a:endParaRPr lang="en-GB" sz="1400" dirty="0">
                        <a:effectLst/>
                        <a:latin typeface="Calibri"/>
                        <a:ea typeface="Calibri"/>
                        <a:cs typeface="Times New Roman"/>
                      </a:endParaRPr>
                    </a:p>
                  </a:txBody>
                  <a:tcPr marL="0" marR="0" marT="0" marB="0" anchor="b"/>
                </a:tc>
                <a:tc>
                  <a:txBody>
                    <a:bodyPr/>
                    <a:lstStyle/>
                    <a:p>
                      <a:pPr>
                        <a:lnSpc>
                          <a:spcPct val="115000"/>
                        </a:lnSpc>
                        <a:spcAft>
                          <a:spcPts val="1000"/>
                        </a:spcAft>
                      </a:pPr>
                      <a:r>
                        <a:rPr lang="en-GB" sz="1400" dirty="0">
                          <a:effectLst/>
                        </a:rPr>
                        <a:t>(4) efficiency grade </a:t>
                      </a:r>
                      <a:r>
                        <a:rPr lang="en-GB" sz="1400" b="1" dirty="0">
                          <a:solidFill>
                            <a:srgbClr val="FF0000"/>
                          </a:solidFill>
                          <a:effectLst/>
                        </a:rPr>
                        <a:t>at </a:t>
                      </a:r>
                      <a:r>
                        <a:rPr lang="en-GB" sz="1400" b="1" dirty="0" err="1">
                          <a:solidFill>
                            <a:srgbClr val="FF0000"/>
                          </a:solidFill>
                          <a:effectLst/>
                        </a:rPr>
                        <a:t>bep</a:t>
                      </a:r>
                      <a:r>
                        <a:rPr lang="en-GB" sz="1400" dirty="0">
                          <a:effectLst/>
                        </a:rPr>
                        <a:t>;</a:t>
                      </a:r>
                      <a:endParaRPr lang="en-GB" sz="1400" dirty="0">
                        <a:effectLst/>
                        <a:latin typeface="Calibri"/>
                        <a:ea typeface="Calibri"/>
                        <a:cs typeface="Times New Roman"/>
                      </a:endParaRPr>
                    </a:p>
                  </a:txBody>
                  <a:tcPr marL="0" marR="0" marT="0" marB="0" anchor="b"/>
                </a:tc>
              </a:tr>
              <a:tr h="504056">
                <a:tc>
                  <a:txBody>
                    <a:bodyPr/>
                    <a:lstStyle/>
                    <a:p>
                      <a:pPr>
                        <a:lnSpc>
                          <a:spcPct val="115000"/>
                        </a:lnSpc>
                        <a:spcAft>
                          <a:spcPts val="1000"/>
                        </a:spcAft>
                      </a:pPr>
                      <a:r>
                        <a:rPr lang="en-GB" sz="1600">
                          <a:solidFill>
                            <a:schemeClr val="bg1"/>
                          </a:solidFill>
                          <a:effectLst/>
                          <a:latin typeface="+mn-lt"/>
                          <a:ea typeface="Calibri"/>
                          <a:cs typeface="Times New Roman"/>
                        </a:rPr>
                        <a:t>(5) whether the calculation of fan efficiency assumed use of a VSD and if so, whether the VSD is integrated within the fan or the VSD must be installed with the fan;</a:t>
                      </a:r>
                    </a:p>
                  </a:txBody>
                  <a:tcPr marL="0" marR="0" marT="0" marB="0"/>
                </a:tc>
                <a:tc>
                  <a:txBody>
                    <a:bodyPr/>
                    <a:lstStyle/>
                    <a:p>
                      <a:pPr>
                        <a:lnSpc>
                          <a:spcPct val="115000"/>
                        </a:lnSpc>
                        <a:spcAft>
                          <a:spcPts val="1000"/>
                        </a:spcAft>
                      </a:pPr>
                      <a:r>
                        <a:rPr lang="en-GB" sz="1600" dirty="0">
                          <a:solidFill>
                            <a:schemeClr val="tx1"/>
                          </a:solidFill>
                          <a:effectLst/>
                          <a:latin typeface="+mn-lt"/>
                          <a:ea typeface="Calibri"/>
                          <a:cs typeface="Times New Roman"/>
                        </a:rPr>
                        <a:t>(5) whether the calculation of fan efficiency assumed use of a VSD and if so, whether the VSD is integrated within the fan or the VSD must be installed with the fan;</a:t>
                      </a:r>
                    </a:p>
                  </a:txBody>
                  <a:tcPr marL="0" marR="0" marT="0" marB="0"/>
                </a:tc>
              </a:tr>
              <a:tr h="504056">
                <a:tc>
                  <a:txBody>
                    <a:bodyPr/>
                    <a:lstStyle/>
                    <a:p>
                      <a:pPr>
                        <a:lnSpc>
                          <a:spcPct val="115000"/>
                        </a:lnSpc>
                        <a:spcAft>
                          <a:spcPts val="1000"/>
                        </a:spcAft>
                      </a:pPr>
                      <a:r>
                        <a:rPr lang="en-GB" sz="1600" dirty="0">
                          <a:solidFill>
                            <a:schemeClr val="bg1"/>
                          </a:solidFill>
                          <a:effectLst/>
                          <a:latin typeface="+mn-lt"/>
                          <a:ea typeface="Calibri"/>
                          <a:cs typeface="Times New Roman"/>
                        </a:rPr>
                        <a:t>(6) year of manufacture;</a:t>
                      </a:r>
                    </a:p>
                  </a:txBody>
                  <a:tcPr marL="0" marR="0" marT="0" marB="0" anchor="ctr"/>
                </a:tc>
                <a:tc>
                  <a:txBody>
                    <a:bodyPr/>
                    <a:lstStyle/>
                    <a:p>
                      <a:pPr>
                        <a:lnSpc>
                          <a:spcPct val="115000"/>
                        </a:lnSpc>
                        <a:spcAft>
                          <a:spcPts val="1000"/>
                        </a:spcAft>
                      </a:pPr>
                      <a:r>
                        <a:rPr lang="en-GB" sz="1600" dirty="0">
                          <a:solidFill>
                            <a:srgbClr val="2D2B2D"/>
                          </a:solidFill>
                          <a:effectLst/>
                          <a:latin typeface="+mn-lt"/>
                          <a:ea typeface="Calibri"/>
                          <a:cs typeface="Times New Roman"/>
                        </a:rPr>
                        <a:t>(6) year of manufacture;</a:t>
                      </a:r>
                      <a:endParaRPr lang="en-GB" sz="1600" dirty="0">
                        <a:effectLst/>
                        <a:latin typeface="+mn-lt"/>
                        <a:ea typeface="Calibri"/>
                        <a:cs typeface="Times New Roman"/>
                      </a:endParaRPr>
                    </a:p>
                  </a:txBody>
                  <a:tcPr marL="0" marR="0" marT="0" marB="0" anchor="ctr"/>
                </a:tc>
              </a:tr>
            </a:tbl>
          </a:graphicData>
        </a:graphic>
      </p:graphicFrame>
      <p:sp>
        <p:nvSpPr>
          <p:cNvPr id="4" name="Freeform 3"/>
          <p:cNvSpPr>
            <a:spLocks/>
          </p:cNvSpPr>
          <p:nvPr/>
        </p:nvSpPr>
        <p:spPr bwMode="auto">
          <a:xfrm>
            <a:off x="2644775" y="4332288"/>
            <a:ext cx="0" cy="0"/>
          </a:xfrm>
          <a:custGeom>
            <a:avLst/>
            <a:gdLst/>
            <a:ahLst/>
            <a:cxnLst>
              <a:cxn ang="0">
                <a:pos x="0" y="0"/>
              </a:cxn>
              <a:cxn ang="0">
                <a:pos x="0" y="0"/>
              </a:cxn>
            </a:cxnLst>
            <a:rect l="0" t="0" r="r" b="b"/>
            <a:pathLst>
              <a:path>
                <a:moveTo>
                  <a:pt x="0" y="0"/>
                </a:moveTo>
                <a:lnTo>
                  <a:pt x="0" y="0"/>
                </a:lnTo>
              </a:path>
            </a:pathLst>
          </a:custGeom>
          <a:noFill/>
          <a:ln w="1270">
            <a:solidFill>
              <a:srgbClr val="2D2B2D"/>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 name="Freeform 4"/>
          <p:cNvSpPr>
            <a:spLocks/>
          </p:cNvSpPr>
          <p:nvPr/>
        </p:nvSpPr>
        <p:spPr bwMode="auto">
          <a:xfrm>
            <a:off x="2713038" y="7164388"/>
            <a:ext cx="0" cy="0"/>
          </a:xfrm>
          <a:custGeom>
            <a:avLst/>
            <a:gdLst/>
            <a:ahLst/>
            <a:cxnLst>
              <a:cxn ang="0">
                <a:pos x="0" y="0"/>
              </a:cxn>
              <a:cxn ang="0">
                <a:pos x="0" y="0"/>
              </a:cxn>
            </a:cxnLst>
            <a:rect l="0" t="0" r="r" b="b"/>
            <a:pathLst>
              <a:path>
                <a:moveTo>
                  <a:pt x="0" y="0"/>
                </a:moveTo>
                <a:lnTo>
                  <a:pt x="0" y="0"/>
                </a:lnTo>
              </a:path>
            </a:pathLst>
          </a:custGeom>
          <a:noFill/>
          <a:ln w="1270">
            <a:solidFill>
              <a:srgbClr val="2D2B2D"/>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90</a:t>
            </a:fld>
            <a:endParaRPr lang="nl-NL" dirty="0"/>
          </a:p>
        </p:txBody>
      </p:sp>
    </p:spTree>
    <p:extLst>
      <p:ext uri="{BB962C8B-B14F-4D97-AF65-F5344CB8AC3E}">
        <p14:creationId xmlns:p14="http://schemas.microsoft.com/office/powerpoint/2010/main" val="2863245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71400"/>
            <a:ext cx="8229600" cy="1143000"/>
          </a:xfrm>
        </p:spPr>
        <p:txBody>
          <a:bodyPr/>
          <a:lstStyle/>
          <a:p>
            <a:r>
              <a:rPr lang="nl-NL" dirty="0" smtClean="0"/>
              <a:t>Annex III.2  (7-14)</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706674640"/>
              </p:ext>
            </p:extLst>
          </p:nvPr>
        </p:nvGraphicFramePr>
        <p:xfrm>
          <a:off x="395536" y="908720"/>
          <a:ext cx="8496944" cy="5888736"/>
        </p:xfrm>
        <a:graphic>
          <a:graphicData uri="http://schemas.openxmlformats.org/drawingml/2006/table">
            <a:tbl>
              <a:tblPr firstRow="1" firstCol="1" bandRow="1">
                <a:tableStyleId>{5C22544A-7EE6-4342-B048-85BDC9FD1C3A}</a:tableStyleId>
              </a:tblPr>
              <a:tblGrid>
                <a:gridCol w="4547276"/>
                <a:gridCol w="3949668"/>
              </a:tblGrid>
              <a:tr h="264797">
                <a:tc>
                  <a:txBody>
                    <a:bodyPr/>
                    <a:lstStyle/>
                    <a:p>
                      <a:pPr>
                        <a:lnSpc>
                          <a:spcPct val="115000"/>
                        </a:lnSpc>
                        <a:spcAft>
                          <a:spcPts val="1000"/>
                        </a:spcAft>
                      </a:pPr>
                      <a:r>
                        <a:rPr lang="en-GB" sz="1400" b="1" dirty="0">
                          <a:solidFill>
                            <a:schemeClr val="bg1"/>
                          </a:solidFill>
                          <a:effectLst/>
                        </a:rPr>
                        <a:t>(7) manufacturer’s  name or trade mark, commercial registration number and place of manufacturer; </a:t>
                      </a:r>
                      <a:endParaRPr lang="en-GB" sz="1400" b="1" dirty="0">
                        <a:solidFill>
                          <a:schemeClr val="bg1"/>
                        </a:solidFill>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b="0" dirty="0">
                          <a:solidFill>
                            <a:schemeClr val="tx1"/>
                          </a:solidFill>
                          <a:effectLst/>
                        </a:rPr>
                        <a:t>(7) manufacturer’s  name or trade mark, commercial registration number and place of manufacturer; </a:t>
                      </a:r>
                      <a:endParaRPr lang="en-GB" sz="1400" b="0" dirty="0">
                        <a:solidFill>
                          <a:schemeClr val="tx1"/>
                        </a:solidFill>
                        <a:effectLst/>
                        <a:latin typeface="Calibri"/>
                        <a:ea typeface="Calibri"/>
                        <a:cs typeface="Times New Roman"/>
                      </a:endParaRPr>
                    </a:p>
                  </a:txBody>
                  <a:tcPr marL="0" marR="0" marT="0" marB="0" anchor="ctr">
                    <a:solidFill>
                      <a:schemeClr val="bg1">
                        <a:lumMod val="95000"/>
                      </a:schemeClr>
                    </a:solidFill>
                  </a:tcPr>
                </a:tc>
              </a:tr>
              <a:tr h="153505">
                <a:tc>
                  <a:txBody>
                    <a:bodyPr/>
                    <a:lstStyle/>
                    <a:p>
                      <a:pPr>
                        <a:lnSpc>
                          <a:spcPct val="115000"/>
                        </a:lnSpc>
                        <a:spcAft>
                          <a:spcPts val="1000"/>
                        </a:spcAft>
                      </a:pPr>
                      <a:r>
                        <a:rPr lang="en-GB" sz="1400">
                          <a:effectLst/>
                        </a:rPr>
                        <a:t>(8) product’s  model number;</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a:effectLst/>
                        </a:rPr>
                        <a:t>(8) product’s  model number;</a:t>
                      </a:r>
                      <a:endParaRPr lang="en-GB" sz="1400">
                        <a:effectLst/>
                        <a:latin typeface="Calibri"/>
                        <a:ea typeface="Calibri"/>
                        <a:cs typeface="Times New Roman"/>
                      </a:endParaRPr>
                    </a:p>
                  </a:txBody>
                  <a:tcPr marL="0" marR="0" marT="0" marB="0" anchor="ctr"/>
                </a:tc>
              </a:tr>
              <a:tr h="383764">
                <a:tc>
                  <a:txBody>
                    <a:bodyPr/>
                    <a:lstStyle/>
                    <a:p>
                      <a:pPr>
                        <a:lnSpc>
                          <a:spcPct val="115000"/>
                        </a:lnSpc>
                        <a:spcAft>
                          <a:spcPts val="1000"/>
                        </a:spcAft>
                      </a:pPr>
                      <a:r>
                        <a:rPr lang="en-GB" sz="1400">
                          <a:effectLst/>
                        </a:rPr>
                        <a:t>(9) the rated motor power input(s) (kW), flow rate(s) and pressure(s) at optimum energy efficiency; </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smtClean="0">
                          <a:effectLst/>
                        </a:rPr>
                        <a:t>(9) the electric motor power input (kW), flow rate </a:t>
                      </a:r>
                      <a:r>
                        <a:rPr lang="en-GB" sz="1400" dirty="0" smtClean="0">
                          <a:solidFill>
                            <a:srgbClr val="FF0000"/>
                          </a:solidFill>
                          <a:effectLst/>
                        </a:rPr>
                        <a:t>(in m³/h integer values when &lt;1 m³/s, else in m³/s with 2 digit precision)</a:t>
                      </a:r>
                      <a:r>
                        <a:rPr lang="en-GB" sz="1400" dirty="0" smtClean="0">
                          <a:effectLst/>
                        </a:rPr>
                        <a:t> and </a:t>
                      </a:r>
                      <a:r>
                        <a:rPr lang="en-GB" sz="1400" dirty="0" smtClean="0">
                          <a:solidFill>
                            <a:srgbClr val="FF0000"/>
                          </a:solidFill>
                          <a:effectLst/>
                        </a:rPr>
                        <a:t>applicable pressure </a:t>
                      </a:r>
                      <a:r>
                        <a:rPr lang="en-GB" sz="1400" dirty="0" smtClean="0">
                          <a:solidFill>
                            <a:schemeClr val="tx1"/>
                          </a:solidFill>
                          <a:effectLst/>
                        </a:rPr>
                        <a:t>difference</a:t>
                      </a:r>
                      <a:r>
                        <a:rPr lang="en-GB" sz="1400" dirty="0" smtClean="0">
                          <a:solidFill>
                            <a:srgbClr val="FF0000"/>
                          </a:solidFill>
                          <a:effectLst/>
                        </a:rPr>
                        <a:t> (in Pa) </a:t>
                      </a:r>
                      <a:r>
                        <a:rPr lang="en-GB" sz="1400" dirty="0" smtClean="0">
                          <a:effectLst/>
                        </a:rPr>
                        <a:t>at </a:t>
                      </a:r>
                      <a:r>
                        <a:rPr lang="en-GB" sz="1400" dirty="0" err="1" smtClean="0">
                          <a:solidFill>
                            <a:srgbClr val="FF0000"/>
                          </a:solidFill>
                          <a:effectLst/>
                        </a:rPr>
                        <a:t>bep</a:t>
                      </a:r>
                      <a:r>
                        <a:rPr lang="en-GB" sz="1400" dirty="0" smtClean="0">
                          <a:effectLst/>
                        </a:rPr>
                        <a:t>; </a:t>
                      </a:r>
                      <a:endParaRPr lang="en-GB" sz="1400" dirty="0">
                        <a:effectLst/>
                        <a:latin typeface="Calibri"/>
                        <a:ea typeface="Calibri"/>
                        <a:cs typeface="Times New Roman"/>
                      </a:endParaRPr>
                    </a:p>
                  </a:txBody>
                  <a:tcPr marL="0" marR="0" marT="0" marB="0" anchor="ctr"/>
                </a:tc>
              </a:tr>
              <a:tr h="383764">
                <a:tc>
                  <a:txBody>
                    <a:bodyPr/>
                    <a:lstStyle/>
                    <a:p>
                      <a:pPr>
                        <a:lnSpc>
                          <a:spcPct val="115000"/>
                        </a:lnSpc>
                        <a:spcAft>
                          <a:spcPts val="1000"/>
                        </a:spcAft>
                      </a:pPr>
                      <a:r>
                        <a:rPr lang="en-GB" sz="1400">
                          <a:effectLst/>
                        </a:rPr>
                        <a:t>(10) rotations per minute at the optimum energy efficiency point;</a:t>
                      </a:r>
                      <a:endParaRPr lang="en-GB" sz="1400">
                        <a:effectLst/>
                        <a:latin typeface="Calibri"/>
                        <a:ea typeface="Calibri"/>
                        <a:cs typeface="Times New Roman"/>
                      </a:endParaRPr>
                    </a:p>
                  </a:txBody>
                  <a:tcPr marL="0" marR="0" marT="0" marB="0"/>
                </a:tc>
                <a:tc>
                  <a:txBody>
                    <a:bodyPr/>
                    <a:lstStyle/>
                    <a:p>
                      <a:pPr>
                        <a:lnSpc>
                          <a:spcPct val="115000"/>
                        </a:lnSpc>
                        <a:spcAft>
                          <a:spcPts val="1000"/>
                        </a:spcAft>
                      </a:pPr>
                      <a:r>
                        <a:rPr lang="en-GB" sz="1400" dirty="0">
                          <a:effectLst/>
                        </a:rPr>
                        <a:t>(10) rotations per minute at </a:t>
                      </a:r>
                      <a:r>
                        <a:rPr lang="en-GB" sz="1400" dirty="0" err="1">
                          <a:solidFill>
                            <a:srgbClr val="FF0000"/>
                          </a:solidFill>
                          <a:effectLst/>
                        </a:rPr>
                        <a:t>bep</a:t>
                      </a:r>
                      <a:r>
                        <a:rPr lang="en-GB" sz="1400" dirty="0">
                          <a:effectLst/>
                        </a:rPr>
                        <a:t>;</a:t>
                      </a:r>
                      <a:endParaRPr lang="en-GB" sz="1400" dirty="0">
                        <a:effectLst/>
                        <a:latin typeface="Calibri"/>
                        <a:ea typeface="Calibri"/>
                        <a:cs typeface="Times New Roman"/>
                      </a:endParaRPr>
                    </a:p>
                  </a:txBody>
                  <a:tcPr marL="0" marR="0" marT="0" marB="0"/>
                </a:tc>
              </a:tr>
              <a:tr h="153505">
                <a:tc>
                  <a:txBody>
                    <a:bodyPr/>
                    <a:lstStyle/>
                    <a:p>
                      <a:pPr>
                        <a:lnSpc>
                          <a:spcPct val="115000"/>
                        </a:lnSpc>
                        <a:spcAft>
                          <a:spcPts val="1000"/>
                        </a:spcAft>
                      </a:pPr>
                      <a:r>
                        <a:rPr lang="en-GB" sz="1400">
                          <a:effectLst/>
                        </a:rPr>
                        <a:t>(11) the ‘specific ratio’;</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effectLst/>
                        </a:rPr>
                        <a:t>(11) the ‘specific ratio’;</a:t>
                      </a:r>
                      <a:endParaRPr lang="en-GB" sz="1400" dirty="0">
                        <a:effectLst/>
                        <a:latin typeface="Calibri"/>
                        <a:ea typeface="Calibri"/>
                        <a:cs typeface="Times New Roman"/>
                      </a:endParaRPr>
                    </a:p>
                  </a:txBody>
                  <a:tcPr marL="0" marR="0" marT="0" marB="0" anchor="ctr"/>
                </a:tc>
              </a:tr>
              <a:tr h="255842">
                <a:tc>
                  <a:txBody>
                    <a:bodyPr/>
                    <a:lstStyle/>
                    <a:p>
                      <a:pPr>
                        <a:lnSpc>
                          <a:spcPct val="115000"/>
                        </a:lnSpc>
                        <a:spcAft>
                          <a:spcPts val="1000"/>
                        </a:spcAft>
                      </a:pPr>
                      <a:r>
                        <a:rPr lang="en-GB" sz="1400" dirty="0">
                          <a:effectLst/>
                        </a:rPr>
                        <a:t>(12) information relevant for facilitating disassembly, recycling or disposal at end-of-life;</a:t>
                      </a:r>
                      <a:endParaRPr lang="en-GB" sz="1400" dirty="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effectLst/>
                        </a:rPr>
                        <a:t>(12) information relevant for facilitating disassembly, recycling or disposal at end-of-life;</a:t>
                      </a:r>
                      <a:endParaRPr lang="en-GB" sz="1400" dirty="0">
                        <a:effectLst/>
                        <a:latin typeface="Calibri"/>
                        <a:ea typeface="Calibri"/>
                        <a:cs typeface="Times New Roman"/>
                      </a:endParaRPr>
                    </a:p>
                  </a:txBody>
                  <a:tcPr marL="0" marR="0" marT="0" marB="0" anchor="ctr"/>
                </a:tc>
              </a:tr>
              <a:tr h="255842">
                <a:tc>
                  <a:txBody>
                    <a:bodyPr/>
                    <a:lstStyle/>
                    <a:p>
                      <a:pPr>
                        <a:lnSpc>
                          <a:spcPct val="115000"/>
                        </a:lnSpc>
                        <a:spcAft>
                          <a:spcPts val="1000"/>
                        </a:spcAft>
                      </a:pPr>
                      <a:r>
                        <a:rPr lang="en-GB" sz="1400" dirty="0">
                          <a:effectLst/>
                        </a:rPr>
                        <a:t>(13) information relevant to minimise impact on the environment and ensure optimal life expectancy as regards installation, use and maintenance of the fan;</a:t>
                      </a:r>
                      <a:endParaRPr lang="en-GB" sz="1400" dirty="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effectLst/>
                        </a:rPr>
                        <a:t>(13) information relevant to minimise impact on the environment and ensure optimal life expectancy as regards installation, use and maintenance of the fan;</a:t>
                      </a:r>
                      <a:endParaRPr lang="en-GB" sz="1400" dirty="0">
                        <a:effectLst/>
                        <a:latin typeface="Calibri"/>
                        <a:ea typeface="Calibri"/>
                        <a:cs typeface="Times New Roman"/>
                      </a:endParaRPr>
                    </a:p>
                  </a:txBody>
                  <a:tcPr marL="0" marR="0" marT="0" marB="0" anchor="ctr"/>
                </a:tc>
              </a:tr>
              <a:tr h="255842">
                <a:tc>
                  <a:txBody>
                    <a:bodyPr/>
                    <a:lstStyle/>
                    <a:p>
                      <a:pPr>
                        <a:lnSpc>
                          <a:spcPct val="115000"/>
                        </a:lnSpc>
                        <a:spcAft>
                          <a:spcPts val="1000"/>
                        </a:spcAft>
                      </a:pPr>
                      <a:r>
                        <a:rPr lang="en-GB" sz="1400" dirty="0">
                          <a:effectLst/>
                        </a:rPr>
                        <a:t>(14) description of additional items used when determining the fan energy efficiency, such as ducts, that are not described in the measurement category and not supplied with the fan.</a:t>
                      </a:r>
                      <a:endParaRPr lang="en-GB" sz="1400" dirty="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effectLst/>
                        </a:rPr>
                        <a:t>(14) description of additional items used when determining the fan energy efficiency, such as ducts, that are not described in the measurement category and not supplied with the fan.</a:t>
                      </a:r>
                      <a:endParaRPr lang="en-GB" sz="1400" dirty="0">
                        <a:effectLst/>
                        <a:latin typeface="Calibri"/>
                        <a:ea typeface="Calibri"/>
                        <a:cs typeface="Times New Roman"/>
                      </a:endParaRPr>
                    </a:p>
                  </a:txBody>
                  <a:tcPr marL="0" marR="0" marT="0" marB="0" anchor="ctr"/>
                </a:tc>
              </a:tr>
              <a:tr h="255842">
                <a:tc>
                  <a:txBody>
                    <a:bodyPr/>
                    <a:lstStyle/>
                    <a:p>
                      <a:pPr>
                        <a:lnSpc>
                          <a:spcPct val="115000"/>
                        </a:lnSpc>
                        <a:spcAft>
                          <a:spcPts val="1000"/>
                        </a:spcAft>
                      </a:pPr>
                      <a:r>
                        <a:rPr lang="en-GB" sz="1400">
                          <a:effectLst/>
                        </a:rPr>
                        <a:t>3. The information in the technical documentation shall be provided in the order as presented in points 2(1) to 2(14).The exact wording used in the list does not need to be repeated. It may be displayed using graphs, figures or symbols rather than text.</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effectLst/>
                        </a:rPr>
                        <a:t>3. The information in the technical documentation shall be provided in the order as presented in points 2(1) to 2(14).The exact wording used in the list does not need to be repeated. It may be displayed using graphs, figures or symbols rather than text.</a:t>
                      </a:r>
                      <a:endParaRPr lang="en-GB" sz="1400" dirty="0">
                        <a:effectLst/>
                        <a:latin typeface="Calibri"/>
                        <a:ea typeface="Calibri"/>
                        <a:cs typeface="Times New Roman"/>
                      </a:endParaRPr>
                    </a:p>
                  </a:txBody>
                  <a:tcPr marL="0" marR="0" marT="0" marB="0" anchor="ctr"/>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91</a:t>
            </a:fld>
            <a:endParaRPr lang="nl-NL" dirty="0"/>
          </a:p>
        </p:txBody>
      </p:sp>
    </p:spTree>
    <p:extLst>
      <p:ext uri="{BB962C8B-B14F-4D97-AF65-F5344CB8AC3E}">
        <p14:creationId xmlns:p14="http://schemas.microsoft.com/office/powerpoint/2010/main" val="221110804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III.4-5</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338860394"/>
              </p:ext>
            </p:extLst>
          </p:nvPr>
        </p:nvGraphicFramePr>
        <p:xfrm>
          <a:off x="323528" y="2060848"/>
          <a:ext cx="8640960" cy="3435096"/>
        </p:xfrm>
        <a:graphic>
          <a:graphicData uri="http://schemas.openxmlformats.org/drawingml/2006/table">
            <a:tbl>
              <a:tblPr firstRow="1" firstCol="1" bandRow="1">
                <a:tableStyleId>{5C22544A-7EE6-4342-B048-85BDC9FD1C3A}</a:tableStyleId>
              </a:tblPr>
              <a:tblGrid>
                <a:gridCol w="4392488"/>
                <a:gridCol w="4248472"/>
              </a:tblGrid>
              <a:tr h="397195">
                <a:tc>
                  <a:txBody>
                    <a:bodyPr/>
                    <a:lstStyle/>
                    <a:p>
                      <a:pPr>
                        <a:lnSpc>
                          <a:spcPct val="115000"/>
                        </a:lnSpc>
                        <a:spcAft>
                          <a:spcPts val="1000"/>
                        </a:spcAft>
                      </a:pPr>
                      <a:r>
                        <a:rPr lang="en-GB" sz="1400" dirty="0">
                          <a:effectLst/>
                        </a:rPr>
                        <a:t>4. The information referred to in points 2(1), 2(2), 2(3), 2(4) and 2(5) shall be durably marked on or near the rating plate of the fan, where for point 2(5) one of the following forms of words must be used to indicate what is applicable:</a:t>
                      </a:r>
                      <a:endParaRPr lang="en-GB" sz="1400" dirty="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a:effectLst/>
                        </a:rPr>
                        <a:t>4. The information referred to in points 2(1), 2(2), 2(3), 2(4) and 2(5) shall be durably marked on or near the rating plate of the fan, where for point 2(5) one of the following forms of words must be used to indicate what is applicable:</a:t>
                      </a:r>
                      <a:endParaRPr lang="en-GB" sz="1400">
                        <a:effectLst/>
                        <a:latin typeface="Calibri"/>
                        <a:ea typeface="Calibri"/>
                        <a:cs typeface="Times New Roman"/>
                      </a:endParaRPr>
                    </a:p>
                  </a:txBody>
                  <a:tcPr marL="0" marR="0" marT="0" marB="0" anchor="ctr"/>
                </a:tc>
              </a:tr>
              <a:tr h="153505">
                <a:tc>
                  <a:txBody>
                    <a:bodyPr/>
                    <a:lstStyle/>
                    <a:p>
                      <a:pPr>
                        <a:lnSpc>
                          <a:spcPct val="115000"/>
                        </a:lnSpc>
                        <a:spcAft>
                          <a:spcPts val="1000"/>
                        </a:spcAft>
                      </a:pPr>
                      <a:r>
                        <a:rPr lang="en-GB" sz="1400">
                          <a:effectLst/>
                        </a:rPr>
                        <a:t>— ‘A  variable speed drive must be installed with this fan’,</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a:effectLst/>
                        </a:rPr>
                        <a:t>— ‘A  variable speed drive must be installed with this fan’,</a:t>
                      </a:r>
                      <a:endParaRPr lang="en-GB" sz="1400">
                        <a:effectLst/>
                        <a:latin typeface="Calibri"/>
                        <a:ea typeface="Calibri"/>
                        <a:cs typeface="Times New Roman"/>
                      </a:endParaRPr>
                    </a:p>
                  </a:txBody>
                  <a:tcPr marL="0" marR="0" marT="0" marB="0" anchor="ctr"/>
                </a:tc>
              </a:tr>
              <a:tr h="153505">
                <a:tc>
                  <a:txBody>
                    <a:bodyPr/>
                    <a:lstStyle/>
                    <a:p>
                      <a:pPr>
                        <a:lnSpc>
                          <a:spcPct val="115000"/>
                        </a:lnSpc>
                        <a:spcAft>
                          <a:spcPts val="1000"/>
                        </a:spcAft>
                      </a:pPr>
                      <a:r>
                        <a:rPr lang="en-GB" sz="1400">
                          <a:effectLst/>
                        </a:rPr>
                        <a:t>— ‘A  variable speed drive is integrated within the fan’.</a:t>
                      </a:r>
                      <a:endParaRPr lang="en-GB" sz="1400">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a:effectLst/>
                        </a:rPr>
                        <a:t>— ‘A  variable speed drive is integrated within the fan’.</a:t>
                      </a:r>
                      <a:endParaRPr lang="en-GB" sz="1400">
                        <a:effectLst/>
                        <a:latin typeface="Calibri"/>
                        <a:ea typeface="Calibri"/>
                        <a:cs typeface="Times New Roman"/>
                      </a:endParaRPr>
                    </a:p>
                  </a:txBody>
                  <a:tcPr marL="0" marR="0" marT="0" marB="0" anchor="ctr"/>
                </a:tc>
              </a:tr>
              <a:tr h="639606">
                <a:tc>
                  <a:txBody>
                    <a:bodyPr/>
                    <a:lstStyle/>
                    <a:p>
                      <a:pPr>
                        <a:lnSpc>
                          <a:spcPct val="115000"/>
                        </a:lnSpc>
                        <a:spcAft>
                          <a:spcPts val="1000"/>
                        </a:spcAft>
                      </a:pPr>
                      <a:r>
                        <a:rPr lang="en-GB" sz="1400" dirty="0">
                          <a:effectLst/>
                        </a:rPr>
                        <a:t>5. Manufacturers shall provide information in the manual of instruction on specific precautions to be taken when fans </a:t>
                      </a:r>
                      <a:r>
                        <a:rPr lang="en-GB" sz="1400" dirty="0">
                          <a:solidFill>
                            <a:schemeClr val="bg1"/>
                          </a:solidFill>
                          <a:effectLst/>
                        </a:rPr>
                        <a:t>are assembled, installed or maintained. If provision 2(5) of the product information requirements indicates that a VSD must be installed with the fan, manufacturers shall provide details on the characteristics of the VSD to ensure optimal use after assembly.</a:t>
                      </a:r>
                      <a:endParaRPr lang="en-GB" sz="1400" dirty="0">
                        <a:solidFill>
                          <a:schemeClr val="bg1"/>
                        </a:solidFill>
                        <a:effectLst/>
                        <a:latin typeface="Calibri"/>
                        <a:ea typeface="Calibri"/>
                        <a:cs typeface="Times New Roman"/>
                      </a:endParaRPr>
                    </a:p>
                  </a:txBody>
                  <a:tcPr marL="0" marR="0" marT="0" marB="0" anchor="ctr"/>
                </a:tc>
                <a:tc>
                  <a:txBody>
                    <a:bodyPr/>
                    <a:lstStyle/>
                    <a:p>
                      <a:pPr>
                        <a:lnSpc>
                          <a:spcPct val="115000"/>
                        </a:lnSpc>
                        <a:spcAft>
                          <a:spcPts val="1000"/>
                        </a:spcAft>
                      </a:pPr>
                      <a:r>
                        <a:rPr lang="en-GB" sz="1400" dirty="0">
                          <a:effectLst/>
                        </a:rPr>
                        <a:t>5. Manufacturers shall provide information in the manual of instruction on specific precautions to be taken when fans are assembled, installed or maintained. </a:t>
                      </a:r>
                      <a:r>
                        <a:rPr lang="en-GB" sz="1400" dirty="0">
                          <a:solidFill>
                            <a:srgbClr val="FF0000"/>
                          </a:solidFill>
                          <a:effectLst/>
                        </a:rPr>
                        <a:t>If provision 2(5) of the product information requirements indicates that a VSD must be installed with the fan, manufacturers shall provide details on the characteristics of the VSD to ensure optimal use after assembly</a:t>
                      </a:r>
                      <a:r>
                        <a:rPr lang="en-GB" sz="1400" dirty="0" smtClean="0">
                          <a:solidFill>
                            <a:srgbClr val="FF0000"/>
                          </a:solidFill>
                          <a:effectLst/>
                        </a:rPr>
                        <a:t>. </a:t>
                      </a:r>
                      <a:r>
                        <a:rPr lang="en-GB" sz="1400" i="1" dirty="0" smtClean="0">
                          <a:solidFill>
                            <a:schemeClr val="tx2"/>
                          </a:solidFill>
                          <a:effectLst/>
                        </a:rPr>
                        <a:t>(still allowed?)</a:t>
                      </a:r>
                      <a:endParaRPr lang="en-GB" sz="1400" i="1" dirty="0">
                        <a:solidFill>
                          <a:schemeClr val="tx2"/>
                        </a:solidFill>
                        <a:effectLst/>
                        <a:latin typeface="Calibri"/>
                        <a:ea typeface="Calibri"/>
                        <a:cs typeface="Times New Roman"/>
                      </a:endParaRPr>
                    </a:p>
                  </a:txBody>
                  <a:tcPr marL="0" marR="0" marT="0" marB="0" anchor="ctr"/>
                </a:tc>
              </a:tr>
            </a:tbl>
          </a:graphicData>
        </a:graphic>
      </p:graphicFrame>
      <p:sp>
        <p:nvSpPr>
          <p:cNvPr id="5"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6"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92</a:t>
            </a:fld>
            <a:endParaRPr lang="nl-NL" dirty="0"/>
          </a:p>
        </p:txBody>
      </p:sp>
      <p:sp>
        <p:nvSpPr>
          <p:cNvPr id="7"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401173624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III </a:t>
            </a:r>
            <a:r>
              <a:rPr lang="nl-NL" sz="2400" dirty="0" err="1" smtClean="0"/>
              <a:t>considerations</a:t>
            </a:r>
            <a:r>
              <a:rPr lang="nl-NL" sz="2400" dirty="0" smtClean="0"/>
              <a:t> </a:t>
            </a:r>
            <a:r>
              <a:rPr lang="nl-NL" sz="2400" dirty="0" err="1" smtClean="0"/>
              <a:t>for</a:t>
            </a:r>
            <a:r>
              <a:rPr lang="nl-NL" sz="2400" dirty="0" smtClean="0"/>
              <a:t> product information</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Question: Is </a:t>
            </a:r>
            <a:r>
              <a:rPr lang="nl-NL" sz="2400" dirty="0" err="1" smtClean="0"/>
              <a:t>it</a:t>
            </a:r>
            <a:r>
              <a:rPr lang="nl-NL" sz="2400" dirty="0" smtClean="0"/>
              <a:t> </a:t>
            </a:r>
            <a:r>
              <a:rPr lang="nl-NL" sz="2400" dirty="0" err="1" smtClean="0"/>
              <a:t>still</a:t>
            </a:r>
            <a:r>
              <a:rPr lang="nl-NL" sz="2400" dirty="0" smtClean="0"/>
              <a:t> </a:t>
            </a:r>
            <a:r>
              <a:rPr lang="nl-NL" sz="2400" dirty="0" err="1" smtClean="0"/>
              <a:t>allowed</a:t>
            </a:r>
            <a:r>
              <a:rPr lang="nl-NL" sz="2400" dirty="0" smtClean="0"/>
              <a:t> </a:t>
            </a:r>
            <a:r>
              <a:rPr lang="nl-NL" sz="2400" dirty="0" err="1" smtClean="0"/>
              <a:t>to</a:t>
            </a:r>
            <a:r>
              <a:rPr lang="nl-NL" sz="2400" dirty="0" smtClean="0"/>
              <a:t> claim a VSD bonus, </a:t>
            </a:r>
            <a:r>
              <a:rPr lang="nl-NL" sz="2400" dirty="0" err="1" smtClean="0"/>
              <a:t>simply</a:t>
            </a:r>
            <a:r>
              <a:rPr lang="nl-NL" sz="2400" dirty="0" smtClean="0"/>
              <a:t> </a:t>
            </a:r>
            <a:r>
              <a:rPr lang="nl-NL" sz="2400" dirty="0" err="1" smtClean="0"/>
              <a:t>by</a:t>
            </a:r>
            <a:r>
              <a:rPr lang="nl-NL" sz="2400" dirty="0" smtClean="0"/>
              <a:t> </a:t>
            </a:r>
            <a:r>
              <a:rPr lang="nl-NL" sz="2400" dirty="0" err="1" smtClean="0"/>
              <a:t>declaring</a:t>
            </a:r>
            <a:r>
              <a:rPr lang="nl-NL" sz="2400" dirty="0" smtClean="0"/>
              <a:t> </a:t>
            </a:r>
            <a:r>
              <a:rPr lang="nl-NL" sz="2400" dirty="0" err="1" smtClean="0"/>
              <a:t>that</a:t>
            </a:r>
            <a:r>
              <a:rPr lang="nl-NL" sz="2400" dirty="0" smtClean="0"/>
              <a:t> the fan </a:t>
            </a:r>
            <a:r>
              <a:rPr lang="nl-NL" sz="2400" dirty="0" err="1" smtClean="0"/>
              <a:t>should</a:t>
            </a:r>
            <a:r>
              <a:rPr lang="nl-NL" sz="2400" dirty="0" smtClean="0"/>
              <a:t> </a:t>
            </a:r>
            <a:r>
              <a:rPr lang="nl-NL" sz="2400" dirty="0" err="1" smtClean="0"/>
              <a:t>be</a:t>
            </a:r>
            <a:r>
              <a:rPr lang="nl-NL" sz="2400" dirty="0" smtClean="0"/>
              <a:t> </a:t>
            </a:r>
            <a:r>
              <a:rPr lang="nl-NL" sz="2400" dirty="0" err="1" smtClean="0"/>
              <a:t>installed</a:t>
            </a:r>
            <a:r>
              <a:rPr lang="nl-NL" sz="2400" dirty="0" smtClean="0"/>
              <a:t> </a:t>
            </a:r>
            <a:r>
              <a:rPr lang="nl-NL" sz="2400" dirty="0" err="1" smtClean="0"/>
              <a:t>with</a:t>
            </a:r>
            <a:r>
              <a:rPr lang="nl-NL" sz="2400" dirty="0" smtClean="0"/>
              <a:t> a VSD? The </a:t>
            </a:r>
            <a:r>
              <a:rPr lang="nl-NL" sz="2400" dirty="0" err="1" smtClean="0"/>
              <a:t>intention</a:t>
            </a:r>
            <a:r>
              <a:rPr lang="nl-NL" sz="2400" dirty="0" smtClean="0"/>
              <a:t> was </a:t>
            </a:r>
            <a:r>
              <a:rPr lang="nl-NL" sz="2400" dirty="0" err="1" smtClean="0"/>
              <a:t>that</a:t>
            </a:r>
            <a:r>
              <a:rPr lang="nl-NL" sz="2400" dirty="0" smtClean="0"/>
              <a:t> </a:t>
            </a:r>
            <a:r>
              <a:rPr lang="nl-NL" sz="2400" dirty="0" err="1" smtClean="0"/>
              <a:t>this</a:t>
            </a:r>
            <a:r>
              <a:rPr lang="nl-NL" sz="2400" dirty="0" smtClean="0"/>
              <a:t> bonus </a:t>
            </a:r>
            <a:r>
              <a:rPr lang="nl-NL" sz="2400" dirty="0" err="1" smtClean="0"/>
              <a:t>should</a:t>
            </a:r>
            <a:r>
              <a:rPr lang="nl-NL" sz="2400" dirty="0" smtClean="0"/>
              <a:t> </a:t>
            </a:r>
            <a:r>
              <a:rPr lang="nl-NL" sz="2400" dirty="0" err="1" smtClean="0"/>
              <a:t>be</a:t>
            </a:r>
            <a:r>
              <a:rPr lang="nl-NL" sz="2400" dirty="0" smtClean="0"/>
              <a:t> a </a:t>
            </a:r>
            <a:r>
              <a:rPr lang="nl-NL" sz="2400" dirty="0" err="1" smtClean="0"/>
              <a:t>compensation</a:t>
            </a:r>
            <a:r>
              <a:rPr lang="nl-NL" sz="2400" dirty="0" smtClean="0"/>
              <a:t>, but </a:t>
            </a:r>
            <a:r>
              <a:rPr lang="nl-NL" sz="2400" dirty="0" err="1" smtClean="0"/>
              <a:t>if</a:t>
            </a:r>
            <a:r>
              <a:rPr lang="nl-NL" sz="2400" dirty="0" smtClean="0"/>
              <a:t> the efficiency is </a:t>
            </a:r>
            <a:r>
              <a:rPr lang="nl-NL" sz="2400" dirty="0" err="1" smtClean="0"/>
              <a:t>established</a:t>
            </a:r>
            <a:r>
              <a:rPr lang="nl-NL" sz="2400" dirty="0" smtClean="0"/>
              <a:t> without VSD-</a:t>
            </a:r>
            <a:r>
              <a:rPr lang="nl-NL" sz="2400" dirty="0" err="1" smtClean="0"/>
              <a:t>losses</a:t>
            </a:r>
            <a:r>
              <a:rPr lang="nl-NL" sz="2400" dirty="0" smtClean="0"/>
              <a:t> </a:t>
            </a:r>
            <a:r>
              <a:rPr lang="nl-NL" sz="2400" dirty="0" err="1" smtClean="0"/>
              <a:t>then</a:t>
            </a:r>
            <a:r>
              <a:rPr lang="nl-NL" sz="2400" dirty="0" smtClean="0"/>
              <a:t> </a:t>
            </a:r>
            <a:r>
              <a:rPr lang="nl-NL" sz="2400" dirty="0" err="1" smtClean="0"/>
              <a:t>there</a:t>
            </a:r>
            <a:r>
              <a:rPr lang="nl-NL" sz="2400" dirty="0" smtClean="0"/>
              <a:t> is no </a:t>
            </a:r>
            <a:r>
              <a:rPr lang="nl-NL" sz="2400" dirty="0" err="1" smtClean="0"/>
              <a:t>reason</a:t>
            </a:r>
            <a:r>
              <a:rPr lang="nl-NL" sz="2400" dirty="0" smtClean="0"/>
              <a:t> </a:t>
            </a:r>
            <a:r>
              <a:rPr lang="nl-NL" sz="2400" dirty="0" err="1" smtClean="0"/>
              <a:t>for</a:t>
            </a:r>
            <a:r>
              <a:rPr lang="nl-NL" sz="2400" dirty="0" smtClean="0"/>
              <a:t> </a:t>
            </a:r>
            <a:r>
              <a:rPr lang="nl-NL" sz="2400" dirty="0" err="1" smtClean="0"/>
              <a:t>this</a:t>
            </a:r>
            <a:r>
              <a:rPr lang="nl-NL" sz="2400" dirty="0" smtClean="0"/>
              <a:t> </a:t>
            </a:r>
            <a:r>
              <a:rPr lang="nl-NL" sz="2400" dirty="0" err="1" smtClean="0"/>
              <a:t>compensation</a:t>
            </a:r>
            <a:r>
              <a:rPr lang="nl-NL" sz="2400" dirty="0" smtClean="0"/>
              <a:t>.</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93</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97766341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Current</a:t>
            </a:r>
            <a:r>
              <a:rPr lang="nl-NL" dirty="0" smtClean="0"/>
              <a:t> Annex II (</a:t>
            </a:r>
            <a:r>
              <a:rPr lang="nl-NL" dirty="0" err="1" smtClean="0"/>
              <a:t>deleted</a:t>
            </a:r>
            <a:r>
              <a:rPr lang="nl-NL" dirty="0" smtClean="0"/>
              <a:t>)</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971563045"/>
              </p:ext>
            </p:extLst>
          </p:nvPr>
        </p:nvGraphicFramePr>
        <p:xfrm>
          <a:off x="539552" y="2060848"/>
          <a:ext cx="8229600" cy="2523744"/>
        </p:xfrm>
        <a:graphic>
          <a:graphicData uri="http://schemas.openxmlformats.org/drawingml/2006/table">
            <a:tbl>
              <a:tblPr firstRow="1" firstCol="1" bandRow="1">
                <a:tableStyleId>{5C22544A-7EE6-4342-B048-85BDC9FD1C3A}</a:tableStyleId>
              </a:tblPr>
              <a:tblGrid>
                <a:gridCol w="4618559"/>
                <a:gridCol w="3611041"/>
              </a:tblGrid>
              <a:tr h="153347">
                <a:tc>
                  <a:txBody>
                    <a:bodyPr/>
                    <a:lstStyle/>
                    <a:p>
                      <a:pPr algn="ctr">
                        <a:lnSpc>
                          <a:spcPct val="115000"/>
                        </a:lnSpc>
                        <a:spcAft>
                          <a:spcPts val="0"/>
                        </a:spcAft>
                      </a:pPr>
                      <a:r>
                        <a:rPr lang="en-GB" sz="1600" dirty="0">
                          <a:effectLst/>
                        </a:rPr>
                        <a:t>Commission Regulation 327/2011</a:t>
                      </a:r>
                      <a:endParaRPr lang="en-GB" sz="1600" dirty="0">
                        <a:effectLst/>
                        <a:latin typeface="Calibri"/>
                        <a:ea typeface="Calibri"/>
                        <a:cs typeface="Times New Roman"/>
                      </a:endParaRPr>
                    </a:p>
                  </a:txBody>
                  <a:tcPr marL="57505" marR="57505" marT="0" marB="0" anchor="b"/>
                </a:tc>
                <a:tc>
                  <a:txBody>
                    <a:bodyPr/>
                    <a:lstStyle/>
                    <a:p>
                      <a:pPr algn="ctr">
                        <a:lnSpc>
                          <a:spcPct val="115000"/>
                        </a:lnSpc>
                        <a:spcAft>
                          <a:spcPts val="0"/>
                        </a:spcAft>
                      </a:pPr>
                      <a:r>
                        <a:rPr lang="en-GB" sz="1600">
                          <a:effectLst/>
                        </a:rPr>
                        <a:t>Proposed change</a:t>
                      </a:r>
                      <a:endParaRPr lang="en-GB" sz="1600">
                        <a:effectLst/>
                        <a:latin typeface="Calibri"/>
                        <a:ea typeface="Calibri"/>
                        <a:cs typeface="Times New Roman"/>
                      </a:endParaRPr>
                    </a:p>
                  </a:txBody>
                  <a:tcPr marL="57505" marR="57505" marT="0" marB="0" anchor="b"/>
                </a:tc>
              </a:tr>
              <a:tr h="161653">
                <a:tc>
                  <a:txBody>
                    <a:bodyPr/>
                    <a:lstStyle/>
                    <a:p>
                      <a:pPr>
                        <a:lnSpc>
                          <a:spcPct val="115000"/>
                        </a:lnSpc>
                      </a:pPr>
                      <a:endParaRPr lang="en-GB" sz="1600">
                        <a:effectLst/>
                        <a:latin typeface="Calibri"/>
                      </a:endParaRPr>
                    </a:p>
                  </a:txBody>
                  <a:tcPr marL="57505" marR="57505" marT="0" marB="0" anchor="ctr"/>
                </a:tc>
                <a:tc>
                  <a:txBody>
                    <a:bodyPr/>
                    <a:lstStyle/>
                    <a:p>
                      <a:pPr>
                        <a:lnSpc>
                          <a:spcPct val="115000"/>
                        </a:lnSpc>
                      </a:pPr>
                      <a:endParaRPr lang="en-GB" sz="1600">
                        <a:effectLst/>
                        <a:latin typeface="Calibri"/>
                      </a:endParaRPr>
                    </a:p>
                  </a:txBody>
                  <a:tcPr marL="57505" marR="57505" marT="0" marB="0" anchor="b"/>
                </a:tc>
              </a:tr>
              <a:tr h="153347">
                <a:tc>
                  <a:txBody>
                    <a:bodyPr/>
                    <a:lstStyle/>
                    <a:p>
                      <a:pPr>
                        <a:lnSpc>
                          <a:spcPct val="115000"/>
                        </a:lnSpc>
                        <a:spcAft>
                          <a:spcPts val="0"/>
                        </a:spcAft>
                      </a:pPr>
                      <a:r>
                        <a:rPr lang="en-GB" sz="1600" i="1">
                          <a:effectLst/>
                        </a:rPr>
                        <a:t>ANNEX II</a:t>
                      </a:r>
                      <a:endParaRPr lang="en-GB" sz="1600" i="1">
                        <a:effectLst/>
                        <a:latin typeface="Calibri"/>
                        <a:ea typeface="Calibri"/>
                        <a:cs typeface="Times New Roman"/>
                      </a:endParaRPr>
                    </a:p>
                  </a:txBody>
                  <a:tcPr marL="57505" marR="57505" marT="0" marB="0" anchor="ctr"/>
                </a:tc>
                <a:tc>
                  <a:txBody>
                    <a:bodyPr/>
                    <a:lstStyle/>
                    <a:p>
                      <a:pPr>
                        <a:lnSpc>
                          <a:spcPct val="115000"/>
                        </a:lnSpc>
                        <a:spcAft>
                          <a:spcPts val="0"/>
                        </a:spcAft>
                      </a:pPr>
                      <a:r>
                        <a:rPr lang="nl-NL" sz="1600" i="1" dirty="0" smtClean="0">
                          <a:effectLst/>
                          <a:latin typeface="Calibri"/>
                          <a:ea typeface="Calibri"/>
                          <a:cs typeface="Times New Roman"/>
                          <a:sym typeface="Wingdings" panose="05000000000000000000" pitchFamily="2" charset="2"/>
                        </a:rPr>
                        <a:t></a:t>
                      </a:r>
                      <a:r>
                        <a:rPr lang="nl-NL" sz="1600" i="1" dirty="0" err="1" smtClean="0">
                          <a:effectLst/>
                          <a:latin typeface="Calibri"/>
                          <a:ea typeface="Calibri"/>
                          <a:cs typeface="Times New Roman"/>
                          <a:sym typeface="Wingdings" panose="05000000000000000000" pitchFamily="2" charset="2"/>
                        </a:rPr>
                        <a:t>Removed</a:t>
                      </a:r>
                      <a:r>
                        <a:rPr lang="nl-NL" sz="1600" i="1" dirty="0" smtClean="0">
                          <a:effectLst/>
                          <a:latin typeface="Calibri"/>
                          <a:ea typeface="Calibri"/>
                          <a:cs typeface="Times New Roman"/>
                          <a:sym typeface="Wingdings" panose="05000000000000000000" pitchFamily="2" charset="2"/>
                        </a:rPr>
                        <a:t> </a:t>
                      </a:r>
                      <a:r>
                        <a:rPr lang="nl-NL" sz="1600" i="1" dirty="0" err="1" smtClean="0">
                          <a:effectLst/>
                          <a:latin typeface="Calibri"/>
                          <a:ea typeface="Calibri"/>
                          <a:cs typeface="Times New Roman"/>
                          <a:sym typeface="Wingdings" panose="05000000000000000000" pitchFamily="2" charset="2"/>
                        </a:rPr>
                        <a:t>completely</a:t>
                      </a:r>
                      <a:r>
                        <a:rPr lang="nl-NL" sz="1600" i="1" dirty="0" smtClean="0">
                          <a:effectLst/>
                          <a:latin typeface="Calibri"/>
                          <a:ea typeface="Calibri"/>
                          <a:cs typeface="Times New Roman"/>
                          <a:sym typeface="Wingdings" panose="05000000000000000000" pitchFamily="2" charset="2"/>
                        </a:rPr>
                        <a:t> (</a:t>
                      </a:r>
                      <a:r>
                        <a:rPr lang="nl-NL" sz="1600" i="1" dirty="0" err="1" smtClean="0">
                          <a:effectLst/>
                          <a:latin typeface="Calibri"/>
                          <a:ea typeface="Calibri"/>
                          <a:cs typeface="Times New Roman"/>
                          <a:sym typeface="Wingdings" panose="05000000000000000000" pitchFamily="2" charset="2"/>
                        </a:rPr>
                        <a:t>moved</a:t>
                      </a:r>
                      <a:r>
                        <a:rPr lang="nl-NL" sz="1600" i="1" dirty="0" smtClean="0">
                          <a:effectLst/>
                          <a:latin typeface="Calibri"/>
                          <a:ea typeface="Calibri"/>
                          <a:cs typeface="Times New Roman"/>
                          <a:sym typeface="Wingdings" panose="05000000000000000000" pitchFamily="2" charset="2"/>
                        </a:rPr>
                        <a:t> </a:t>
                      </a:r>
                      <a:r>
                        <a:rPr lang="nl-NL" sz="1600" i="1" dirty="0" err="1" smtClean="0">
                          <a:effectLst/>
                          <a:latin typeface="Calibri"/>
                          <a:ea typeface="Calibri"/>
                          <a:cs typeface="Times New Roman"/>
                          <a:sym typeface="Wingdings" panose="05000000000000000000" pitchFamily="2" charset="2"/>
                        </a:rPr>
                        <a:t>to</a:t>
                      </a:r>
                      <a:r>
                        <a:rPr lang="nl-NL" sz="1600" i="1" dirty="0" smtClean="0">
                          <a:effectLst/>
                          <a:latin typeface="Calibri"/>
                          <a:ea typeface="Calibri"/>
                          <a:cs typeface="Times New Roman"/>
                          <a:sym typeface="Wingdings" panose="05000000000000000000" pitchFamily="2" charset="2"/>
                        </a:rPr>
                        <a:t> </a:t>
                      </a:r>
                      <a:r>
                        <a:rPr lang="nl-NL" sz="1600" i="1" dirty="0" err="1" smtClean="0">
                          <a:effectLst/>
                          <a:latin typeface="Calibri"/>
                          <a:ea typeface="Calibri"/>
                          <a:cs typeface="Times New Roman"/>
                          <a:sym typeface="Wingdings" panose="05000000000000000000" pitchFamily="2" charset="2"/>
                        </a:rPr>
                        <a:t>main</a:t>
                      </a:r>
                      <a:r>
                        <a:rPr lang="nl-NL" sz="1600" i="1" dirty="0" smtClean="0">
                          <a:effectLst/>
                          <a:latin typeface="Calibri"/>
                          <a:ea typeface="Calibri"/>
                          <a:cs typeface="Times New Roman"/>
                          <a:sym typeface="Wingdings" panose="05000000000000000000" pitchFamily="2" charset="2"/>
                        </a:rPr>
                        <a:t> </a:t>
                      </a:r>
                      <a:r>
                        <a:rPr lang="nl-NL" sz="1600" i="1" dirty="0" err="1" smtClean="0">
                          <a:effectLst/>
                          <a:latin typeface="Calibri"/>
                          <a:ea typeface="Calibri"/>
                          <a:cs typeface="Times New Roman"/>
                          <a:sym typeface="Wingdings" panose="05000000000000000000" pitchFamily="2" charset="2"/>
                        </a:rPr>
                        <a:t>text</a:t>
                      </a:r>
                      <a:r>
                        <a:rPr lang="nl-NL" sz="1600" i="1" baseline="0" dirty="0" smtClean="0">
                          <a:effectLst/>
                          <a:latin typeface="Calibri"/>
                          <a:ea typeface="Calibri"/>
                          <a:cs typeface="Times New Roman"/>
                          <a:sym typeface="Wingdings" panose="05000000000000000000" pitchFamily="2" charset="2"/>
                        </a:rPr>
                        <a:t> and Annex I)</a:t>
                      </a:r>
                      <a:endParaRPr lang="en-GB" sz="1600" i="1" dirty="0">
                        <a:effectLst/>
                        <a:latin typeface="Calibri"/>
                        <a:ea typeface="Calibri"/>
                        <a:cs typeface="Times New Roman"/>
                      </a:endParaRPr>
                    </a:p>
                  </a:txBody>
                  <a:tcPr marL="57505" marR="57505" marT="0" marB="0" anchor="ctr"/>
                </a:tc>
              </a:tr>
              <a:tr h="153347">
                <a:tc>
                  <a:txBody>
                    <a:bodyPr/>
                    <a:lstStyle/>
                    <a:p>
                      <a:pPr>
                        <a:lnSpc>
                          <a:spcPct val="115000"/>
                        </a:lnSpc>
                        <a:spcAft>
                          <a:spcPts val="0"/>
                        </a:spcAft>
                      </a:pPr>
                      <a:r>
                        <a:rPr lang="en-GB" sz="1600">
                          <a:effectLst/>
                        </a:rPr>
                        <a:t>MEASUREMENTS AND CALCULATIONS</a:t>
                      </a:r>
                      <a:endParaRPr lang="en-GB" sz="1600">
                        <a:effectLst/>
                        <a:latin typeface="Calibri"/>
                        <a:ea typeface="Calibri"/>
                        <a:cs typeface="Times New Roman"/>
                      </a:endParaRPr>
                    </a:p>
                  </a:txBody>
                  <a:tcPr marL="57505" marR="57505" marT="0" marB="0" anchor="ctr"/>
                </a:tc>
                <a:tc>
                  <a:txBody>
                    <a:bodyPr/>
                    <a:lstStyle/>
                    <a:p>
                      <a:pPr>
                        <a:lnSpc>
                          <a:spcPct val="115000"/>
                        </a:lnSpc>
                        <a:spcAft>
                          <a:spcPts val="0"/>
                        </a:spcAft>
                      </a:pPr>
                      <a:r>
                        <a:rPr lang="nl-NL" sz="1600" dirty="0" smtClean="0">
                          <a:effectLst/>
                          <a:latin typeface="Calibri"/>
                          <a:ea typeface="Calibri"/>
                          <a:cs typeface="Times New Roman"/>
                        </a:rPr>
                        <a:t>Non-</a:t>
                      </a:r>
                      <a:r>
                        <a:rPr lang="nl-NL" sz="1600" dirty="0" err="1" smtClean="0">
                          <a:effectLst/>
                          <a:latin typeface="Calibri"/>
                          <a:ea typeface="Calibri"/>
                          <a:cs typeface="Times New Roman"/>
                        </a:rPr>
                        <a:t>final</a:t>
                      </a:r>
                      <a:r>
                        <a:rPr lang="nl-NL" sz="1600" dirty="0" smtClean="0">
                          <a:effectLst/>
                          <a:latin typeface="Calibri"/>
                          <a:ea typeface="Calibri"/>
                          <a:cs typeface="Times New Roman"/>
                        </a:rPr>
                        <a:t> </a:t>
                      </a:r>
                      <a:r>
                        <a:rPr lang="nl-NL" sz="1600" dirty="0" err="1" smtClean="0">
                          <a:effectLst/>
                          <a:latin typeface="Calibri"/>
                          <a:ea typeface="Calibri"/>
                          <a:cs typeface="Times New Roman"/>
                        </a:rPr>
                        <a:t>assembly</a:t>
                      </a:r>
                      <a:r>
                        <a:rPr lang="nl-NL" sz="1600" dirty="0" smtClean="0">
                          <a:effectLst/>
                          <a:latin typeface="Calibri"/>
                          <a:ea typeface="Calibri"/>
                          <a:cs typeface="Times New Roman"/>
                        </a:rPr>
                        <a:t> </a:t>
                      </a:r>
                      <a:r>
                        <a:rPr lang="nl-NL" sz="1600" dirty="0" err="1" smtClean="0">
                          <a:effectLst/>
                          <a:latin typeface="Calibri"/>
                          <a:ea typeface="Calibri"/>
                          <a:cs typeface="Times New Roman"/>
                        </a:rPr>
                        <a:t>provisions</a:t>
                      </a:r>
                      <a:r>
                        <a:rPr lang="nl-NL" sz="1600" dirty="0" smtClean="0">
                          <a:effectLst/>
                          <a:latin typeface="Calibri"/>
                          <a:ea typeface="Calibri"/>
                          <a:cs typeface="Times New Roman"/>
                        </a:rPr>
                        <a:t> no</a:t>
                      </a:r>
                      <a:r>
                        <a:rPr lang="nl-NL" sz="1600" baseline="0" dirty="0" smtClean="0">
                          <a:effectLst/>
                          <a:latin typeface="Calibri"/>
                          <a:ea typeface="Calibri"/>
                          <a:cs typeface="Times New Roman"/>
                        </a:rPr>
                        <a:t> </a:t>
                      </a:r>
                      <a:r>
                        <a:rPr lang="nl-NL" sz="1600" baseline="0" dirty="0" err="1" smtClean="0">
                          <a:effectLst/>
                          <a:latin typeface="Calibri"/>
                          <a:ea typeface="Calibri"/>
                          <a:cs typeface="Times New Roman"/>
                        </a:rPr>
                        <a:t>longer</a:t>
                      </a:r>
                      <a:r>
                        <a:rPr lang="nl-NL" sz="1600" baseline="0" dirty="0" smtClean="0">
                          <a:effectLst/>
                          <a:latin typeface="Calibri"/>
                          <a:ea typeface="Calibri"/>
                          <a:cs typeface="Times New Roman"/>
                        </a:rPr>
                        <a:t> </a:t>
                      </a:r>
                      <a:r>
                        <a:rPr lang="nl-NL" sz="1600" baseline="0" dirty="0" err="1" smtClean="0">
                          <a:effectLst/>
                          <a:latin typeface="Calibri"/>
                          <a:ea typeface="Calibri"/>
                          <a:cs typeface="Times New Roman"/>
                        </a:rPr>
                        <a:t>applicable</a:t>
                      </a:r>
                      <a:endParaRPr lang="en-GB" sz="1600" dirty="0">
                        <a:effectLst/>
                        <a:latin typeface="Calibri"/>
                        <a:ea typeface="Calibri"/>
                        <a:cs typeface="Times New Roman"/>
                      </a:endParaRPr>
                    </a:p>
                  </a:txBody>
                  <a:tcPr marL="57505" marR="57505" marT="0" marB="0" anchor="ctr"/>
                </a:tc>
              </a:tr>
              <a:tr h="161653">
                <a:tc>
                  <a:txBody>
                    <a:bodyPr/>
                    <a:lstStyle/>
                    <a:p>
                      <a:pPr>
                        <a:lnSpc>
                          <a:spcPct val="115000"/>
                        </a:lnSpc>
                      </a:pPr>
                      <a:endParaRPr lang="en-GB" sz="1600">
                        <a:effectLst/>
                        <a:latin typeface="Calibri"/>
                      </a:endParaRPr>
                    </a:p>
                  </a:txBody>
                  <a:tcPr marL="57505" marR="57505" marT="0" marB="0" anchor="ctr"/>
                </a:tc>
                <a:tc>
                  <a:txBody>
                    <a:bodyPr/>
                    <a:lstStyle/>
                    <a:p>
                      <a:pPr>
                        <a:lnSpc>
                          <a:spcPct val="115000"/>
                        </a:lnSpc>
                      </a:pPr>
                      <a:endParaRPr lang="en-GB" sz="1600" dirty="0">
                        <a:effectLst/>
                        <a:latin typeface="Calibri"/>
                      </a:endParaRPr>
                    </a:p>
                  </a:txBody>
                  <a:tcPr marL="57505" marR="57505" marT="0" marB="0" anchor="b"/>
                </a:tc>
              </a:tr>
              <a:tr h="153347">
                <a:tc>
                  <a:txBody>
                    <a:bodyPr/>
                    <a:lstStyle/>
                    <a:p>
                      <a:pPr>
                        <a:lnSpc>
                          <a:spcPct val="115000"/>
                        </a:lnSpc>
                        <a:spcAft>
                          <a:spcPts val="0"/>
                        </a:spcAft>
                      </a:pPr>
                      <a:r>
                        <a:rPr lang="en-GB" sz="1600">
                          <a:effectLst/>
                        </a:rPr>
                        <a:t>1.    Definitions for the purposes of Annex II</a:t>
                      </a:r>
                      <a:endParaRPr lang="en-GB" sz="1600">
                        <a:effectLst/>
                        <a:latin typeface="Calibri"/>
                        <a:ea typeface="Calibri"/>
                        <a:cs typeface="Times New Roman"/>
                      </a:endParaRPr>
                    </a:p>
                  </a:txBody>
                  <a:tcPr marL="57505" marR="57505" marT="0" marB="0" anchor="ctr"/>
                </a:tc>
                <a:tc>
                  <a:txBody>
                    <a:bodyPr/>
                    <a:lstStyle/>
                    <a:p>
                      <a:pPr>
                        <a:lnSpc>
                          <a:spcPct val="115000"/>
                        </a:lnSpc>
                        <a:spcAft>
                          <a:spcPts val="0"/>
                        </a:spcAft>
                      </a:pPr>
                      <a:endParaRPr lang="en-GB" sz="1600" dirty="0">
                        <a:effectLst/>
                        <a:latin typeface="Calibri"/>
                        <a:ea typeface="Calibri"/>
                        <a:cs typeface="Times New Roman"/>
                      </a:endParaRPr>
                    </a:p>
                  </a:txBody>
                  <a:tcPr marL="57505" marR="57505" marT="0" marB="0" anchor="ctr"/>
                </a:tc>
              </a:tr>
              <a:tr h="161653">
                <a:tc>
                  <a:txBody>
                    <a:bodyPr/>
                    <a:lstStyle/>
                    <a:p>
                      <a:pPr>
                        <a:lnSpc>
                          <a:spcPct val="115000"/>
                        </a:lnSpc>
                      </a:pPr>
                      <a:r>
                        <a:rPr lang="nl-NL" sz="1600" dirty="0" err="1" smtClean="0">
                          <a:effectLst/>
                          <a:latin typeface="Calibri"/>
                        </a:rPr>
                        <a:t>Etc</a:t>
                      </a:r>
                      <a:r>
                        <a:rPr lang="nl-NL" sz="1600" dirty="0" smtClean="0">
                          <a:effectLst/>
                          <a:latin typeface="Calibri"/>
                        </a:rPr>
                        <a:t>…..</a:t>
                      </a:r>
                      <a:endParaRPr lang="en-GB" sz="1600" dirty="0">
                        <a:effectLst/>
                        <a:latin typeface="Calibri"/>
                      </a:endParaRPr>
                    </a:p>
                  </a:txBody>
                  <a:tcPr marL="57505" marR="57505" marT="0" marB="0" anchor="ctr"/>
                </a:tc>
                <a:tc>
                  <a:txBody>
                    <a:bodyPr/>
                    <a:lstStyle/>
                    <a:p>
                      <a:pPr>
                        <a:lnSpc>
                          <a:spcPct val="115000"/>
                        </a:lnSpc>
                      </a:pPr>
                      <a:endParaRPr lang="en-GB" sz="1600" dirty="0">
                        <a:effectLst/>
                        <a:latin typeface="Calibri"/>
                      </a:endParaRPr>
                    </a:p>
                  </a:txBody>
                  <a:tcPr marL="57505" marR="57505" marT="0" marB="0" anchor="b"/>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94</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349849692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Annex IV.1-2</a:t>
            </a:r>
            <a:br>
              <a:rPr lang="nl-NL" dirty="0" smtClean="0"/>
            </a:br>
            <a:r>
              <a:rPr lang="nl-NL" sz="2700" b="1" dirty="0" err="1" smtClean="0"/>
              <a:t>Verification</a:t>
            </a:r>
            <a:r>
              <a:rPr lang="nl-NL" sz="2700" b="1" dirty="0" smtClean="0"/>
              <a:t> </a:t>
            </a:r>
            <a:endParaRPr lang="en-GB" sz="2700" b="1" dirty="0"/>
          </a:p>
        </p:txBody>
      </p:sp>
      <p:graphicFrame>
        <p:nvGraphicFramePr>
          <p:cNvPr id="3" name="Table 2"/>
          <p:cNvGraphicFramePr>
            <a:graphicFrameLocks noGrp="1"/>
          </p:cNvGraphicFramePr>
          <p:nvPr>
            <p:extLst>
              <p:ext uri="{D42A27DB-BD31-4B8C-83A1-F6EECF244321}">
                <p14:modId xmlns:p14="http://schemas.microsoft.com/office/powerpoint/2010/main" val="3684943084"/>
              </p:ext>
            </p:extLst>
          </p:nvPr>
        </p:nvGraphicFramePr>
        <p:xfrm>
          <a:off x="395536" y="1772816"/>
          <a:ext cx="8229600" cy="4171188"/>
        </p:xfrm>
        <a:graphic>
          <a:graphicData uri="http://schemas.openxmlformats.org/drawingml/2006/table">
            <a:tbl>
              <a:tblPr firstRow="1" firstCol="1" bandRow="1">
                <a:tableStyleId>{5C22544A-7EE6-4342-B048-85BDC9FD1C3A}</a:tableStyleId>
              </a:tblPr>
              <a:tblGrid>
                <a:gridCol w="3796463"/>
                <a:gridCol w="4433137"/>
              </a:tblGrid>
              <a:tr h="292870">
                <a:tc>
                  <a:txBody>
                    <a:bodyPr/>
                    <a:lstStyle/>
                    <a:p>
                      <a:pPr>
                        <a:lnSpc>
                          <a:spcPct val="115000"/>
                        </a:lnSpc>
                        <a:spcAft>
                          <a:spcPts val="0"/>
                        </a:spcAft>
                      </a:pPr>
                      <a:r>
                        <a:rPr lang="en-GB" sz="1400" dirty="0">
                          <a:effectLst/>
                        </a:rPr>
                        <a:t>VERIFICATION PROCEDURE  FOR MARKET SURVEILLANCE PURPOSES</a:t>
                      </a:r>
                      <a:endParaRPr lang="en-GB" sz="1400" dirty="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dirty="0">
                          <a:effectLst/>
                        </a:rPr>
                        <a:t>VERIFICATION PROCEDURE  FOR MARKET SURVEILLANCE PURPOSES</a:t>
                      </a:r>
                      <a:endParaRPr lang="en-GB" sz="1400" dirty="0">
                        <a:effectLst/>
                        <a:latin typeface="Calibri"/>
                        <a:ea typeface="Calibri"/>
                        <a:cs typeface="Times New Roman"/>
                      </a:endParaRPr>
                    </a:p>
                  </a:txBody>
                  <a:tcPr marL="63667" marR="63667" marT="0" marB="0" anchor="ctr"/>
                </a:tc>
              </a:tr>
              <a:tr h="178976">
                <a:tc>
                  <a:txBody>
                    <a:bodyPr/>
                    <a:lstStyle/>
                    <a:p>
                      <a:pPr>
                        <a:lnSpc>
                          <a:spcPct val="115000"/>
                        </a:lnSpc>
                      </a:pPr>
                      <a:endParaRPr lang="en-GB" sz="1400">
                        <a:effectLst/>
                        <a:latin typeface="Calibri"/>
                      </a:endParaRPr>
                    </a:p>
                  </a:txBody>
                  <a:tcPr marL="63667" marR="63667" marT="0" marB="0" anchor="ctr"/>
                </a:tc>
                <a:tc>
                  <a:txBody>
                    <a:bodyPr/>
                    <a:lstStyle/>
                    <a:p>
                      <a:pPr>
                        <a:lnSpc>
                          <a:spcPct val="115000"/>
                        </a:lnSpc>
                      </a:pPr>
                      <a:endParaRPr lang="en-GB" sz="1400">
                        <a:effectLst/>
                        <a:latin typeface="Calibri"/>
                      </a:endParaRPr>
                    </a:p>
                  </a:txBody>
                  <a:tcPr marL="63667" marR="63667" marT="0" marB="0" anchor="ctr"/>
                </a:tc>
              </a:tr>
              <a:tr h="439305">
                <a:tc>
                  <a:txBody>
                    <a:bodyPr/>
                    <a:lstStyle/>
                    <a:p>
                      <a:pPr>
                        <a:lnSpc>
                          <a:spcPct val="115000"/>
                        </a:lnSpc>
                        <a:spcAft>
                          <a:spcPts val="0"/>
                        </a:spcAft>
                      </a:pPr>
                      <a:r>
                        <a:rPr lang="en-GB" sz="1400">
                          <a:effectLst/>
                        </a:rPr>
                        <a:t>When performing the market surveillance checks referred to in Article 3(2) of Directive 2009/125/EC, the authorities of the Member States shall apply the following verification procedure for the requirements set out in Annex I.</a:t>
                      </a:r>
                      <a:endParaRPr lang="en-GB" sz="140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a:effectLst/>
                        </a:rPr>
                        <a:t>When performing the market surveillance checks referred to in Article 3(2) of Directive 2009/125/EC, the authorities of the Member States shall apply the following verification procedure for the requirements set out in Annex I.</a:t>
                      </a:r>
                      <a:endParaRPr lang="en-GB" sz="1400">
                        <a:effectLst/>
                        <a:latin typeface="Calibri"/>
                        <a:ea typeface="Calibri"/>
                        <a:cs typeface="Times New Roman"/>
                      </a:endParaRPr>
                    </a:p>
                  </a:txBody>
                  <a:tcPr marL="63667" marR="63667" marT="0" marB="0" anchor="ctr"/>
                </a:tc>
              </a:tr>
              <a:tr h="169780">
                <a:tc>
                  <a:txBody>
                    <a:bodyPr/>
                    <a:lstStyle/>
                    <a:p>
                      <a:pPr>
                        <a:lnSpc>
                          <a:spcPct val="115000"/>
                        </a:lnSpc>
                        <a:spcAft>
                          <a:spcPts val="0"/>
                        </a:spcAft>
                      </a:pPr>
                      <a:r>
                        <a:rPr lang="en-GB" sz="1400">
                          <a:effectLst/>
                        </a:rPr>
                        <a:t>1. The authorities of the Member State shall test one single unit.</a:t>
                      </a:r>
                      <a:endParaRPr lang="en-GB" sz="140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a:effectLst/>
                        </a:rPr>
                        <a:t>1. The authorities of the Member State shall test one single unit.</a:t>
                      </a:r>
                      <a:endParaRPr lang="en-GB" sz="1400">
                        <a:effectLst/>
                        <a:latin typeface="Calibri"/>
                        <a:ea typeface="Calibri"/>
                        <a:cs typeface="Times New Roman"/>
                      </a:endParaRPr>
                    </a:p>
                  </a:txBody>
                  <a:tcPr marL="63667" marR="63667" marT="0" marB="0" anchor="ctr"/>
                </a:tc>
              </a:tr>
              <a:tr h="585740">
                <a:tc>
                  <a:txBody>
                    <a:bodyPr/>
                    <a:lstStyle/>
                    <a:p>
                      <a:pPr>
                        <a:lnSpc>
                          <a:spcPct val="115000"/>
                        </a:lnSpc>
                        <a:spcAft>
                          <a:spcPts val="0"/>
                        </a:spcAft>
                      </a:pPr>
                      <a:r>
                        <a:rPr lang="en-GB" sz="1400">
                          <a:effectLst/>
                        </a:rPr>
                        <a:t>2. The model shall be considered to comply with the provisions set out in this Regulation if the overall efficiency of the fan (ηe) is at least target energy efficiency*0,9 calculated using the formulas in Annex II (Section  3) and the applicable efficiency grades from Annex I.</a:t>
                      </a:r>
                      <a:endParaRPr lang="en-GB" sz="140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dirty="0">
                          <a:effectLst/>
                        </a:rPr>
                        <a:t>2. The model shall be considered to comply with the provisions set out in this Regulation if t</a:t>
                      </a:r>
                      <a:r>
                        <a:rPr lang="en-GB" sz="1600" dirty="0">
                          <a:effectLst/>
                        </a:rPr>
                        <a:t>he </a:t>
                      </a:r>
                      <a:r>
                        <a:rPr lang="en-GB" sz="1600" dirty="0" smtClean="0">
                          <a:solidFill>
                            <a:srgbClr val="FF0000"/>
                          </a:solidFill>
                          <a:effectLst/>
                        </a:rPr>
                        <a:t>fan </a:t>
                      </a:r>
                      <a:r>
                        <a:rPr lang="en-GB" sz="1600" dirty="0">
                          <a:solidFill>
                            <a:srgbClr val="FF0000"/>
                          </a:solidFill>
                          <a:effectLst/>
                        </a:rPr>
                        <a:t>efficiency </a:t>
                      </a:r>
                      <a:r>
                        <a:rPr lang="en-GB" sz="1600" dirty="0" smtClean="0">
                          <a:solidFill>
                            <a:srgbClr val="FF0000"/>
                          </a:solidFill>
                          <a:effectLst/>
                        </a:rPr>
                        <a:t>(</a:t>
                      </a:r>
                      <a:r>
                        <a:rPr lang="en-GB" sz="1600" dirty="0" err="1" smtClean="0">
                          <a:solidFill>
                            <a:srgbClr val="FF0000"/>
                          </a:solidFill>
                          <a:effectLst/>
                        </a:rPr>
                        <a:t>ηf</a:t>
                      </a:r>
                      <a:r>
                        <a:rPr lang="en-GB" sz="1600" dirty="0" smtClean="0">
                          <a:solidFill>
                            <a:srgbClr val="FF0000"/>
                          </a:solidFill>
                          <a:effectLst/>
                        </a:rPr>
                        <a:t>) </a:t>
                      </a:r>
                      <a:r>
                        <a:rPr lang="en-GB" sz="1600" dirty="0">
                          <a:effectLst/>
                        </a:rPr>
                        <a:t>is at least </a:t>
                      </a:r>
                      <a:r>
                        <a:rPr lang="en-GB" sz="1600" dirty="0" smtClean="0">
                          <a:effectLst/>
                        </a:rPr>
                        <a:t>the minimum fan efficiency*</a:t>
                      </a:r>
                      <a:r>
                        <a:rPr lang="en-GB" sz="1600" b="1" dirty="0" smtClean="0">
                          <a:solidFill>
                            <a:srgbClr val="FF0000"/>
                          </a:solidFill>
                          <a:effectLst/>
                        </a:rPr>
                        <a:t>0,93</a:t>
                      </a:r>
                      <a:r>
                        <a:rPr lang="en-GB" sz="1600" dirty="0" smtClean="0">
                          <a:solidFill>
                            <a:srgbClr val="FF0000"/>
                          </a:solidFill>
                          <a:effectLst/>
                        </a:rPr>
                        <a:t> </a:t>
                      </a:r>
                      <a:r>
                        <a:rPr lang="en-GB" sz="1400" dirty="0" smtClean="0">
                          <a:effectLst/>
                        </a:rPr>
                        <a:t>calculated </a:t>
                      </a:r>
                      <a:r>
                        <a:rPr lang="en-GB" sz="1400" dirty="0">
                          <a:effectLst/>
                        </a:rPr>
                        <a:t>using the formulas in Annex II (</a:t>
                      </a:r>
                      <a:r>
                        <a:rPr lang="en-GB" sz="1400" dirty="0">
                          <a:solidFill>
                            <a:srgbClr val="FF0000"/>
                          </a:solidFill>
                          <a:effectLst/>
                        </a:rPr>
                        <a:t>Section  </a:t>
                      </a:r>
                      <a:r>
                        <a:rPr lang="en-GB" sz="1400" dirty="0" smtClean="0">
                          <a:solidFill>
                            <a:srgbClr val="FF0000"/>
                          </a:solidFill>
                          <a:effectLst/>
                        </a:rPr>
                        <a:t>1</a:t>
                      </a:r>
                      <a:r>
                        <a:rPr lang="en-GB" sz="1400" dirty="0" smtClean="0">
                          <a:effectLst/>
                        </a:rPr>
                        <a:t>) </a:t>
                      </a:r>
                      <a:r>
                        <a:rPr lang="en-GB" sz="1400" dirty="0">
                          <a:effectLst/>
                        </a:rPr>
                        <a:t>and the applicable efficiency </a:t>
                      </a:r>
                      <a:r>
                        <a:rPr lang="en-GB" sz="1400" dirty="0" smtClean="0">
                          <a:effectLst/>
                        </a:rPr>
                        <a:t>grades.</a:t>
                      </a:r>
                      <a:endParaRPr lang="en-GB" sz="1400" dirty="0">
                        <a:effectLst/>
                        <a:latin typeface="Calibri"/>
                        <a:ea typeface="Calibri"/>
                        <a:cs typeface="Times New Roman"/>
                      </a:endParaRPr>
                    </a:p>
                  </a:txBody>
                  <a:tcPr marL="63667" marR="63667"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95</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93161008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Annex IV.3-5</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672426714"/>
              </p:ext>
            </p:extLst>
          </p:nvPr>
        </p:nvGraphicFramePr>
        <p:xfrm>
          <a:off x="457200" y="1600200"/>
          <a:ext cx="8229600" cy="4661916"/>
        </p:xfrm>
        <a:graphic>
          <a:graphicData uri="http://schemas.openxmlformats.org/drawingml/2006/table">
            <a:tbl>
              <a:tblPr firstRow="1" firstCol="1" bandRow="1">
                <a:tableStyleId>{5C22544A-7EE6-4342-B048-85BDC9FD1C3A}</a:tableStyleId>
              </a:tblPr>
              <a:tblGrid>
                <a:gridCol w="3796463"/>
                <a:gridCol w="4433137"/>
              </a:tblGrid>
              <a:tr h="169780">
                <a:tc>
                  <a:txBody>
                    <a:bodyPr/>
                    <a:lstStyle/>
                    <a:p>
                      <a:pPr>
                        <a:lnSpc>
                          <a:spcPct val="115000"/>
                        </a:lnSpc>
                        <a:spcAft>
                          <a:spcPts val="0"/>
                        </a:spcAft>
                      </a:pPr>
                      <a:r>
                        <a:rPr lang="en-GB" sz="1400" dirty="0">
                          <a:effectLst/>
                        </a:rPr>
                        <a:t>3. If the result referred to in point 2 is not achieved:</a:t>
                      </a:r>
                      <a:endParaRPr lang="en-GB" sz="1400" dirty="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b="0" dirty="0">
                          <a:solidFill>
                            <a:schemeClr val="tx1"/>
                          </a:solidFill>
                          <a:effectLst/>
                        </a:rPr>
                        <a:t>3. If the result referred to in point 2 is not achieved:</a:t>
                      </a:r>
                      <a:endParaRPr lang="en-GB" sz="1400" b="0" dirty="0">
                        <a:solidFill>
                          <a:schemeClr val="tx1"/>
                        </a:solidFill>
                        <a:effectLst/>
                        <a:latin typeface="Calibri"/>
                        <a:ea typeface="Calibri"/>
                        <a:cs typeface="Times New Roman"/>
                      </a:endParaRPr>
                    </a:p>
                  </a:txBody>
                  <a:tcPr marL="63667" marR="63667" marT="0" marB="0" anchor="ctr">
                    <a:solidFill>
                      <a:schemeClr val="bg1">
                        <a:lumMod val="95000"/>
                      </a:schemeClr>
                    </a:solidFill>
                  </a:tcPr>
                </a:tc>
              </a:tr>
              <a:tr h="292870">
                <a:tc>
                  <a:txBody>
                    <a:bodyPr/>
                    <a:lstStyle/>
                    <a:p>
                      <a:pPr>
                        <a:lnSpc>
                          <a:spcPct val="115000"/>
                        </a:lnSpc>
                        <a:spcAft>
                          <a:spcPts val="0"/>
                        </a:spcAft>
                      </a:pPr>
                      <a:r>
                        <a:rPr lang="en-GB" sz="1400" dirty="0">
                          <a:effectLst/>
                        </a:rPr>
                        <a:t>— for models that are produced in lower quantities than five per year, the model shall be considered not to comply with this Regulation,</a:t>
                      </a:r>
                      <a:endParaRPr lang="en-GB" sz="1400" dirty="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dirty="0">
                          <a:effectLst/>
                        </a:rPr>
                        <a:t>— for models that are produced in lower quantities than five per year, the model shall be considered not to comply with this Regulation,</a:t>
                      </a:r>
                      <a:endParaRPr lang="en-GB" sz="1400" dirty="0">
                        <a:effectLst/>
                        <a:latin typeface="Calibri"/>
                        <a:ea typeface="Calibri"/>
                        <a:cs typeface="Times New Roman"/>
                      </a:endParaRPr>
                    </a:p>
                  </a:txBody>
                  <a:tcPr marL="63667" marR="63667" marT="0" marB="0" anchor="ctr"/>
                </a:tc>
              </a:tr>
              <a:tr h="292870">
                <a:tc>
                  <a:txBody>
                    <a:bodyPr/>
                    <a:lstStyle/>
                    <a:p>
                      <a:pPr>
                        <a:lnSpc>
                          <a:spcPct val="115000"/>
                        </a:lnSpc>
                        <a:spcAft>
                          <a:spcPts val="0"/>
                        </a:spcAft>
                      </a:pPr>
                      <a:r>
                        <a:rPr lang="en-GB" sz="1400">
                          <a:effectLst/>
                        </a:rPr>
                        <a:t>— for models that  are produced in  quantities of five or  more per year, the  market surveillance authority shall randomly test three additional units.</a:t>
                      </a:r>
                      <a:endParaRPr lang="en-GB" sz="140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dirty="0">
                          <a:effectLst/>
                        </a:rPr>
                        <a:t>— for models that  are produced in  quantities of five or  more per year, the  market surveillance authority shall randomly test three additional units.</a:t>
                      </a:r>
                      <a:endParaRPr lang="en-GB" sz="1400" dirty="0">
                        <a:effectLst/>
                        <a:latin typeface="Calibri"/>
                        <a:ea typeface="Calibri"/>
                        <a:cs typeface="Times New Roman"/>
                      </a:endParaRPr>
                    </a:p>
                  </a:txBody>
                  <a:tcPr marL="63667" marR="63667" marT="0" marB="0" anchor="ctr"/>
                </a:tc>
              </a:tr>
              <a:tr h="585740">
                <a:tc>
                  <a:txBody>
                    <a:bodyPr/>
                    <a:lstStyle/>
                    <a:p>
                      <a:pPr>
                        <a:lnSpc>
                          <a:spcPct val="115000"/>
                        </a:lnSpc>
                        <a:spcAft>
                          <a:spcPts val="0"/>
                        </a:spcAft>
                      </a:pPr>
                      <a:r>
                        <a:rPr lang="en-GB" sz="1400">
                          <a:effectLst/>
                        </a:rPr>
                        <a:t>4. The model shall be considered to comply with the provisions set out in this Regulation if the average of the overall efficiency  (ηe) of the three units referred to in point 3 is at least target energy efficiency*0,9 using the formulas in Annex II (Section 3) and the applicable efficiency grades from Annex I.</a:t>
                      </a:r>
                      <a:endParaRPr lang="en-GB" sz="140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dirty="0">
                          <a:effectLst/>
                        </a:rPr>
                        <a:t>4. The model shall be considered to comply with the provisions set out in this Regulation if the average of the overall efficiency  (</a:t>
                      </a:r>
                      <a:r>
                        <a:rPr lang="en-GB" sz="1400" dirty="0" err="1">
                          <a:effectLst/>
                        </a:rPr>
                        <a:t>ηe</a:t>
                      </a:r>
                      <a:r>
                        <a:rPr lang="en-GB" sz="1400" dirty="0">
                          <a:effectLst/>
                        </a:rPr>
                        <a:t>) of the three units referred to in point 3 is at least </a:t>
                      </a:r>
                      <a:r>
                        <a:rPr lang="en-GB" sz="1400" dirty="0" smtClean="0">
                          <a:effectLst/>
                        </a:rPr>
                        <a:t>the minimum fan efficiency*</a:t>
                      </a:r>
                      <a:r>
                        <a:rPr lang="en-GB" sz="1400" b="1" dirty="0" smtClean="0">
                          <a:solidFill>
                            <a:srgbClr val="FF0000"/>
                          </a:solidFill>
                          <a:effectLst/>
                        </a:rPr>
                        <a:t>0,93</a:t>
                      </a:r>
                      <a:r>
                        <a:rPr lang="en-GB" sz="1400" dirty="0" smtClean="0">
                          <a:effectLst/>
                        </a:rPr>
                        <a:t> </a:t>
                      </a:r>
                      <a:r>
                        <a:rPr lang="en-GB" sz="1400" dirty="0">
                          <a:effectLst/>
                        </a:rPr>
                        <a:t>using the formulas in Annex II (Section </a:t>
                      </a:r>
                      <a:r>
                        <a:rPr lang="en-GB" sz="1400" dirty="0" smtClean="0">
                          <a:effectLst/>
                        </a:rPr>
                        <a:t>1) </a:t>
                      </a:r>
                      <a:r>
                        <a:rPr lang="en-GB" sz="1400" dirty="0">
                          <a:effectLst/>
                        </a:rPr>
                        <a:t>and the applicable efficiency </a:t>
                      </a:r>
                      <a:r>
                        <a:rPr lang="en-GB" sz="1400" dirty="0" smtClean="0">
                          <a:effectLst/>
                        </a:rPr>
                        <a:t>grades.</a:t>
                      </a:r>
                      <a:endParaRPr lang="en-GB" sz="1400" dirty="0">
                        <a:effectLst/>
                        <a:latin typeface="Calibri"/>
                        <a:ea typeface="Calibri"/>
                        <a:cs typeface="Times New Roman"/>
                      </a:endParaRPr>
                    </a:p>
                  </a:txBody>
                  <a:tcPr marL="63667" marR="63667" marT="0" marB="0" anchor="ctr"/>
                </a:tc>
              </a:tr>
              <a:tr h="292870">
                <a:tc>
                  <a:txBody>
                    <a:bodyPr/>
                    <a:lstStyle/>
                    <a:p>
                      <a:pPr>
                        <a:lnSpc>
                          <a:spcPct val="115000"/>
                        </a:lnSpc>
                        <a:spcAft>
                          <a:spcPts val="0"/>
                        </a:spcAft>
                      </a:pPr>
                      <a:r>
                        <a:rPr lang="en-GB" sz="1400">
                          <a:effectLst/>
                        </a:rPr>
                        <a:t>5. If the results referred to in point 4 are not achieved, the model shall be considered not to comply with this Regulation.</a:t>
                      </a:r>
                      <a:endParaRPr lang="en-GB" sz="1400">
                        <a:effectLst/>
                        <a:latin typeface="Calibri"/>
                        <a:ea typeface="Calibri"/>
                        <a:cs typeface="Times New Roman"/>
                      </a:endParaRPr>
                    </a:p>
                  </a:txBody>
                  <a:tcPr marL="63667" marR="63667" marT="0" marB="0" anchor="ctr"/>
                </a:tc>
                <a:tc>
                  <a:txBody>
                    <a:bodyPr/>
                    <a:lstStyle/>
                    <a:p>
                      <a:pPr>
                        <a:lnSpc>
                          <a:spcPct val="115000"/>
                        </a:lnSpc>
                        <a:spcAft>
                          <a:spcPts val="0"/>
                        </a:spcAft>
                      </a:pPr>
                      <a:r>
                        <a:rPr lang="en-GB" sz="1400" dirty="0">
                          <a:effectLst/>
                        </a:rPr>
                        <a:t>5. If the results referred to in point 4 are not achieved, the model shall be considered not to comply with this Regulation.</a:t>
                      </a:r>
                      <a:endParaRPr lang="en-GB" sz="1400" dirty="0">
                        <a:effectLst/>
                        <a:latin typeface="Calibri"/>
                        <a:ea typeface="Calibri"/>
                        <a:cs typeface="Times New Roman"/>
                      </a:endParaRPr>
                    </a:p>
                  </a:txBody>
                  <a:tcPr marL="63667" marR="63667" marT="0" marB="0" anchor="ctr"/>
                </a:tc>
              </a:tr>
            </a:tbl>
          </a:graphicData>
        </a:graphic>
      </p:graphicFrame>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96</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6389604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2400" dirty="0" smtClean="0"/>
              <a:t>Annex IV </a:t>
            </a:r>
            <a:r>
              <a:rPr lang="nl-NL" sz="2400" dirty="0" err="1" smtClean="0"/>
              <a:t>considerations</a:t>
            </a:r>
            <a:r>
              <a:rPr lang="nl-NL" sz="2400" dirty="0" smtClean="0"/>
              <a:t> </a:t>
            </a:r>
            <a:r>
              <a:rPr lang="nl-NL" sz="2400" dirty="0" err="1" smtClean="0"/>
              <a:t>for</a:t>
            </a:r>
            <a:r>
              <a:rPr lang="nl-NL" sz="2400" dirty="0" smtClean="0"/>
              <a:t> </a:t>
            </a:r>
            <a:r>
              <a:rPr lang="nl-NL" sz="2400" dirty="0" err="1" smtClean="0"/>
              <a:t>verification</a:t>
            </a:r>
            <a:r>
              <a:rPr lang="nl-NL" sz="2400" dirty="0" smtClean="0"/>
              <a:t> procedure</a:t>
            </a:r>
            <a:endParaRPr lang="en-GB" sz="2400" dirty="0"/>
          </a:p>
        </p:txBody>
      </p:sp>
      <p:sp>
        <p:nvSpPr>
          <p:cNvPr id="3" name="Content Placeholder 2"/>
          <p:cNvSpPr>
            <a:spLocks noGrp="1"/>
          </p:cNvSpPr>
          <p:nvPr>
            <p:ph idx="1"/>
          </p:nvPr>
        </p:nvSpPr>
        <p:spPr>
          <a:xfrm>
            <a:off x="457200" y="1362076"/>
            <a:ext cx="8229600" cy="5105400"/>
          </a:xfrm>
        </p:spPr>
        <p:txBody>
          <a:bodyPr>
            <a:normAutofit/>
          </a:bodyPr>
          <a:lstStyle/>
          <a:p>
            <a:pPr>
              <a:spcBef>
                <a:spcPts val="1200"/>
              </a:spcBef>
            </a:pPr>
            <a:r>
              <a:rPr lang="nl-NL" sz="2400" dirty="0" smtClean="0"/>
              <a:t>7% </a:t>
            </a:r>
            <a:r>
              <a:rPr lang="nl-NL" sz="2400" dirty="0" err="1" smtClean="0"/>
              <a:t>deviation</a:t>
            </a:r>
            <a:r>
              <a:rPr lang="nl-NL" sz="2400" dirty="0" smtClean="0"/>
              <a:t> </a:t>
            </a:r>
            <a:r>
              <a:rPr lang="nl-NL" sz="2400" dirty="0" err="1" smtClean="0"/>
              <a:t>from</a:t>
            </a:r>
            <a:r>
              <a:rPr lang="nl-NL" sz="2400" dirty="0"/>
              <a:t> </a:t>
            </a:r>
            <a:r>
              <a:rPr lang="nl-NL" sz="2400" dirty="0" smtClean="0"/>
              <a:t>the </a:t>
            </a:r>
            <a:r>
              <a:rPr lang="nl-NL" sz="2400" dirty="0" err="1" smtClean="0"/>
              <a:t>declared</a:t>
            </a:r>
            <a:r>
              <a:rPr lang="nl-NL" sz="2400" dirty="0" smtClean="0"/>
              <a:t> </a:t>
            </a:r>
            <a:r>
              <a:rPr lang="nl-NL" sz="2400" dirty="0" err="1" smtClean="0"/>
              <a:t>value</a:t>
            </a:r>
            <a:r>
              <a:rPr lang="nl-NL" sz="2400" dirty="0" smtClean="0"/>
              <a:t> is the </a:t>
            </a:r>
            <a:r>
              <a:rPr lang="nl-NL" sz="2400" dirty="0" err="1" smtClean="0"/>
              <a:t>same</a:t>
            </a:r>
            <a:r>
              <a:rPr lang="nl-NL" sz="2400" dirty="0" smtClean="0"/>
              <a:t> as </a:t>
            </a:r>
            <a:r>
              <a:rPr lang="nl-NL" sz="2400" dirty="0" err="1" smtClean="0"/>
              <a:t>for</a:t>
            </a:r>
            <a:r>
              <a:rPr lang="nl-NL" sz="2400" dirty="0" smtClean="0"/>
              <a:t> </a:t>
            </a:r>
            <a:r>
              <a:rPr lang="nl-NL" sz="2400" dirty="0" err="1" smtClean="0"/>
              <a:t>ventilation</a:t>
            </a:r>
            <a:r>
              <a:rPr lang="nl-NL" sz="2400" dirty="0" smtClean="0"/>
              <a:t> units (</a:t>
            </a:r>
            <a:r>
              <a:rPr lang="nl-NL" sz="2400" dirty="0" err="1" smtClean="0"/>
              <a:t>which</a:t>
            </a:r>
            <a:r>
              <a:rPr lang="nl-NL" sz="2400" dirty="0" smtClean="0"/>
              <a:t> are even more complex </a:t>
            </a:r>
            <a:r>
              <a:rPr lang="nl-NL" sz="2400" dirty="0" err="1" smtClean="0"/>
              <a:t>to</a:t>
            </a:r>
            <a:r>
              <a:rPr lang="nl-NL" sz="2400" dirty="0" smtClean="0"/>
              <a:t> test).</a:t>
            </a:r>
          </a:p>
          <a:p>
            <a:pPr marL="0" indent="0">
              <a:spcBef>
                <a:spcPts val="1200"/>
              </a:spcBef>
              <a:buNone/>
            </a:pPr>
            <a:endParaRPr lang="nl-NL" sz="2400" dirty="0" smtClean="0"/>
          </a:p>
          <a:p>
            <a:pPr>
              <a:spcBef>
                <a:spcPts val="1200"/>
              </a:spcBef>
            </a:pPr>
            <a:endParaRPr lang="en-GB" sz="2400" dirty="0"/>
          </a:p>
        </p:txBody>
      </p:sp>
      <p:sp>
        <p:nvSpPr>
          <p:cNvPr id="4"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97</a:t>
            </a:fld>
            <a:endParaRPr lang="nl-NL" dirty="0"/>
          </a:p>
        </p:txBody>
      </p:sp>
      <p:sp>
        <p:nvSpPr>
          <p:cNvPr id="6"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29175695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smtClean="0"/>
              <a:t>Annex V </a:t>
            </a:r>
            <a:r>
              <a:rPr lang="nl-NL" sz="2700" dirty="0" smtClean="0"/>
              <a:t>(</a:t>
            </a:r>
            <a:r>
              <a:rPr lang="nl-NL" sz="2700" dirty="0" err="1" smtClean="0"/>
              <a:t>previously</a:t>
            </a:r>
            <a:r>
              <a:rPr lang="nl-NL" sz="2700" dirty="0" smtClean="0"/>
              <a:t> IV): </a:t>
            </a:r>
            <a:r>
              <a:rPr lang="nl-NL" sz="2400" b="1" dirty="0" smtClean="0"/>
              <a:t>Benchmarks</a:t>
            </a:r>
            <a:r>
              <a:rPr lang="nl-NL" dirty="0" smtClean="0"/>
              <a:t> </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831932487"/>
              </p:ext>
            </p:extLst>
          </p:nvPr>
        </p:nvGraphicFramePr>
        <p:xfrm>
          <a:off x="395536" y="1340768"/>
          <a:ext cx="8424937" cy="5236464"/>
        </p:xfrm>
        <a:graphic>
          <a:graphicData uri="http://schemas.openxmlformats.org/drawingml/2006/table">
            <a:tbl>
              <a:tblPr firstRow="1" firstCol="1" bandRow="1">
                <a:tableStyleId>{5C22544A-7EE6-4342-B048-85BDC9FD1C3A}</a:tableStyleId>
              </a:tblPr>
              <a:tblGrid>
                <a:gridCol w="2934193"/>
                <a:gridCol w="1344838"/>
                <a:gridCol w="2072953"/>
                <a:gridCol w="2072953"/>
              </a:tblGrid>
              <a:tr h="152400">
                <a:tc gridSpan="4">
                  <a:txBody>
                    <a:bodyPr/>
                    <a:lstStyle/>
                    <a:p>
                      <a:pPr>
                        <a:lnSpc>
                          <a:spcPct val="115000"/>
                        </a:lnSpc>
                        <a:spcAft>
                          <a:spcPts val="0"/>
                        </a:spcAft>
                      </a:pPr>
                      <a:r>
                        <a:rPr lang="en-GB" sz="1600" dirty="0">
                          <a:solidFill>
                            <a:schemeClr val="tx1"/>
                          </a:solidFill>
                          <a:effectLst/>
                        </a:rPr>
                        <a:t>ANNEX </a:t>
                      </a:r>
                      <a:r>
                        <a:rPr lang="en-GB" sz="1600" dirty="0" smtClean="0">
                          <a:solidFill>
                            <a:schemeClr val="tx1"/>
                          </a:solidFill>
                          <a:effectLst/>
                        </a:rPr>
                        <a:t>IV  </a:t>
                      </a:r>
                      <a:r>
                        <a:rPr lang="en-GB" sz="1600" dirty="0" smtClean="0">
                          <a:solidFill>
                            <a:srgbClr val="FF0000"/>
                          </a:solidFill>
                          <a:effectLst/>
                        </a:rPr>
                        <a:t>(current 327/2011, new values to be discussed)</a:t>
                      </a:r>
                      <a:endParaRPr lang="en-GB" sz="1600" dirty="0">
                        <a:solidFill>
                          <a:srgbClr val="FF0000"/>
                        </a:solidFill>
                        <a:effectLst/>
                        <a:latin typeface="Calibri"/>
                        <a:ea typeface="Calibri"/>
                        <a:cs typeface="Times New Roman"/>
                      </a:endParaRPr>
                    </a:p>
                  </a:txBody>
                  <a:tcPr marL="68580" marR="68580" marT="0" marB="0" anchor="ctr">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52400">
                <a:tc gridSpan="4">
                  <a:txBody>
                    <a:bodyPr/>
                    <a:lstStyle/>
                    <a:p>
                      <a:pPr>
                        <a:lnSpc>
                          <a:spcPct val="115000"/>
                        </a:lnSpc>
                        <a:spcAft>
                          <a:spcPts val="0"/>
                        </a:spcAft>
                      </a:pPr>
                      <a:r>
                        <a:rPr lang="en-GB" sz="1600" dirty="0">
                          <a:solidFill>
                            <a:schemeClr val="tx1"/>
                          </a:solidFill>
                          <a:effectLst/>
                        </a:rPr>
                        <a:t>INDICATIVE  BENCHMARKS  REFERRED TO IN ARTICLE 6</a:t>
                      </a:r>
                      <a:endParaRPr lang="en-GB" sz="1600" dirty="0">
                        <a:solidFill>
                          <a:schemeClr val="tx1"/>
                        </a:solidFill>
                        <a:effectLst/>
                        <a:latin typeface="Calibri"/>
                        <a:ea typeface="Calibri"/>
                        <a:cs typeface="Times New Roman"/>
                      </a:endParaRPr>
                    </a:p>
                  </a:txBody>
                  <a:tcPr marL="68580" marR="68580" marT="0" marB="0" anchor="ctr">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54300">
                <a:tc gridSpan="4">
                  <a:txBody>
                    <a:bodyPr/>
                    <a:lstStyle/>
                    <a:p>
                      <a:pPr>
                        <a:lnSpc>
                          <a:spcPct val="115000"/>
                        </a:lnSpc>
                        <a:spcAft>
                          <a:spcPts val="0"/>
                        </a:spcAft>
                      </a:pPr>
                      <a:r>
                        <a:rPr lang="en-GB" sz="1200" dirty="0">
                          <a:solidFill>
                            <a:schemeClr val="tx1"/>
                          </a:solidFill>
                          <a:effectLst/>
                        </a:rPr>
                        <a:t>At the time of adoption of this Regulation, the best available technology on the market for fans is as indicated in Table 1. These benchmarks may not always be achievable in all applications or for the full power range covered by the Regulation.</a:t>
                      </a:r>
                      <a:endParaRPr lang="en-GB" sz="1200" dirty="0">
                        <a:solidFill>
                          <a:schemeClr val="tx1"/>
                        </a:solidFill>
                        <a:effectLst/>
                        <a:latin typeface="Calibri"/>
                        <a:ea typeface="Calibri"/>
                        <a:cs typeface="Times New Roman"/>
                      </a:endParaRPr>
                    </a:p>
                  </a:txBody>
                  <a:tcPr marL="68580" marR="68580" marT="0" marB="0" anchor="ctr">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52400">
                <a:tc>
                  <a:txBody>
                    <a:bodyPr/>
                    <a:lstStyle/>
                    <a:p>
                      <a:pPr>
                        <a:lnSpc>
                          <a:spcPct val="115000"/>
                        </a:lnSpc>
                        <a:spcAft>
                          <a:spcPts val="0"/>
                        </a:spcAft>
                      </a:pPr>
                      <a:r>
                        <a:rPr lang="en-GB" sz="1600" dirty="0">
                          <a:solidFill>
                            <a:schemeClr val="tx1"/>
                          </a:solidFill>
                          <a:effectLst/>
                        </a:rPr>
                        <a:t>Table 1</a:t>
                      </a:r>
                      <a:endParaRPr lang="en-GB" sz="1600" dirty="0">
                        <a:solidFill>
                          <a:schemeClr val="tx1"/>
                        </a:solidFill>
                        <a:effectLst/>
                        <a:latin typeface="Calibri"/>
                        <a:ea typeface="Calibri"/>
                        <a:cs typeface="Times New Roman"/>
                      </a:endParaRPr>
                    </a:p>
                  </a:txBody>
                  <a:tcPr marL="68580" marR="68580" marT="0" marB="0" anchor="ctr">
                    <a:solidFill>
                      <a:schemeClr val="bg1">
                        <a:lumMod val="95000"/>
                      </a:schemeClr>
                    </a:solidFill>
                  </a:tcPr>
                </a:tc>
                <a:tc>
                  <a:txBody>
                    <a:bodyPr/>
                    <a:lstStyle/>
                    <a:p>
                      <a:pPr>
                        <a:lnSpc>
                          <a:spcPct val="115000"/>
                        </a:lnSpc>
                      </a:pPr>
                      <a:endParaRPr lang="en-GB" sz="1600" dirty="0">
                        <a:solidFill>
                          <a:schemeClr val="tx1"/>
                        </a:solidFill>
                        <a:effectLst/>
                        <a:latin typeface="Calibri"/>
                      </a:endParaRPr>
                    </a:p>
                  </a:txBody>
                  <a:tcPr marL="68580" marR="68580" marT="0" marB="0" anchor="b">
                    <a:solidFill>
                      <a:schemeClr val="bg1">
                        <a:lumMod val="95000"/>
                      </a:schemeClr>
                    </a:solidFill>
                  </a:tcPr>
                </a:tc>
                <a:tc>
                  <a:txBody>
                    <a:bodyPr/>
                    <a:lstStyle/>
                    <a:p>
                      <a:pPr>
                        <a:lnSpc>
                          <a:spcPct val="115000"/>
                        </a:lnSpc>
                      </a:pPr>
                      <a:endParaRPr lang="en-GB" sz="1600" dirty="0">
                        <a:effectLst/>
                        <a:latin typeface="Calibri"/>
                      </a:endParaRPr>
                    </a:p>
                  </a:txBody>
                  <a:tcPr marL="68580" marR="68580" marT="0" marB="0" anchor="b">
                    <a:solidFill>
                      <a:schemeClr val="bg1">
                        <a:lumMod val="95000"/>
                      </a:schemeClr>
                    </a:solidFill>
                  </a:tcPr>
                </a:tc>
                <a:tc>
                  <a:txBody>
                    <a:bodyPr/>
                    <a:lstStyle/>
                    <a:p>
                      <a:pPr>
                        <a:lnSpc>
                          <a:spcPct val="115000"/>
                        </a:lnSpc>
                      </a:pPr>
                      <a:endParaRPr lang="en-GB" sz="1600">
                        <a:effectLst/>
                        <a:latin typeface="Calibri"/>
                      </a:endParaRPr>
                    </a:p>
                  </a:txBody>
                  <a:tcPr marL="68580" marR="68580" marT="0" marB="0" anchor="b">
                    <a:solidFill>
                      <a:schemeClr val="bg1">
                        <a:lumMod val="95000"/>
                      </a:schemeClr>
                    </a:solidFill>
                  </a:tcPr>
                </a:tc>
              </a:tr>
              <a:tr h="152400">
                <a:tc gridSpan="2">
                  <a:txBody>
                    <a:bodyPr/>
                    <a:lstStyle/>
                    <a:p>
                      <a:pPr>
                        <a:lnSpc>
                          <a:spcPct val="115000"/>
                        </a:lnSpc>
                        <a:spcAft>
                          <a:spcPts val="0"/>
                        </a:spcAft>
                      </a:pPr>
                      <a:r>
                        <a:rPr lang="en-GB" sz="1600" dirty="0">
                          <a:solidFill>
                            <a:schemeClr val="tx1"/>
                          </a:solidFill>
                          <a:effectLst/>
                        </a:rPr>
                        <a:t>Indicative benchmarks for fans</a:t>
                      </a:r>
                      <a:endParaRPr lang="en-GB" sz="1600" dirty="0">
                        <a:solidFill>
                          <a:schemeClr val="tx1"/>
                        </a:solidFill>
                        <a:effectLst/>
                        <a:latin typeface="Calibri"/>
                        <a:ea typeface="Calibri"/>
                        <a:cs typeface="Times New Roman"/>
                      </a:endParaRPr>
                    </a:p>
                  </a:txBody>
                  <a:tcPr marL="68580" marR="68580" marT="0" marB="0" anchor="ctr">
                    <a:solidFill>
                      <a:schemeClr val="bg1">
                        <a:lumMod val="95000"/>
                      </a:schemeClr>
                    </a:solidFill>
                  </a:tcPr>
                </a:tc>
                <a:tc hMerge="1">
                  <a:txBody>
                    <a:bodyPr/>
                    <a:lstStyle/>
                    <a:p>
                      <a:endParaRPr lang="en-GB"/>
                    </a:p>
                  </a:txBody>
                  <a:tcPr/>
                </a:tc>
                <a:tc>
                  <a:txBody>
                    <a:bodyPr/>
                    <a:lstStyle/>
                    <a:p>
                      <a:pPr>
                        <a:lnSpc>
                          <a:spcPct val="115000"/>
                        </a:lnSpc>
                      </a:pPr>
                      <a:endParaRPr lang="en-GB" sz="1600" dirty="0">
                        <a:effectLst/>
                        <a:latin typeface="Calibri"/>
                      </a:endParaRPr>
                    </a:p>
                  </a:txBody>
                  <a:tcPr marL="68580" marR="68580" marT="0" marB="0" anchor="b">
                    <a:solidFill>
                      <a:schemeClr val="bg1">
                        <a:lumMod val="95000"/>
                      </a:schemeClr>
                    </a:solidFill>
                  </a:tcPr>
                </a:tc>
                <a:tc>
                  <a:txBody>
                    <a:bodyPr/>
                    <a:lstStyle/>
                    <a:p>
                      <a:pPr>
                        <a:lnSpc>
                          <a:spcPct val="115000"/>
                        </a:lnSpc>
                      </a:pPr>
                      <a:endParaRPr lang="en-GB" sz="1600" dirty="0">
                        <a:effectLst/>
                        <a:latin typeface="Calibri"/>
                      </a:endParaRPr>
                    </a:p>
                  </a:txBody>
                  <a:tcPr marL="68580" marR="68580" marT="0" marB="0" anchor="b">
                    <a:solidFill>
                      <a:schemeClr val="bg1">
                        <a:lumMod val="95000"/>
                      </a:schemeClr>
                    </a:solidFill>
                  </a:tcPr>
                </a:tc>
              </a:tr>
              <a:tr h="609600">
                <a:tc>
                  <a:txBody>
                    <a:bodyPr/>
                    <a:lstStyle/>
                    <a:p>
                      <a:pPr>
                        <a:lnSpc>
                          <a:spcPct val="115000"/>
                        </a:lnSpc>
                        <a:spcAft>
                          <a:spcPts val="0"/>
                        </a:spcAft>
                      </a:pPr>
                      <a:r>
                        <a:rPr lang="en-GB" sz="1600">
                          <a:effectLst/>
                        </a:rPr>
                        <a:t>Fan types</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Measurement  category (A-D)</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Efficiency category</a:t>
                      </a:r>
                      <a:br>
                        <a:rPr lang="en-GB" sz="1600">
                          <a:effectLst/>
                        </a:rPr>
                      </a:br>
                      <a:r>
                        <a:rPr lang="en-GB" sz="1600">
                          <a:effectLst/>
                        </a:rPr>
                        <a:t>(static or total)</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Efficiency grade</a:t>
                      </a:r>
                      <a:endParaRPr lang="en-GB" sz="1600">
                        <a:effectLst/>
                        <a:latin typeface="Calibri"/>
                        <a:ea typeface="Calibri"/>
                        <a:cs typeface="Times New Roman"/>
                      </a:endParaRPr>
                    </a:p>
                  </a:txBody>
                  <a:tcPr marL="68580" marR="68580" marT="0" marB="0"/>
                </a:tc>
              </a:tr>
              <a:tr h="152400">
                <a:tc rowSpan="2">
                  <a:txBody>
                    <a:bodyPr/>
                    <a:lstStyle/>
                    <a:p>
                      <a:pPr>
                        <a:lnSpc>
                          <a:spcPct val="115000"/>
                        </a:lnSpc>
                        <a:spcAft>
                          <a:spcPts val="0"/>
                        </a:spcAft>
                      </a:pPr>
                      <a:r>
                        <a:rPr lang="en-GB" sz="1600">
                          <a:effectLst/>
                        </a:rPr>
                        <a:t>Axial fan</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A, 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static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65</a:t>
                      </a:r>
                      <a:endParaRPr lang="en-GB" sz="1600" b="1" dirty="0">
                        <a:effectLst/>
                        <a:latin typeface="Calibri"/>
                        <a:ea typeface="Calibri"/>
                        <a:cs typeface="Times New Roman"/>
                      </a:endParaRPr>
                    </a:p>
                  </a:txBody>
                  <a:tcPr marL="68580" marR="68580" marT="0" marB="0"/>
                </a:tc>
              </a:tr>
              <a:tr h="152400">
                <a:tc vMerge="1">
                  <a:txBody>
                    <a:bodyPr/>
                    <a:lstStyle/>
                    <a:p>
                      <a:endParaRPr lang="en-GB"/>
                    </a:p>
                  </a:txBody>
                  <a:tcPr/>
                </a:tc>
                <a:tc>
                  <a:txBody>
                    <a:bodyPr/>
                    <a:lstStyle/>
                    <a:p>
                      <a:pPr algn="ctr">
                        <a:lnSpc>
                          <a:spcPct val="115000"/>
                        </a:lnSpc>
                        <a:spcAft>
                          <a:spcPts val="0"/>
                        </a:spcAft>
                      </a:pPr>
                      <a:r>
                        <a:rPr lang="en-GB" sz="1600">
                          <a:effectLst/>
                        </a:rPr>
                        <a:t>B, D</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total</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75</a:t>
                      </a:r>
                      <a:endParaRPr lang="en-GB" sz="1600" b="1" dirty="0">
                        <a:effectLst/>
                        <a:latin typeface="Calibri"/>
                        <a:ea typeface="Calibri"/>
                        <a:cs typeface="Times New Roman"/>
                      </a:endParaRPr>
                    </a:p>
                  </a:txBody>
                  <a:tcPr marL="68580" marR="68580" marT="0" marB="0"/>
                </a:tc>
              </a:tr>
              <a:tr h="152400">
                <a:tc rowSpan="2">
                  <a:txBody>
                    <a:bodyPr/>
                    <a:lstStyle/>
                    <a:p>
                      <a:pPr>
                        <a:lnSpc>
                          <a:spcPct val="115000"/>
                        </a:lnSpc>
                        <a:spcAft>
                          <a:spcPts val="0"/>
                        </a:spcAft>
                      </a:pPr>
                      <a:r>
                        <a:rPr lang="en-GB" sz="1600">
                          <a:effectLst/>
                        </a:rPr>
                        <a:t>Centrifugal forward curved fan and centrifugal radial bladed fan</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A, 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static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62</a:t>
                      </a:r>
                      <a:endParaRPr lang="en-GB" sz="1600" b="1" dirty="0">
                        <a:effectLst/>
                        <a:latin typeface="Calibri"/>
                        <a:ea typeface="Calibri"/>
                        <a:cs typeface="Times New Roman"/>
                      </a:endParaRPr>
                    </a:p>
                  </a:txBody>
                  <a:tcPr marL="68580" marR="68580" marT="0" marB="0"/>
                </a:tc>
              </a:tr>
              <a:tr h="152400">
                <a:tc vMerge="1">
                  <a:txBody>
                    <a:bodyPr/>
                    <a:lstStyle/>
                    <a:p>
                      <a:endParaRPr lang="en-GB"/>
                    </a:p>
                  </a:txBody>
                  <a:tcPr/>
                </a:tc>
                <a:tc>
                  <a:txBody>
                    <a:bodyPr/>
                    <a:lstStyle/>
                    <a:p>
                      <a:pPr algn="ctr">
                        <a:lnSpc>
                          <a:spcPct val="115000"/>
                        </a:lnSpc>
                        <a:spcAft>
                          <a:spcPts val="0"/>
                        </a:spcAft>
                      </a:pPr>
                      <a:r>
                        <a:rPr lang="en-GB" sz="1600">
                          <a:effectLst/>
                        </a:rPr>
                        <a:t>B, D</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total</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65</a:t>
                      </a:r>
                      <a:endParaRPr lang="en-GB" sz="1600" b="1" dirty="0">
                        <a:effectLst/>
                        <a:latin typeface="Calibri"/>
                        <a:ea typeface="Calibri"/>
                        <a:cs typeface="Times New Roman"/>
                      </a:endParaRPr>
                    </a:p>
                  </a:txBody>
                  <a:tcPr marL="68580" marR="68580" marT="0" marB="0"/>
                </a:tc>
              </a:tr>
              <a:tr h="457200">
                <a:tc>
                  <a:txBody>
                    <a:bodyPr/>
                    <a:lstStyle/>
                    <a:p>
                      <a:pPr>
                        <a:lnSpc>
                          <a:spcPct val="115000"/>
                        </a:lnSpc>
                        <a:spcAft>
                          <a:spcPts val="0"/>
                        </a:spcAft>
                      </a:pPr>
                      <a:r>
                        <a:rPr lang="en-GB" sz="1600">
                          <a:effectLst/>
                        </a:rPr>
                        <a:t>Centrifugal  backward  curved   fan without housing</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A, 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static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70</a:t>
                      </a:r>
                      <a:endParaRPr lang="en-GB" sz="1600" b="1" dirty="0">
                        <a:effectLst/>
                        <a:latin typeface="Calibri"/>
                        <a:ea typeface="Calibri"/>
                        <a:cs typeface="Times New Roman"/>
                      </a:endParaRPr>
                    </a:p>
                  </a:txBody>
                  <a:tcPr marL="68580" marR="68580" marT="0" marB="0"/>
                </a:tc>
              </a:tr>
              <a:tr h="152400">
                <a:tc rowSpan="2">
                  <a:txBody>
                    <a:bodyPr/>
                    <a:lstStyle/>
                    <a:p>
                      <a:pPr>
                        <a:lnSpc>
                          <a:spcPct val="115000"/>
                        </a:lnSpc>
                        <a:spcAft>
                          <a:spcPts val="0"/>
                        </a:spcAft>
                      </a:pPr>
                      <a:r>
                        <a:rPr lang="en-GB" sz="1600">
                          <a:effectLst/>
                        </a:rPr>
                        <a:t>Centrifugal  backward  curved   fan with housing</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A, 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static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72</a:t>
                      </a:r>
                      <a:endParaRPr lang="en-GB" sz="1600" b="1" dirty="0">
                        <a:effectLst/>
                        <a:latin typeface="Calibri"/>
                        <a:ea typeface="Calibri"/>
                        <a:cs typeface="Times New Roman"/>
                      </a:endParaRPr>
                    </a:p>
                  </a:txBody>
                  <a:tcPr marL="68580" marR="68580" marT="0" marB="0"/>
                </a:tc>
              </a:tr>
              <a:tr h="152400">
                <a:tc vMerge="1">
                  <a:txBody>
                    <a:bodyPr/>
                    <a:lstStyle/>
                    <a:p>
                      <a:endParaRPr lang="en-GB"/>
                    </a:p>
                  </a:txBody>
                  <a:tcPr/>
                </a:tc>
                <a:tc>
                  <a:txBody>
                    <a:bodyPr/>
                    <a:lstStyle/>
                    <a:p>
                      <a:pPr algn="ctr">
                        <a:lnSpc>
                          <a:spcPct val="115000"/>
                        </a:lnSpc>
                        <a:spcAft>
                          <a:spcPts val="0"/>
                        </a:spcAft>
                      </a:pPr>
                      <a:r>
                        <a:rPr lang="en-GB" sz="1600">
                          <a:effectLst/>
                        </a:rPr>
                        <a:t>B, D</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total</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75</a:t>
                      </a:r>
                      <a:endParaRPr lang="en-GB" sz="1600" b="1" dirty="0">
                        <a:effectLst/>
                        <a:latin typeface="Calibri"/>
                        <a:ea typeface="Calibri"/>
                        <a:cs typeface="Times New Roman"/>
                      </a:endParaRPr>
                    </a:p>
                  </a:txBody>
                  <a:tcPr marL="68580" marR="68580" marT="0" marB="0"/>
                </a:tc>
              </a:tr>
              <a:tr h="152400">
                <a:tc rowSpan="2">
                  <a:txBody>
                    <a:bodyPr/>
                    <a:lstStyle/>
                    <a:p>
                      <a:pPr>
                        <a:lnSpc>
                          <a:spcPct val="115000"/>
                        </a:lnSpc>
                        <a:spcAft>
                          <a:spcPts val="0"/>
                        </a:spcAft>
                      </a:pPr>
                      <a:r>
                        <a:rPr lang="en-GB" sz="1600">
                          <a:effectLst/>
                        </a:rPr>
                        <a:t>Mixed flow fan</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A, 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static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61</a:t>
                      </a:r>
                      <a:endParaRPr lang="en-GB" sz="1600" b="1" dirty="0">
                        <a:effectLst/>
                        <a:latin typeface="Calibri"/>
                        <a:ea typeface="Calibri"/>
                        <a:cs typeface="Times New Roman"/>
                      </a:endParaRPr>
                    </a:p>
                  </a:txBody>
                  <a:tcPr marL="68580" marR="68580" marT="0" marB="0"/>
                </a:tc>
              </a:tr>
              <a:tr h="152400">
                <a:tc vMerge="1">
                  <a:txBody>
                    <a:bodyPr/>
                    <a:lstStyle/>
                    <a:p>
                      <a:endParaRPr lang="en-GB"/>
                    </a:p>
                  </a:txBody>
                  <a:tcPr/>
                </a:tc>
                <a:tc>
                  <a:txBody>
                    <a:bodyPr/>
                    <a:lstStyle/>
                    <a:p>
                      <a:pPr algn="ctr">
                        <a:lnSpc>
                          <a:spcPct val="115000"/>
                        </a:lnSpc>
                        <a:spcAft>
                          <a:spcPts val="0"/>
                        </a:spcAft>
                      </a:pPr>
                      <a:r>
                        <a:rPr lang="en-GB" sz="1600">
                          <a:effectLst/>
                        </a:rPr>
                        <a:t>B, D</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total</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65</a:t>
                      </a:r>
                      <a:endParaRPr lang="en-GB" sz="1600" b="1" dirty="0">
                        <a:effectLst/>
                        <a:latin typeface="Calibri"/>
                        <a:ea typeface="Calibri"/>
                        <a:cs typeface="Times New Roman"/>
                      </a:endParaRPr>
                    </a:p>
                  </a:txBody>
                  <a:tcPr marL="68580" marR="68580" marT="0" marB="0"/>
                </a:tc>
              </a:tr>
              <a:tr h="152400">
                <a:tc>
                  <a:txBody>
                    <a:bodyPr/>
                    <a:lstStyle/>
                    <a:p>
                      <a:pPr>
                        <a:lnSpc>
                          <a:spcPct val="115000"/>
                        </a:lnSpc>
                        <a:spcAft>
                          <a:spcPts val="0"/>
                        </a:spcAft>
                      </a:pPr>
                      <a:r>
                        <a:rPr lang="en-GB" sz="1600">
                          <a:effectLst/>
                        </a:rPr>
                        <a:t>Cross flow fan</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B, D</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total</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32</a:t>
                      </a:r>
                      <a:endParaRPr lang="en-GB" sz="1600" b="1" dirty="0">
                        <a:effectLst/>
                        <a:latin typeface="Calibri"/>
                        <a:ea typeface="Calibri"/>
                        <a:cs typeface="Times New Roman"/>
                      </a:endParaRPr>
                    </a:p>
                  </a:txBody>
                  <a:tcPr marL="68580" marR="68580" marT="0" marB="0"/>
                </a:tc>
              </a:tr>
            </a:tbl>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98</a:t>
            </a:fld>
            <a:endParaRPr lang="nl-NL" dirty="0"/>
          </a:p>
        </p:txBody>
      </p:sp>
    </p:spTree>
    <p:extLst>
      <p:ext uri="{BB962C8B-B14F-4D97-AF65-F5344CB8AC3E}">
        <p14:creationId xmlns:p14="http://schemas.microsoft.com/office/powerpoint/2010/main" val="55025642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00" y="900000"/>
            <a:ext cx="9112232" cy="49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3"/>
          <p:cNvSpPr>
            <a:spLocks noGrp="1"/>
          </p:cNvSpPr>
          <p:nvPr>
            <p:ph type="dt" sz="half" idx="10"/>
          </p:nvPr>
        </p:nvSpPr>
        <p:spPr>
          <a:xfrm>
            <a:off x="457200" y="6356350"/>
            <a:ext cx="2133600" cy="365125"/>
          </a:xfrm>
        </p:spPr>
        <p:txBody>
          <a:bodyPr/>
          <a:lstStyle/>
          <a:p>
            <a:r>
              <a:rPr lang="nl-NL" dirty="0" smtClean="0"/>
              <a:t>22 </a:t>
            </a:r>
            <a:r>
              <a:rPr lang="nl-NL" dirty="0" err="1" smtClean="0"/>
              <a:t>January</a:t>
            </a:r>
            <a:r>
              <a:rPr lang="nl-NL" dirty="0" smtClean="0"/>
              <a:t> 2015</a:t>
            </a:r>
            <a:endParaRPr lang="nl-NL" dirty="0"/>
          </a:p>
        </p:txBody>
      </p:sp>
      <p:sp>
        <p:nvSpPr>
          <p:cNvPr id="4" name="Slide Number Placeholder 5"/>
          <p:cNvSpPr>
            <a:spLocks noGrp="1"/>
          </p:cNvSpPr>
          <p:nvPr>
            <p:ph type="sldNum" sz="quarter" idx="12"/>
          </p:nvPr>
        </p:nvSpPr>
        <p:spPr>
          <a:xfrm>
            <a:off x="6553200" y="6356350"/>
            <a:ext cx="2133600" cy="365125"/>
          </a:xfrm>
        </p:spPr>
        <p:txBody>
          <a:bodyPr/>
          <a:lstStyle/>
          <a:p>
            <a:fld id="{441E8BA0-B3F7-4F21-B827-A23DC486D00B}" type="slidenum">
              <a:rPr lang="nl-NL" smtClean="0"/>
              <a:t>99</a:t>
            </a:fld>
            <a:endParaRPr lang="nl-NL" dirty="0"/>
          </a:p>
        </p:txBody>
      </p:sp>
      <p:sp>
        <p:nvSpPr>
          <p:cNvPr id="5" name="Footer Placeholder 4"/>
          <p:cNvSpPr>
            <a:spLocks noGrp="1"/>
          </p:cNvSpPr>
          <p:nvPr>
            <p:ph type="ftr" sz="quarter" idx="11"/>
          </p:nvPr>
        </p:nvSpPr>
        <p:spPr>
          <a:xfrm>
            <a:off x="3124200" y="6356350"/>
            <a:ext cx="2895600" cy="365125"/>
          </a:xfrm>
        </p:spPr>
        <p:txBody>
          <a:bodyPr/>
          <a:lstStyle/>
          <a:p>
            <a:r>
              <a:rPr lang="en-GB" dirty="0" smtClean="0"/>
              <a:t>2nd Stakeholder meeting -  fan review</a:t>
            </a:r>
            <a:endParaRPr lang="nl-NL" dirty="0"/>
          </a:p>
        </p:txBody>
      </p:sp>
    </p:spTree>
    <p:extLst>
      <p:ext uri="{BB962C8B-B14F-4D97-AF65-F5344CB8AC3E}">
        <p14:creationId xmlns:p14="http://schemas.microsoft.com/office/powerpoint/2010/main" val="1434142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4465</TotalTime>
  <Words>11750</Words>
  <Application>Microsoft Office PowerPoint</Application>
  <PresentationFormat>On-screen Show (4:3)</PresentationFormat>
  <Paragraphs>1286</Paragraphs>
  <Slides>116</Slides>
  <Notes>0</Notes>
  <HiddenSlides>0</HiddenSlides>
  <MMClips>0</MMClips>
  <ScaleCrop>false</ScaleCrop>
  <HeadingPairs>
    <vt:vector size="4" baseType="variant">
      <vt:variant>
        <vt:lpstr>Theme</vt:lpstr>
      </vt:variant>
      <vt:variant>
        <vt:i4>1</vt:i4>
      </vt:variant>
      <vt:variant>
        <vt:lpstr>Slide Titles</vt:lpstr>
      </vt:variant>
      <vt:variant>
        <vt:i4>116</vt:i4>
      </vt:variant>
    </vt:vector>
  </HeadingPairs>
  <TitlesOfParts>
    <vt:vector size="117" baseType="lpstr">
      <vt:lpstr>Office Theme</vt:lpstr>
      <vt:lpstr>Background study for review of Fan Regulation 327/2011 2nd stakeholder meeting</vt:lpstr>
      <vt:lpstr>Draft agenda</vt:lpstr>
      <vt:lpstr>Background</vt:lpstr>
      <vt:lpstr>Study objectives</vt:lpstr>
      <vt:lpstr>Time path</vt:lpstr>
      <vt:lpstr>Discussion document 21.11.2014   Article 1.1</vt:lpstr>
      <vt:lpstr>Article 1.1 intention (legal text later..)</vt:lpstr>
      <vt:lpstr>Article 1.2</vt:lpstr>
      <vt:lpstr>Article 1.2 considerations for exemptions</vt:lpstr>
      <vt:lpstr>Article 1.2 alternative test (default stator)</vt:lpstr>
      <vt:lpstr>Article 1.3 a), b)</vt:lpstr>
      <vt:lpstr>Article 1.3 considerations for exemptions</vt:lpstr>
      <vt:lpstr>Article 1.3 c) to g)</vt:lpstr>
      <vt:lpstr>Article 1.3 considerations for exemptions</vt:lpstr>
      <vt:lpstr>Article 1.3 h) to m)</vt:lpstr>
      <vt:lpstr>Article 1.3 considerations for exemptions</vt:lpstr>
      <vt:lpstr>Article 1.3 n) and closing</vt:lpstr>
      <vt:lpstr>Article 1.3 considerations for exemptions</vt:lpstr>
      <vt:lpstr>Article 2.1</vt:lpstr>
      <vt:lpstr>Article 2.1 considerations for definitions</vt:lpstr>
      <vt:lpstr>Article 2.2 (and 2.3)</vt:lpstr>
      <vt:lpstr>Article 2.2 considerations for definitions</vt:lpstr>
      <vt:lpstr>PowerPoint Presentation</vt:lpstr>
      <vt:lpstr>Article 2.4 – 2.6</vt:lpstr>
      <vt:lpstr>Article 2.4-2.6 considerations for definitions</vt:lpstr>
      <vt:lpstr>Article 2.6/2.7</vt:lpstr>
      <vt:lpstr>Article 2.4-2.6 considerations for definitions</vt:lpstr>
      <vt:lpstr>Article 2.8</vt:lpstr>
      <vt:lpstr>Article 2.8 considerations for definition fan types</vt:lpstr>
      <vt:lpstr>Article 2.9</vt:lpstr>
      <vt:lpstr>Article 2.10</vt:lpstr>
      <vt:lpstr>Article 2.11</vt:lpstr>
      <vt:lpstr>Article 2.12</vt:lpstr>
      <vt:lpstr>Article 2.12 considerations for definitions</vt:lpstr>
      <vt:lpstr>Article 3 (3.1-3.3)</vt:lpstr>
      <vt:lpstr>Article 3 considerations for requirements</vt:lpstr>
      <vt:lpstr>Article 3.4 (eliminated) </vt:lpstr>
      <vt:lpstr>Article 3.4(new)-3.6</vt:lpstr>
      <vt:lpstr>Article 3.4-3.6 considerations for requirements</vt:lpstr>
      <vt:lpstr>Articles 4, 5, 6, 8 (no change)</vt:lpstr>
      <vt:lpstr>Article 7</vt:lpstr>
      <vt:lpstr>Annexes</vt:lpstr>
      <vt:lpstr>Annex I.1, (1) to (5)</vt:lpstr>
      <vt:lpstr>Annex I considerations for definitions</vt:lpstr>
      <vt:lpstr>Annex I.1, (6)</vt:lpstr>
      <vt:lpstr>Annex I.1, (7)</vt:lpstr>
      <vt:lpstr>Annex I considerations for definitions</vt:lpstr>
      <vt:lpstr>Annex I.1, (8) &amp; (9)</vt:lpstr>
      <vt:lpstr>Article I.1, (10)</vt:lpstr>
      <vt:lpstr>Annex I.1, (12-14)</vt:lpstr>
      <vt:lpstr>Annex I considerations for definitions</vt:lpstr>
      <vt:lpstr>Annex I considerations for definitions: Jet fan</vt:lpstr>
      <vt:lpstr>Annex I considerations for definitions: Jet fan (c’td)</vt:lpstr>
      <vt:lpstr>Annex I.1, (15)</vt:lpstr>
      <vt:lpstr>Annex I, (16-18)</vt:lpstr>
      <vt:lpstr>Annex I considerations for definitions</vt:lpstr>
      <vt:lpstr>Annex I (old 16-17 eliminated)</vt:lpstr>
      <vt:lpstr>Annex I (19)</vt:lpstr>
      <vt:lpstr>Annex I considerations for definitions</vt:lpstr>
      <vt:lpstr>Annex I (20)</vt:lpstr>
      <vt:lpstr>Annex II (previously Annex I.2) Efficiency Requirements</vt:lpstr>
      <vt:lpstr>Annex II.2 (in discussion doc. at end of Annex III)</vt:lpstr>
      <vt:lpstr>Structure</vt:lpstr>
      <vt:lpstr>Requirements</vt:lpstr>
      <vt:lpstr>Current requirements 327/2011</vt:lpstr>
      <vt:lpstr>Discussion document requirements (Nov.’14)</vt:lpstr>
      <vt:lpstr>Industry (highest values)</vt:lpstr>
      <vt:lpstr>PowerPoint Presentation</vt:lpstr>
      <vt:lpstr>PowerPoint Presentation</vt:lpstr>
      <vt:lpstr>PowerPoint Presentation</vt:lpstr>
      <vt:lpstr>PowerPoint Presentation</vt:lpstr>
      <vt:lpstr>PowerPoint Presentation</vt:lpstr>
      <vt:lpstr>PowerPoint Presentation</vt:lpstr>
      <vt:lpstr>Formulas, Basics(discussion doc ANNEX)</vt:lpstr>
      <vt:lpstr>Formulas, Guiding principles I (discussion doc ANNEX)</vt:lpstr>
      <vt:lpstr>Formulas, Guiding principles II(discussion doc ANNEX)</vt:lpstr>
      <vt:lpstr>Centrifugal, 0.125-1kW, slope  (from anecdotal EU industry data)</vt:lpstr>
      <vt:lpstr>Centrifugal fans 0.125-1kW versus draft motor and ventilation unit regulation</vt:lpstr>
      <vt:lpstr>Centrifugal fans 0.125-10 kW versus draft motor and ventilation unit regulation</vt:lpstr>
      <vt:lpstr>Centrifugal fans 0.125-500 kW versus draft motor and ventilation unit regulation</vt:lpstr>
      <vt:lpstr>Centrifugal fans 0.125-500 kW versus draft motor and ventilation unit regulation</vt:lpstr>
      <vt:lpstr>Centrifugal fans 0.125-500 kW versus draft compressor regulation</vt:lpstr>
      <vt:lpstr>Range hood FDE versus fan efficiencies</vt:lpstr>
      <vt:lpstr>Axial jet fan average (dynamic) efficiency</vt:lpstr>
      <vt:lpstr>Axial jet fan average (dynamic) efficiency</vt:lpstr>
      <vt:lpstr>Axial fan, 0.125-1 kW, data slope</vt:lpstr>
      <vt:lpstr>Axial fan, 0.125-1 kW, efficiencies</vt:lpstr>
      <vt:lpstr>Axial fan, up to 10 kW</vt:lpstr>
      <vt:lpstr>Axial fan, up to 100 kW</vt:lpstr>
      <vt:lpstr>Annex III.1, III.2 (previously Annex I.3) Product information (1 – 6)</vt:lpstr>
      <vt:lpstr>Annex III.2  (7-14)</vt:lpstr>
      <vt:lpstr>Annex III.4-5</vt:lpstr>
      <vt:lpstr>Annex III considerations for product information</vt:lpstr>
      <vt:lpstr>Current Annex II (deleted)</vt:lpstr>
      <vt:lpstr>Annex IV.1-2 Verification </vt:lpstr>
      <vt:lpstr>Annex IV.3-5</vt:lpstr>
      <vt:lpstr>Annex IV considerations for verification procedure</vt:lpstr>
      <vt:lpstr>Annex V (previously IV): Benchmarks </vt:lpstr>
      <vt:lpstr>PowerPoint Presentation</vt:lpstr>
      <vt:lpstr>PowerPoint Presentation</vt:lpstr>
      <vt:lpstr>PowerPoint Presentation</vt:lpstr>
      <vt:lpstr>PowerPoint Presentation</vt:lpstr>
      <vt:lpstr>Slides 1 Oct. 2014 (1st SH meeting)</vt:lpstr>
      <vt:lpstr>8.2. Ecodesign requirements (2/4)</vt:lpstr>
      <vt:lpstr>Other issues - sales</vt:lpstr>
      <vt:lpstr>Increasing levels (repeat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Rene</dc:creator>
  <cp:lastModifiedBy>Roy van den Boorn</cp:lastModifiedBy>
  <cp:revision>86</cp:revision>
  <dcterms:created xsi:type="dcterms:W3CDTF">2015-01-18T14:27:04Z</dcterms:created>
  <dcterms:modified xsi:type="dcterms:W3CDTF">2015-01-23T14:33:02Z</dcterms:modified>
</cp:coreProperties>
</file>