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85" r:id="rId4"/>
    <p:sldId id="287" r:id="rId5"/>
    <p:sldId id="283" r:id="rId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8000"/>
    <a:srgbClr val="33CC33"/>
    <a:srgbClr val="808080"/>
    <a:srgbClr val="DC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086" autoAdjust="0"/>
  </p:normalViewPr>
  <p:slideViewPr>
    <p:cSldViewPr showGuides="1">
      <p:cViewPr>
        <p:scale>
          <a:sx n="100" d="100"/>
          <a:sy n="100" d="100"/>
        </p:scale>
        <p:origin x="-504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3486" y="50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33804686884108"/>
          <c:y val="1.8223231964927394E-2"/>
          <c:w val="0.82931686419958173"/>
          <c:h val="0.892036797375539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'IE3'!$A$37</c:f>
              <c:strCache>
                <c:ptCount val="1"/>
                <c:pt idx="0">
                  <c:v>Motor IE3_4P (IEC 60034-30)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'IE3'!$B$40:$B$65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'IE3'!$C$40:$C$65</c:f>
              <c:numCache>
                <c:formatCode>0.000</c:formatCode>
                <c:ptCount val="26"/>
                <c:pt idx="0">
                  <c:v>0.7181772653941344</c:v>
                </c:pt>
                <c:pt idx="1">
                  <c:v>0.734731365753031</c:v>
                </c:pt>
                <c:pt idx="2">
                  <c:v>0.75694739319784576</c:v>
                </c:pt>
                <c:pt idx="3">
                  <c:v>0.77400507299737387</c:v>
                </c:pt>
                <c:pt idx="4">
                  <c:v>0.79327902666710459</c:v>
                </c:pt>
                <c:pt idx="5">
                  <c:v>0.81159183888744835</c:v>
                </c:pt>
                <c:pt idx="6">
                  <c:v>0.82511036977284891</c:v>
                </c:pt>
                <c:pt idx="7">
                  <c:v>0.82937604984649616</c:v>
                </c:pt>
                <c:pt idx="8">
                  <c:v>0.84084144247923154</c:v>
                </c:pt>
                <c:pt idx="9">
                  <c:v>0.8528152553133681</c:v>
                </c:pt>
                <c:pt idx="10">
                  <c:v>0.86667379950472712</c:v>
                </c:pt>
                <c:pt idx="11">
                  <c:v>0.87715950691183064</c:v>
                </c:pt>
                <c:pt idx="12">
                  <c:v>0.88630635281347825</c:v>
                </c:pt>
                <c:pt idx="13">
                  <c:v>0.89579284065221709</c:v>
                </c:pt>
                <c:pt idx="14">
                  <c:v>0.90439826370383425</c:v>
                </c:pt>
                <c:pt idx="15">
                  <c:v>0.90943795181183029</c:v>
                </c:pt>
                <c:pt idx="16">
                  <c:v>0.91417853983206432</c:v>
                </c:pt>
                <c:pt idx="17">
                  <c:v>0.92142730789937499</c:v>
                </c:pt>
                <c:pt idx="18">
                  <c:v>0.92599446185608569</c:v>
                </c:pt>
                <c:pt idx="19">
                  <c:v>0.92956728363797037</c:v>
                </c:pt>
                <c:pt idx="20">
                  <c:v>0.93551600934520551</c:v>
                </c:pt>
                <c:pt idx="21">
                  <c:v>0.93921845631397149</c:v>
                </c:pt>
                <c:pt idx="22">
                  <c:v>0.94244484842462728</c:v>
                </c:pt>
                <c:pt idx="23">
                  <c:v>0.94552564457086019</c:v>
                </c:pt>
                <c:pt idx="24">
                  <c:v>0.94984269177443048</c:v>
                </c:pt>
                <c:pt idx="25">
                  <c:v>0.95213239795843119</c:v>
                </c:pt>
              </c:numCache>
            </c:numRef>
          </c:yVal>
          <c:smooth val="1"/>
        </c:ser>
        <c:ser>
          <c:idx val="7"/>
          <c:order val="1"/>
          <c:tx>
            <c:strRef>
              <c:f>'IE3'!$A$7</c:f>
              <c:strCache>
                <c:ptCount val="1"/>
                <c:pt idx="0">
                  <c:v>Motor IE3_2P (IEC 60034-30)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  <a:prstDash val="lgDash"/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'IE3'!$C$10:$C$34</c:f>
              <c:numCache>
                <c:formatCode>0.000</c:formatCode>
                <c:ptCount val="25"/>
                <c:pt idx="0">
                  <c:v>0.6506351269861651</c:v>
                </c:pt>
                <c:pt idx="1">
                  <c:v>0.68475663435176581</c:v>
                </c:pt>
                <c:pt idx="2">
                  <c:v>0.71621546066403552</c:v>
                </c:pt>
                <c:pt idx="3">
                  <c:v>0.73983088306848643</c:v>
                </c:pt>
                <c:pt idx="4">
                  <c:v>0.76591341832788151</c:v>
                </c:pt>
                <c:pt idx="5">
                  <c:v>0.79006486068823534</c:v>
                </c:pt>
                <c:pt idx="6">
                  <c:v>0.80747334667375514</c:v>
                </c:pt>
                <c:pt idx="7">
                  <c:v>0.82725260409341428</c:v>
                </c:pt>
                <c:pt idx="8">
                  <c:v>0.84194246661964189</c:v>
                </c:pt>
                <c:pt idx="9">
                  <c:v>0.85852603874374633</c:v>
                </c:pt>
                <c:pt idx="10">
                  <c:v>0.87075866261777024</c:v>
                </c:pt>
                <c:pt idx="11">
                  <c:v>0.88119658915565691</c:v>
                </c:pt>
                <c:pt idx="12">
                  <c:v>0.89178322665312937</c:v>
                </c:pt>
                <c:pt idx="13">
                  <c:v>0.90116870785340408</c:v>
                </c:pt>
                <c:pt idx="14">
                  <c:v>0.9064768710803236</c:v>
                </c:pt>
                <c:pt idx="15">
                  <c:v>0.91157693155021269</c:v>
                </c:pt>
                <c:pt idx="16">
                  <c:v>0.91911209082543943</c:v>
                </c:pt>
                <c:pt idx="17">
                  <c:v>0.92378278704663419</c:v>
                </c:pt>
                <c:pt idx="18">
                  <c:v>0.92739684420665924</c:v>
                </c:pt>
                <c:pt idx="19">
                  <c:v>0.93334306636392683</c:v>
                </c:pt>
                <c:pt idx="20">
                  <c:v>0.93700563583529084</c:v>
                </c:pt>
                <c:pt idx="21">
                  <c:v>0.94018001947301089</c:v>
                </c:pt>
                <c:pt idx="22">
                  <c:v>0.943203719250853</c:v>
                </c:pt>
                <c:pt idx="23">
                  <c:v>0.94745063092732296</c:v>
                </c:pt>
                <c:pt idx="24">
                  <c:v>0.94972362729608162</c:v>
                </c:pt>
              </c:numCache>
            </c:numRef>
          </c:yVal>
          <c:smooth val="1"/>
        </c:ser>
        <c:ser>
          <c:idx val="12"/>
          <c:order val="2"/>
          <c:tx>
            <c:strRef>
              <c:f>'IE3'!$A$68</c:f>
              <c:strCache>
                <c:ptCount val="1"/>
                <c:pt idx="0">
                  <c:v>Motor IE3_6P (IEC 60034-30)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  <a:prstDash val="sysDash"/>
            </a:ln>
          </c:spPr>
          <c:marker>
            <c:symbol val="none"/>
          </c:marker>
          <c:xVal>
            <c:numRef>
              <c:f>'IE3'!$B$71:$B$95</c:f>
              <c:numCache>
                <c:formatCode>0.000</c:formatCode>
                <c:ptCount val="25"/>
                <c:pt idx="0">
                  <c:v>0.12498280364541685</c:v>
                </c:pt>
                <c:pt idx="1">
                  <c:v>0.17879186332335237</c:v>
                </c:pt>
                <c:pt idx="2">
                  <c:v>0.25698868822296539</c:v>
                </c:pt>
                <c:pt idx="3">
                  <c:v>0.3458774572612977</c:v>
                </c:pt>
                <c:pt idx="4">
                  <c:v>0.49465475102816653</c:v>
                </c:pt>
                <c:pt idx="5">
                  <c:v>0.71258407021615955</c:v>
                </c:pt>
                <c:pt idx="6">
                  <c:v>0.95012399890623134</c:v>
                </c:pt>
                <c:pt idx="7">
                  <c:v>1.3585447799837713</c:v>
                </c:pt>
                <c:pt idx="8">
                  <c:v>1.8179834277537921</c:v>
                </c:pt>
                <c:pt idx="9">
                  <c:v>2.6102427371706556</c:v>
                </c:pt>
                <c:pt idx="10">
                  <c:v>3.5038807329425516</c:v>
                </c:pt>
                <c:pt idx="11">
                  <c:v>4.6093801224452475</c:v>
                </c:pt>
                <c:pt idx="12">
                  <c:v>6.2516311173545587</c:v>
                </c:pt>
                <c:pt idx="13">
                  <c:v>8.421531944331683</c:v>
                </c:pt>
                <c:pt idx="14">
                  <c:v>10.000972953490756</c:v>
                </c:pt>
                <c:pt idx="15">
                  <c:v>12.184671311417111</c:v>
                </c:pt>
                <c:pt idx="16">
                  <c:v>16.451871659238765</c:v>
                </c:pt>
                <c:pt idx="17">
                  <c:v>20.166287306696677</c:v>
                </c:pt>
                <c:pt idx="18">
                  <c:v>23.867642417210174</c:v>
                </c:pt>
                <c:pt idx="19">
                  <c:v>32.293091398687487</c:v>
                </c:pt>
                <c:pt idx="20">
                  <c:v>39.637338340296836</c:v>
                </c:pt>
                <c:pt idx="21">
                  <c:v>48.008491434396497</c:v>
                </c:pt>
                <c:pt idx="22">
                  <c:v>58.448232439374124</c:v>
                </c:pt>
                <c:pt idx="23">
                  <c:v>79.273522337183152</c:v>
                </c:pt>
                <c:pt idx="24">
                  <c:v>94.860879676369422</c:v>
                </c:pt>
              </c:numCache>
            </c:numRef>
          </c:xVal>
          <c:yVal>
            <c:numRef>
              <c:f>'IE3'!$C$71:$C$95</c:f>
              <c:numCache>
                <c:formatCode>0.000</c:formatCode>
                <c:ptCount val="25"/>
                <c:pt idx="0">
                  <c:v>0.64008805744960273</c:v>
                </c:pt>
                <c:pt idx="1">
                  <c:v>0.671171482692001</c:v>
                </c:pt>
                <c:pt idx="2">
                  <c:v>0.7004199338292687</c:v>
                </c:pt>
                <c:pt idx="3">
                  <c:v>0.72279934627579445</c:v>
                </c:pt>
                <c:pt idx="4">
                  <c:v>0.74799645455933672</c:v>
                </c:pt>
                <c:pt idx="5">
                  <c:v>0.77183875277082703</c:v>
                </c:pt>
                <c:pt idx="6">
                  <c:v>0.78937065147642715</c:v>
                </c:pt>
                <c:pt idx="7">
                  <c:v>0.80968990953183029</c:v>
                </c:pt>
                <c:pt idx="8">
                  <c:v>0.82509002948025978</c:v>
                </c:pt>
                <c:pt idx="9">
                  <c:v>0.84283349156433873</c:v>
                </c:pt>
                <c:pt idx="10">
                  <c:v>0.85619352616508904</c:v>
                </c:pt>
                <c:pt idx="11">
                  <c:v>0.86779564577937751</c:v>
                </c:pt>
                <c:pt idx="12">
                  <c:v>0.87977039859757122</c:v>
                </c:pt>
                <c:pt idx="13">
                  <c:v>0.89057430994464826</c:v>
                </c:pt>
                <c:pt idx="14">
                  <c:v>0.89641278320534223</c:v>
                </c:pt>
                <c:pt idx="15">
                  <c:v>0.90277363408998434</c:v>
                </c:pt>
                <c:pt idx="16">
                  <c:v>0.91175036559299638</c:v>
                </c:pt>
                <c:pt idx="17">
                  <c:v>0.91737262881584813</c:v>
                </c:pt>
                <c:pt idx="18">
                  <c:v>0.92175002521977289</c:v>
                </c:pt>
                <c:pt idx="19">
                  <c:v>0.92899127028821138</c:v>
                </c:pt>
                <c:pt idx="20">
                  <c:v>0.93346328359249042</c:v>
                </c:pt>
                <c:pt idx="21">
                  <c:v>0.93733418100613319</c:v>
                </c:pt>
                <c:pt idx="22">
                  <c:v>0.9410036489477962</c:v>
                </c:pt>
                <c:pt idx="23">
                  <c:v>0.94609142862346784</c:v>
                </c:pt>
                <c:pt idx="24">
                  <c:v>0.94875780518847219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'IE3'!$I$37</c:f>
              <c:strCache>
                <c:ptCount val="1"/>
                <c:pt idx="0">
                  <c:v>Impeller: scale-up considering Reynolds-effect by Ackeret</c:v>
                </c:pt>
              </c:strCache>
            </c:strRef>
          </c:tx>
          <c:spPr>
            <a:ln w="63500">
              <a:solidFill>
                <a:schemeClr val="accent6">
                  <a:lumMod val="60000"/>
                  <a:lumOff val="4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'IE3'!$B$40:$B$65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'IE3'!$I$40:$I$65</c:f>
              <c:numCache>
                <c:formatCode>0.000</c:formatCode>
                <c:ptCount val="26"/>
                <c:pt idx="0">
                  <c:v>0.53942641773405697</c:v>
                </c:pt>
                <c:pt idx="1">
                  <c:v>0.54026482782220742</c:v>
                </c:pt>
                <c:pt idx="2">
                  <c:v>0.5414538744754761</c:v>
                </c:pt>
                <c:pt idx="3">
                  <c:v>0.54242308428120378</c:v>
                </c:pt>
                <c:pt idx="4">
                  <c:v>0.54358607976683859</c:v>
                </c:pt>
                <c:pt idx="5">
                  <c:v>0.54476853180392582</c:v>
                </c:pt>
                <c:pt idx="6">
                  <c:v>0.54569791196880846</c:v>
                </c:pt>
                <c:pt idx="7">
                  <c:v>0.54600238023697756</c:v>
                </c:pt>
                <c:pt idx="8">
                  <c:v>0.5468503386401935</c:v>
                </c:pt>
                <c:pt idx="9">
                  <c:v>0.54778725098272285</c:v>
                </c:pt>
                <c:pt idx="10">
                  <c:v>0.54894843298585483</c:v>
                </c:pt>
                <c:pt idx="11">
                  <c:v>0.5498920351929002</c:v>
                </c:pt>
                <c:pt idx="12">
                  <c:v>0.55076973886716296</c:v>
                </c:pt>
                <c:pt idx="13">
                  <c:v>0.55174397423802324</c:v>
                </c:pt>
                <c:pt idx="14">
                  <c:v>0.5526953801131349</c:v>
                </c:pt>
                <c:pt idx="15">
                  <c:v>0.55328808887051872</c:v>
                </c:pt>
                <c:pt idx="16">
                  <c:v>0.55387353852306909</c:v>
                </c:pt>
                <c:pt idx="17">
                  <c:v>0.55483020679449313</c:v>
                </c:pt>
                <c:pt idx="18">
                  <c:v>0.55547834035798971</c:v>
                </c:pt>
                <c:pt idx="19">
                  <c:v>0.55601457120041442</c:v>
                </c:pt>
                <c:pt idx="20">
                  <c:v>0.55697604701403547</c:v>
                </c:pt>
                <c:pt idx="21">
                  <c:v>0.55762732832593809</c:v>
                </c:pt>
                <c:pt idx="22">
                  <c:v>0.55823602213588031</c:v>
                </c:pt>
                <c:pt idx="23">
                  <c:v>0.5588608319488706</c:v>
                </c:pt>
                <c:pt idx="24">
                  <c:v>0.55982807990684913</c:v>
                </c:pt>
                <c:pt idx="25">
                  <c:v>0.56039752214793237</c:v>
                </c:pt>
              </c:numCache>
            </c:numRef>
          </c:yVal>
          <c:smooth val="1"/>
        </c:ser>
        <c:ser>
          <c:idx val="8"/>
          <c:order val="4"/>
          <c:tx>
            <c:strRef>
              <c:f>'IE3'!$P$37</c:f>
              <c:strCache>
                <c:ptCount val="1"/>
                <c:pt idx="0">
                  <c:v>Impeller: scale-up considering Reynolds- and tip clearance effect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'IE3'!$B$40:$B$55</c:f>
              <c:numCache>
                <c:formatCode>0.000</c:formatCode>
                <c:ptCount val="1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</c:numCache>
            </c:numRef>
          </c:xVal>
          <c:yVal>
            <c:numRef>
              <c:f>'IE3'!$P$40:$P$55</c:f>
              <c:numCache>
                <c:formatCode>0.000</c:formatCode>
                <c:ptCount val="16"/>
                <c:pt idx="0">
                  <c:v>0.49004049849085829</c:v>
                </c:pt>
                <c:pt idx="1">
                  <c:v>0.49384884929253736</c:v>
                </c:pt>
                <c:pt idx="2">
                  <c:v>0.49924991356789578</c:v>
                </c:pt>
                <c:pt idx="3">
                  <c:v>0.50365240226979224</c:v>
                </c:pt>
                <c:pt idx="4">
                  <c:v>0.50893513306306926</c:v>
                </c:pt>
                <c:pt idx="5">
                  <c:v>0.5143062422935446</c:v>
                </c:pt>
                <c:pt idx="6">
                  <c:v>0.51852781088631217</c:v>
                </c:pt>
                <c:pt idx="7">
                  <c:v>0.51991081186585164</c:v>
                </c:pt>
                <c:pt idx="8">
                  <c:v>0.5237625344420932</c:v>
                </c:pt>
                <c:pt idx="9">
                  <c:v>0.52801831681065514</c:v>
                </c:pt>
                <c:pt idx="10">
                  <c:v>0.53329281013441521</c:v>
                </c:pt>
                <c:pt idx="11">
                  <c:v>0.53757898019898986</c:v>
                </c:pt>
                <c:pt idx="12">
                  <c:v>0.54156581616238919</c:v>
                </c:pt>
                <c:pt idx="13">
                  <c:v>0.54599113273249944</c:v>
                </c:pt>
                <c:pt idx="14">
                  <c:v>0.55031274977696643</c:v>
                </c:pt>
                <c:pt idx="15">
                  <c:v>0.55300503950874269</c:v>
                </c:pt>
              </c:numCache>
            </c:numRef>
          </c:yVal>
          <c:smooth val="1"/>
        </c:ser>
        <c:ser>
          <c:idx val="3"/>
          <c:order val="5"/>
          <c:tx>
            <c:v>Fan incl. motor IE3-4P</c:v>
          </c:tx>
          <c:spPr>
            <a:ln>
              <a:solidFill>
                <a:srgbClr val="3B7838"/>
              </a:solidFill>
              <a:prstDash val="solid"/>
            </a:ln>
          </c:spPr>
          <c:marker>
            <c:symbol val="none"/>
          </c:marker>
          <c:xVal>
            <c:numRef>
              <c:f>'IE3'!$B$40:$B$65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'IE3'!$Q$40:$Q$65</c:f>
              <c:numCache>
                <c:formatCode>0.000</c:formatCode>
                <c:ptCount val="26"/>
                <c:pt idx="0">
                  <c:v>0.35193594513854304</c:v>
                </c:pt>
                <c:pt idx="1">
                  <c:v>0.36284623951626876</c:v>
                </c:pt>
                <c:pt idx="2">
                  <c:v>0.37790592062946854</c:v>
                </c:pt>
                <c:pt idx="3">
                  <c:v>0.38982951438413327</c:v>
                </c:pt>
                <c:pt idx="4">
                  <c:v>0.40372756699296491</c:v>
                </c:pt>
                <c:pt idx="5">
                  <c:v>0.4174067489343114</c:v>
                </c:pt>
                <c:pt idx="6">
                  <c:v>0.42784267377791091</c:v>
                </c:pt>
                <c:pt idx="7">
                  <c:v>0.43120157541778487</c:v>
                </c:pt>
                <c:pt idx="8">
                  <c:v>0.44040124497686783</c:v>
                </c:pt>
                <c:pt idx="9">
                  <c:v>0.45030207566101377</c:v>
                </c:pt>
                <c:pt idx="10">
                  <c:v>0.46219090600774665</c:v>
                </c:pt>
                <c:pt idx="11">
                  <c:v>0.47154251319751073</c:v>
                </c:pt>
                <c:pt idx="12">
                  <c:v>0.47999322333134181</c:v>
                </c:pt>
                <c:pt idx="13">
                  <c:v>0.48909494776136736</c:v>
                </c:pt>
                <c:pt idx="14">
                  <c:v>0.49770189539237103</c:v>
                </c:pt>
                <c:pt idx="15">
                  <c:v>0.50292377047245129</c:v>
                </c:pt>
                <c:pt idx="16">
                  <c:v>0.50633930269863792</c:v>
                </c:pt>
                <c:pt idx="17">
                  <c:v>0.51123570378790328</c:v>
                </c:pt>
                <c:pt idx="18">
                  <c:v>0.5143698668525083</c:v>
                </c:pt>
                <c:pt idx="19">
                  <c:v>0.51685295461390013</c:v>
                </c:pt>
                <c:pt idx="20">
                  <c:v>0.52106000880343806</c:v>
                </c:pt>
                <c:pt idx="21">
                  <c:v>0.52373387850877173</c:v>
                </c:pt>
                <c:pt idx="22">
                  <c:v>0.52610666326701661</c:v>
                </c:pt>
                <c:pt idx="23">
                  <c:v>0.52841724835386306</c:v>
                </c:pt>
                <c:pt idx="24">
                  <c:v>0.5317486103496325</c:v>
                </c:pt>
                <c:pt idx="25">
                  <c:v>0.53357263657267395</c:v>
                </c:pt>
              </c:numCache>
            </c:numRef>
          </c:yVal>
          <c:smooth val="1"/>
        </c:ser>
        <c:ser>
          <c:idx val="4"/>
          <c:order val="6"/>
          <c:tx>
            <c:v>Fan incl. motor IE3-2P</c:v>
          </c:tx>
          <c:spPr>
            <a:ln>
              <a:solidFill>
                <a:srgbClr val="3B7838"/>
              </a:solidFill>
              <a:prstDash val="lgDash"/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'IE3'!$Q$10:$Q$34</c:f>
              <c:numCache>
                <c:formatCode>0.000</c:formatCode>
                <c:ptCount val="25"/>
                <c:pt idx="0">
                  <c:v>0.3186596875817817</c:v>
                </c:pt>
                <c:pt idx="1">
                  <c:v>0.33885974973996558</c:v>
                </c:pt>
                <c:pt idx="2">
                  <c:v>0.3581400599125722</c:v>
                </c:pt>
                <c:pt idx="3">
                  <c:v>0.37309791106621748</c:v>
                </c:pt>
                <c:pt idx="4">
                  <c:v>0.39018681485944173</c:v>
                </c:pt>
                <c:pt idx="5">
                  <c:v>0.40664063978207449</c:v>
                </c:pt>
                <c:pt idx="6">
                  <c:v>0.41894822314532676</c:v>
                </c:pt>
                <c:pt idx="7">
                  <c:v>0.43347769882572551</c:v>
                </c:pt>
                <c:pt idx="8">
                  <c:v>0.44471636045244539</c:v>
                </c:pt>
                <c:pt idx="9">
                  <c:v>0.45796235103907768</c:v>
                </c:pt>
                <c:pt idx="10">
                  <c:v>0.46819324163015824</c:v>
                </c:pt>
                <c:pt idx="11">
                  <c:v>0.47729920044511154</c:v>
                </c:pt>
                <c:pt idx="12">
                  <c:v>0.48696325072597402</c:v>
                </c:pt>
                <c:pt idx="13">
                  <c:v>0.4959709776653905</c:v>
                </c:pt>
                <c:pt idx="14">
                  <c:v>0.5012857212973072</c:v>
                </c:pt>
                <c:pt idx="15">
                  <c:v>0.50489834071371786</c:v>
                </c:pt>
                <c:pt idx="16">
                  <c:v>0.50995115141999747</c:v>
                </c:pt>
                <c:pt idx="17">
                  <c:v>0.51314132939994261</c:v>
                </c:pt>
                <c:pt idx="18">
                  <c:v>0.51564615866418317</c:v>
                </c:pt>
                <c:pt idx="19">
                  <c:v>0.51984973161133852</c:v>
                </c:pt>
                <c:pt idx="20">
                  <c:v>0.52249994933718014</c:v>
                </c:pt>
                <c:pt idx="21">
                  <c:v>0.52484235416224811</c:v>
                </c:pt>
                <c:pt idx="22">
                  <c:v>0.52711961523780071</c:v>
                </c:pt>
                <c:pt idx="23">
                  <c:v>0.53040946751857598</c:v>
                </c:pt>
                <c:pt idx="24">
                  <c:v>0.53222276746207053</c:v>
                </c:pt>
              </c:numCache>
            </c:numRef>
          </c:yVal>
          <c:smooth val="1"/>
        </c:ser>
        <c:ser>
          <c:idx val="5"/>
          <c:order val="7"/>
          <c:tx>
            <c:v>Fan incl. motor IE3-6P</c:v>
          </c:tx>
          <c:spPr>
            <a:ln>
              <a:solidFill>
                <a:srgbClr val="3B7838"/>
              </a:solidFill>
              <a:prstDash val="dash"/>
            </a:ln>
          </c:spPr>
          <c:marker>
            <c:symbol val="none"/>
          </c:marker>
          <c:xVal>
            <c:numRef>
              <c:f>'IE3'!$B$71:$B$95</c:f>
              <c:numCache>
                <c:formatCode>0.000</c:formatCode>
                <c:ptCount val="25"/>
                <c:pt idx="0">
                  <c:v>0.12498280364541685</c:v>
                </c:pt>
                <c:pt idx="1">
                  <c:v>0.17879186332335237</c:v>
                </c:pt>
                <c:pt idx="2">
                  <c:v>0.25698868822296539</c:v>
                </c:pt>
                <c:pt idx="3">
                  <c:v>0.3458774572612977</c:v>
                </c:pt>
                <c:pt idx="4">
                  <c:v>0.49465475102816653</c:v>
                </c:pt>
                <c:pt idx="5">
                  <c:v>0.71258407021615955</c:v>
                </c:pt>
                <c:pt idx="6">
                  <c:v>0.95012399890623134</c:v>
                </c:pt>
                <c:pt idx="7">
                  <c:v>1.3585447799837713</c:v>
                </c:pt>
                <c:pt idx="8">
                  <c:v>1.8179834277537921</c:v>
                </c:pt>
                <c:pt idx="9">
                  <c:v>2.6102427371706556</c:v>
                </c:pt>
                <c:pt idx="10">
                  <c:v>3.5038807329425516</c:v>
                </c:pt>
                <c:pt idx="11">
                  <c:v>4.6093801224452475</c:v>
                </c:pt>
                <c:pt idx="12">
                  <c:v>6.2516311173545587</c:v>
                </c:pt>
                <c:pt idx="13">
                  <c:v>8.421531944331683</c:v>
                </c:pt>
                <c:pt idx="14">
                  <c:v>10.000972953490756</c:v>
                </c:pt>
                <c:pt idx="15">
                  <c:v>12.184671311417111</c:v>
                </c:pt>
                <c:pt idx="16">
                  <c:v>16.451871659238765</c:v>
                </c:pt>
                <c:pt idx="17">
                  <c:v>20.166287306696677</c:v>
                </c:pt>
                <c:pt idx="18">
                  <c:v>23.867642417210174</c:v>
                </c:pt>
                <c:pt idx="19">
                  <c:v>32.293091398687487</c:v>
                </c:pt>
                <c:pt idx="20">
                  <c:v>39.637338340296836</c:v>
                </c:pt>
                <c:pt idx="21">
                  <c:v>48.008491434396497</c:v>
                </c:pt>
                <c:pt idx="22">
                  <c:v>58.448232439374124</c:v>
                </c:pt>
                <c:pt idx="23">
                  <c:v>79.273522337183152</c:v>
                </c:pt>
                <c:pt idx="24">
                  <c:v>94.860879676369422</c:v>
                </c:pt>
              </c:numCache>
            </c:numRef>
          </c:xVal>
          <c:yVal>
            <c:numRef>
              <c:f>'IE3'!$Q$71:$Q$95</c:f>
              <c:numCache>
                <c:formatCode>0.000</c:formatCode>
                <c:ptCount val="25"/>
                <c:pt idx="0">
                  <c:v>0.3136444783335629</c:v>
                </c:pt>
                <c:pt idx="1">
                  <c:v>0.33233034225149483</c:v>
                </c:pt>
                <c:pt idx="2">
                  <c:v>0.35046615159802197</c:v>
                </c:pt>
                <c:pt idx="3">
                  <c:v>0.36475090005040978</c:v>
                </c:pt>
                <c:pt idx="4">
                  <c:v>0.38131375347693036</c:v>
                </c:pt>
                <c:pt idx="5">
                  <c:v>0.39751878368499632</c:v>
                </c:pt>
                <c:pt idx="6">
                  <c:v>0.40981317013362895</c:v>
                </c:pt>
                <c:pt idx="7">
                  <c:v>0.42452470129943098</c:v>
                </c:pt>
                <c:pt idx="8">
                  <c:v>0.43605470094069315</c:v>
                </c:pt>
                <c:pt idx="9">
                  <c:v>0.44981503317117622</c:v>
                </c:pt>
                <c:pt idx="10">
                  <c:v>0.46056943725570931</c:v>
                </c:pt>
                <c:pt idx="11">
                  <c:v>0.47023178532741178</c:v>
                </c:pt>
                <c:pt idx="12">
                  <c:v>0.48057511720252749</c:v>
                </c:pt>
                <c:pt idx="13">
                  <c:v>0.49029161638741098</c:v>
                </c:pt>
                <c:pt idx="14">
                  <c:v>0.49572116118469617</c:v>
                </c:pt>
                <c:pt idx="15">
                  <c:v>0.50002242719875001</c:v>
                </c:pt>
                <c:pt idx="16">
                  <c:v>0.50586664388691693</c:v>
                </c:pt>
                <c:pt idx="17">
                  <c:v>0.50958062534447346</c:v>
                </c:pt>
                <c:pt idx="18">
                  <c:v>0.51250644502654319</c:v>
                </c:pt>
                <c:pt idx="19">
                  <c:v>0.51742588543567536</c:v>
                </c:pt>
                <c:pt idx="20">
                  <c:v>0.52052463692003792</c:v>
                </c:pt>
                <c:pt idx="21">
                  <c:v>0.52325370461685705</c:v>
                </c:pt>
                <c:pt idx="22">
                  <c:v>0.52589008211788835</c:v>
                </c:pt>
                <c:pt idx="23">
                  <c:v>0.52964854790260385</c:v>
                </c:pt>
                <c:pt idx="24">
                  <c:v>0.5316815231461306</c:v>
                </c:pt>
              </c:numCache>
            </c:numRef>
          </c:yVal>
          <c:smooth val="1"/>
        </c:ser>
        <c:ser>
          <c:idx val="2"/>
          <c:order val="8"/>
          <c:tx>
            <c:v>Curve slopes (axial fans) 327/2011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'IE3'!$M$40:$M$65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'IE3'!$N$40:$N$65</c:f>
              <c:numCache>
                <c:formatCode>0.000</c:formatCode>
                <c:ptCount val="26"/>
                <c:pt idx="0">
                  <c:v>0.3797927548860997</c:v>
                </c:pt>
                <c:pt idx="1">
                  <c:v>0.38705083829665232</c:v>
                </c:pt>
                <c:pt idx="2">
                  <c:v>0.39734436876633039</c:v>
                </c:pt>
                <c:pt idx="3">
                  <c:v>0.40573478022692683</c:v>
                </c:pt>
                <c:pt idx="4">
                  <c:v>0.41580278675515786</c:v>
                </c:pt>
                <c:pt idx="5">
                  <c:v>0.42603922788993742</c:v>
                </c:pt>
                <c:pt idx="6">
                  <c:v>0.43408483570426143</c:v>
                </c:pt>
                <c:pt idx="7">
                  <c:v>0.43672060561861586</c:v>
                </c:pt>
                <c:pt idx="8">
                  <c:v>0.44406134842002581</c:v>
                </c:pt>
                <c:pt idx="9">
                  <c:v>0.45217216200226262</c:v>
                </c:pt>
                <c:pt idx="10">
                  <c:v>0.46222446928324473</c:v>
                </c:pt>
                <c:pt idx="11">
                  <c:v>0.47039319676149616</c:v>
                </c:pt>
                <c:pt idx="12">
                  <c:v>0.47799144321342107</c:v>
                </c:pt>
                <c:pt idx="13">
                  <c:v>0.48642536079522536</c:v>
                </c:pt>
                <c:pt idx="14">
                  <c:v>0.49466164432335452</c:v>
                </c:pt>
                <c:pt idx="15">
                  <c:v>0.49979270090301386</c:v>
                </c:pt>
                <c:pt idx="16">
                  <c:v>0.50060347235125868</c:v>
                </c:pt>
                <c:pt idx="17">
                  <c:v>0.50296107640685772</c:v>
                </c:pt>
                <c:pt idx="18">
                  <c:v>0.50455833050580967</c:v>
                </c:pt>
                <c:pt idx="19">
                  <c:v>0.50587981261888937</c:v>
                </c:pt>
                <c:pt idx="20">
                  <c:v>0.50824926433508244</c:v>
                </c:pt>
                <c:pt idx="21">
                  <c:v>0.50985427571482866</c:v>
                </c:pt>
                <c:pt idx="22">
                  <c:v>0.51135433486574167</c:v>
                </c:pt>
                <c:pt idx="23">
                  <c:v>0.51289411013903596</c:v>
                </c:pt>
                <c:pt idx="24">
                  <c:v>0.5152777866720788</c:v>
                </c:pt>
                <c:pt idx="25">
                  <c:v>0.51668111463549982</c:v>
                </c:pt>
              </c:numCache>
            </c:numRef>
          </c:yVal>
          <c:smooth val="1"/>
        </c:ser>
        <c:ser>
          <c:idx val="11"/>
          <c:order val="9"/>
          <c:tx>
            <c:v>Tip clearance 0,5%,  &gt; 10kW</c:v>
          </c:tx>
          <c:spPr>
            <a:ln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'IE3'!$M$55:$M$65</c:f>
              <c:numCache>
                <c:formatCode>0.000</c:formatCode>
                <c:ptCount val="11"/>
                <c:pt idx="0">
                  <c:v>10.000682269615494</c:v>
                </c:pt>
                <c:pt idx="1">
                  <c:v>12.03266049323441</c:v>
                </c:pt>
                <c:pt idx="2">
                  <c:v>16.279092090504967</c:v>
                </c:pt>
                <c:pt idx="3">
                  <c:v>19.978521213742631</c:v>
                </c:pt>
                <c:pt idx="4">
                  <c:v>23.666925877490467</c:v>
                </c:pt>
                <c:pt idx="5">
                  <c:v>32.067863831638604</c:v>
                </c:pt>
                <c:pt idx="6">
                  <c:v>39.394455838537382</c:v>
                </c:pt>
                <c:pt idx="7">
                  <c:v>47.748152133486791</c:v>
                </c:pt>
                <c:pt idx="8">
                  <c:v>58.168702579148452</c:v>
                </c:pt>
                <c:pt idx="9">
                  <c:v>78.960443291815182</c:v>
                </c:pt>
                <c:pt idx="10">
                  <c:v>94.524669250808628</c:v>
                </c:pt>
              </c:numCache>
            </c:numRef>
          </c:xVal>
          <c:yVal>
            <c:numRef>
              <c:f>'IE3'!$P$55:$P$65</c:f>
              <c:numCache>
                <c:formatCode>0.000</c:formatCode>
                <c:ptCount val="11"/>
                <c:pt idx="0">
                  <c:v>0.55300503950874269</c:v>
                </c:pt>
                <c:pt idx="1">
                  <c:v>0.55387353852306909</c:v>
                </c:pt>
                <c:pt idx="2">
                  <c:v>0.55483020679449313</c:v>
                </c:pt>
                <c:pt idx="3">
                  <c:v>0.55547834035798971</c:v>
                </c:pt>
                <c:pt idx="4">
                  <c:v>0.55601457120041442</c:v>
                </c:pt>
                <c:pt idx="5">
                  <c:v>0.55697604701403547</c:v>
                </c:pt>
                <c:pt idx="6">
                  <c:v>0.55762732832593809</c:v>
                </c:pt>
                <c:pt idx="7">
                  <c:v>0.55823602213588031</c:v>
                </c:pt>
                <c:pt idx="8">
                  <c:v>0.5588608319488706</c:v>
                </c:pt>
                <c:pt idx="9">
                  <c:v>0.55982807990684913</c:v>
                </c:pt>
                <c:pt idx="10">
                  <c:v>0.56039752214793237</c:v>
                </c:pt>
              </c:numCache>
            </c:numRef>
          </c:yVal>
          <c:smooth val="1"/>
        </c:ser>
        <c:ser>
          <c:idx val="13"/>
          <c:order val="10"/>
          <c:tx>
            <c:v>Proposal new slopes (axial fans)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'IE3'!$B$40:$B$65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'IE3'!$R$40:$R$65</c:f>
              <c:numCache>
                <c:formatCode>0.000</c:formatCode>
                <c:ptCount val="26"/>
                <c:pt idx="0">
                  <c:v>0.32012196948618832</c:v>
                </c:pt>
                <c:pt idx="1">
                  <c:v>0.33286064757366246</c:v>
                </c:pt>
                <c:pt idx="2">
                  <c:v>0.35092684544157215</c:v>
                </c:pt>
                <c:pt idx="3">
                  <c:v>0.36565287496922866</c:v>
                </c:pt>
                <c:pt idx="4">
                  <c:v>0.38332325527365668</c:v>
                </c:pt>
                <c:pt idx="5">
                  <c:v>0.40128925552487277</c:v>
                </c:pt>
                <c:pt idx="6">
                  <c:v>0.41541011941791206</c:v>
                </c:pt>
                <c:pt idx="7">
                  <c:v>0.42002612822521712</c:v>
                </c:pt>
                <c:pt idx="8">
                  <c:v>0.42933429726153349</c:v>
                </c:pt>
                <c:pt idx="9">
                  <c:v>0.43961892728984964</c:v>
                </c:pt>
                <c:pt idx="10">
                  <c:v>0.45236539967114453</c:v>
                </c:pt>
                <c:pt idx="11">
                  <c:v>0.46272346536506603</c:v>
                </c:pt>
                <c:pt idx="12">
                  <c:v>0.47235815278941118</c:v>
                </c:pt>
                <c:pt idx="13">
                  <c:v>0.48305248340601992</c:v>
                </c:pt>
                <c:pt idx="14">
                  <c:v>0.49349621115740661</c:v>
                </c:pt>
                <c:pt idx="15">
                  <c:v>0.50000136862504263</c:v>
                </c:pt>
                <c:pt idx="16">
                  <c:v>0.50269011206383141</c:v>
                </c:pt>
                <c:pt idx="17">
                  <c:v>0.50708371880129022</c:v>
                </c:pt>
                <c:pt idx="18">
                  <c:v>0.5100603451580028</c:v>
                </c:pt>
                <c:pt idx="19">
                  <c:v>0.51252304567027807</c:v>
                </c:pt>
                <c:pt idx="20">
                  <c:v>0.51693873158650661</c:v>
                </c:pt>
                <c:pt idx="21">
                  <c:v>0.51992981433214425</c:v>
                </c:pt>
                <c:pt idx="22">
                  <c:v>0.52272530918056503</c:v>
                </c:pt>
                <c:pt idx="23">
                  <c:v>0.52559481858730805</c:v>
                </c:pt>
                <c:pt idx="24">
                  <c:v>0.5300370137263215</c:v>
                </c:pt>
                <c:pt idx="25">
                  <c:v>0.53265224132584876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73120"/>
        <c:axId val="84779392"/>
      </c:scatterChart>
      <c:valAx>
        <c:axId val="84773120"/>
        <c:scaling>
          <c:logBase val="10"/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 input, motor [kW]</a:t>
                </a:r>
              </a:p>
            </c:rich>
          </c:tx>
          <c:layout>
            <c:manualLayout>
              <c:xMode val="edge"/>
              <c:yMode val="edge"/>
              <c:x val="0.45023019010411475"/>
              <c:y val="0.94645263788407707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4779392"/>
        <c:crosses val="autoZero"/>
        <c:crossBetween val="midCat"/>
        <c:majorUnit val="10"/>
      </c:valAx>
      <c:valAx>
        <c:axId val="84779392"/>
        <c:scaling>
          <c:orientation val="minMax"/>
          <c:min val="0.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Static</a:t>
                </a:r>
                <a:r>
                  <a:rPr lang="en-US" baseline="0"/>
                  <a:t> e</a:t>
                </a:r>
                <a:r>
                  <a:rPr lang="en-US"/>
                  <a:t>fficiency</a:t>
                </a:r>
              </a:p>
            </c:rich>
          </c:tx>
          <c:layout>
            <c:manualLayout>
              <c:xMode val="edge"/>
              <c:yMode val="edge"/>
              <c:x val="3.2147433704872962E-2"/>
              <c:y val="0.41375718818230073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84773120"/>
        <c:crossesAt val="0.1"/>
        <c:crossBetween val="midCat"/>
        <c:majorUnit val="5.000000000000001E-2"/>
      </c:valAx>
    </c:plotArea>
    <c:legend>
      <c:legendPos val="r"/>
      <c:legendEntry>
        <c:idx val="9"/>
        <c:delete val="1"/>
      </c:legendEntry>
      <c:layout>
        <c:manualLayout>
          <c:xMode val="edge"/>
          <c:yMode val="edge"/>
          <c:x val="0.5101994705902243"/>
          <c:y val="0.20663129253638443"/>
          <c:w val="0.42527521096689735"/>
          <c:h val="0.2818423862271453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07358518905532"/>
          <c:y val="1.8223196978063988E-2"/>
          <c:w val="0.82931686419958173"/>
          <c:h val="0.89203679737553943"/>
        </c:manualLayout>
      </c:layout>
      <c:scatterChart>
        <c:scatterStyle val="smoothMarker"/>
        <c:varyColors val="0"/>
        <c:ser>
          <c:idx val="7"/>
          <c:order val="0"/>
          <c:tx>
            <c:strRef>
              <c:f>'IE3'!$A$7</c:f>
              <c:strCache>
                <c:ptCount val="1"/>
                <c:pt idx="0">
                  <c:v>Motor IE3_2P (IEC 60034-30)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  <a:prstDash val="lgDash"/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'IE3'!$C$10:$C$34</c:f>
              <c:numCache>
                <c:formatCode>0.000</c:formatCode>
                <c:ptCount val="25"/>
                <c:pt idx="0">
                  <c:v>0.6506351269861651</c:v>
                </c:pt>
                <c:pt idx="1">
                  <c:v>0.68475663435176581</c:v>
                </c:pt>
                <c:pt idx="2">
                  <c:v>0.71621546066403552</c:v>
                </c:pt>
                <c:pt idx="3">
                  <c:v>0.73983088306848643</c:v>
                </c:pt>
                <c:pt idx="4">
                  <c:v>0.76591341832788151</c:v>
                </c:pt>
                <c:pt idx="5">
                  <c:v>0.79006486068823534</c:v>
                </c:pt>
                <c:pt idx="6">
                  <c:v>0.80747334667375514</c:v>
                </c:pt>
                <c:pt idx="7">
                  <c:v>0.82725260409341428</c:v>
                </c:pt>
                <c:pt idx="8">
                  <c:v>0.84194246661964189</c:v>
                </c:pt>
                <c:pt idx="9">
                  <c:v>0.85852603874374633</c:v>
                </c:pt>
                <c:pt idx="10">
                  <c:v>0.87075866261777024</c:v>
                </c:pt>
                <c:pt idx="11">
                  <c:v>0.88119658915565691</c:v>
                </c:pt>
                <c:pt idx="12">
                  <c:v>0.89178322665312937</c:v>
                </c:pt>
                <c:pt idx="13">
                  <c:v>0.90116870785340408</c:v>
                </c:pt>
                <c:pt idx="14">
                  <c:v>0.9064768710803236</c:v>
                </c:pt>
                <c:pt idx="15">
                  <c:v>0.91157693155021269</c:v>
                </c:pt>
                <c:pt idx="16">
                  <c:v>0.91911209082543943</c:v>
                </c:pt>
                <c:pt idx="17">
                  <c:v>0.92378278704663419</c:v>
                </c:pt>
                <c:pt idx="18">
                  <c:v>0.92739684420665924</c:v>
                </c:pt>
                <c:pt idx="19">
                  <c:v>0.93334306636392683</c:v>
                </c:pt>
                <c:pt idx="20">
                  <c:v>0.93700563583529084</c:v>
                </c:pt>
                <c:pt idx="21">
                  <c:v>0.94018001947301089</c:v>
                </c:pt>
                <c:pt idx="22">
                  <c:v>0.943203719250853</c:v>
                </c:pt>
                <c:pt idx="23">
                  <c:v>0.94745063092732296</c:v>
                </c:pt>
                <c:pt idx="24">
                  <c:v>0.94972362729608162</c:v>
                </c:pt>
              </c:numCache>
            </c:numRef>
          </c:yVal>
          <c:smooth val="1"/>
        </c:ser>
        <c:ser>
          <c:idx val="0"/>
          <c:order val="1"/>
          <c:tx>
            <c:v>Impeller: resulting from current slopes</c:v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'IE3'!$L$10:$L$34</c:f>
              <c:numCache>
                <c:formatCode>0.000</c:formatCode>
                <c:ptCount val="25"/>
                <c:pt idx="0">
                  <c:v>0.58292537759245899</c:v>
                </c:pt>
                <c:pt idx="1">
                  <c:v>0.56805719641937746</c:v>
                </c:pt>
                <c:pt idx="2">
                  <c:v>0.5568993675839139</c:v>
                </c:pt>
                <c:pt idx="3">
                  <c:v>0.55008798088084065</c:v>
                </c:pt>
                <c:pt idx="4">
                  <c:v>0.54414073203635149</c:v>
                </c:pt>
                <c:pt idx="5">
                  <c:v>0.54017819276229173</c:v>
                </c:pt>
                <c:pt idx="6">
                  <c:v>0.53831729846251386</c:v>
                </c:pt>
                <c:pt idx="7">
                  <c:v>0.53733016345523721</c:v>
                </c:pt>
                <c:pt idx="8">
                  <c:v>0.53747584478456589</c:v>
                </c:pt>
                <c:pt idx="9">
                  <c:v>0.53869452918420513</c:v>
                </c:pt>
                <c:pt idx="10">
                  <c:v>0.54044122034823416</c:v>
                </c:pt>
                <c:pt idx="11">
                  <c:v>0.54261429700356445</c:v>
                </c:pt>
                <c:pt idx="12">
                  <c:v>0.54559030192444358</c:v>
                </c:pt>
                <c:pt idx="13">
                  <c:v>0.54902002144637241</c:v>
                </c:pt>
                <c:pt idx="14">
                  <c:v>0.55135607603466064</c:v>
                </c:pt>
                <c:pt idx="15">
                  <c:v>0.54918645288451418</c:v>
                </c:pt>
                <c:pt idx="16">
                  <c:v>0.54724630945418562</c:v>
                </c:pt>
                <c:pt idx="17">
                  <c:v>0.54620738731456475</c:v>
                </c:pt>
                <c:pt idx="18">
                  <c:v>0.54550330770852618</c:v>
                </c:pt>
                <c:pt idx="19">
                  <c:v>0.54456653823416068</c:v>
                </c:pt>
                <c:pt idx="20">
                  <c:v>0.54415112874286131</c:v>
                </c:pt>
                <c:pt idx="21">
                  <c:v>0.54390977402418828</c:v>
                </c:pt>
                <c:pt idx="22">
                  <c:v>0.5437990517543928</c:v>
                </c:pt>
                <c:pt idx="23">
                  <c:v>0.54387789501517947</c:v>
                </c:pt>
                <c:pt idx="24">
                  <c:v>0.54405393081708431</c:v>
                </c:pt>
              </c:numCache>
            </c:numRef>
          </c:yVal>
          <c:smooth val="1"/>
        </c:ser>
        <c:ser>
          <c:idx val="8"/>
          <c:order val="2"/>
          <c:tx>
            <c:strRef>
              <c:f>'IE3'!$P$37</c:f>
              <c:strCache>
                <c:ptCount val="1"/>
                <c:pt idx="0">
                  <c:v>Impeller: scale-up considering Reynolds- and tip clearance effect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'IE3'!$B$40:$B$55</c:f>
              <c:numCache>
                <c:formatCode>0.000</c:formatCode>
                <c:ptCount val="1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</c:numCache>
            </c:numRef>
          </c:xVal>
          <c:yVal>
            <c:numRef>
              <c:f>'IE3'!$P$40:$P$55</c:f>
              <c:numCache>
                <c:formatCode>0.000</c:formatCode>
                <c:ptCount val="16"/>
                <c:pt idx="0">
                  <c:v>0.49004049849085829</c:v>
                </c:pt>
                <c:pt idx="1">
                  <c:v>0.49384884929253736</c:v>
                </c:pt>
                <c:pt idx="2">
                  <c:v>0.49924991356789578</c:v>
                </c:pt>
                <c:pt idx="3">
                  <c:v>0.50365240226979224</c:v>
                </c:pt>
                <c:pt idx="4">
                  <c:v>0.50893513306306926</c:v>
                </c:pt>
                <c:pt idx="5">
                  <c:v>0.5143062422935446</c:v>
                </c:pt>
                <c:pt idx="6">
                  <c:v>0.51852781088631217</c:v>
                </c:pt>
                <c:pt idx="7">
                  <c:v>0.51991081186585164</c:v>
                </c:pt>
                <c:pt idx="8">
                  <c:v>0.5237625344420932</c:v>
                </c:pt>
                <c:pt idx="9">
                  <c:v>0.52801831681065514</c:v>
                </c:pt>
                <c:pt idx="10">
                  <c:v>0.53329281013441521</c:v>
                </c:pt>
                <c:pt idx="11">
                  <c:v>0.53757898019898986</c:v>
                </c:pt>
                <c:pt idx="12">
                  <c:v>0.54156581616238919</c:v>
                </c:pt>
                <c:pt idx="13">
                  <c:v>0.54599113273249944</c:v>
                </c:pt>
                <c:pt idx="14">
                  <c:v>0.55031274977696643</c:v>
                </c:pt>
                <c:pt idx="15">
                  <c:v>0.55300503950874269</c:v>
                </c:pt>
              </c:numCache>
            </c:numRef>
          </c:yVal>
          <c:smooth val="1"/>
        </c:ser>
        <c:ser>
          <c:idx val="1"/>
          <c:order val="3"/>
          <c:tx>
            <c:v>Impeller resulting fom proposal</c:v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'IE3'!$K$10:$K$34</c:f>
              <c:numCache>
                <c:formatCode>0.000</c:formatCode>
                <c:ptCount val="25"/>
                <c:pt idx="0">
                  <c:v>0.47511763342326713</c:v>
                </c:pt>
                <c:pt idx="1">
                  <c:v>0.47881674692794046</c:v>
                </c:pt>
                <c:pt idx="2">
                  <c:v>0.48441495115211908</c:v>
                </c:pt>
                <c:pt idx="3">
                  <c:v>0.490121308684557</c:v>
                </c:pt>
                <c:pt idx="4">
                  <c:v>0.49811455948114081</c:v>
                </c:pt>
                <c:pt idx="5">
                  <c:v>0.50735103617375188</c:v>
                </c:pt>
                <c:pt idx="6">
                  <c:v>0.5153038443182919</c:v>
                </c:pt>
                <c:pt idx="7">
                  <c:v>0.519672435071031</c:v>
                </c:pt>
                <c:pt idx="8">
                  <c:v>0.5226779131315531</c:v>
                </c:pt>
                <c:pt idx="9">
                  <c:v>0.52729160829725152</c:v>
                </c:pt>
                <c:pt idx="10">
                  <c:v>0.53169488542695487</c:v>
                </c:pt>
                <c:pt idx="11">
                  <c:v>0.53626970783339933</c:v>
                </c:pt>
                <c:pt idx="12">
                  <c:v>0.54184507194029974</c:v>
                </c:pt>
                <c:pt idx="13">
                  <c:v>0.54775592668142603</c:v>
                </c:pt>
                <c:pt idx="14">
                  <c:v>0.55158713682228155</c:v>
                </c:pt>
                <c:pt idx="15">
                  <c:v>0.55149655592079472</c:v>
                </c:pt>
                <c:pt idx="16">
                  <c:v>0.5517502093509038</c:v>
                </c:pt>
                <c:pt idx="17">
                  <c:v>0.55218078544594928</c:v>
                </c:pt>
                <c:pt idx="18">
                  <c:v>0.55268359877496742</c:v>
                </c:pt>
                <c:pt idx="19">
                  <c:v>0.55389336736550887</c:v>
                </c:pt>
                <c:pt idx="20">
                  <c:v>0.5549209972776421</c:v>
                </c:pt>
                <c:pt idx="21">
                  <c:v>0.55602147723667406</c:v>
                </c:pt>
                <c:pt idx="22">
                  <c:v>0.55728210967019975</c:v>
                </c:pt>
                <c:pt idx="23">
                  <c:v>0.55947365457014109</c:v>
                </c:pt>
                <c:pt idx="24">
                  <c:v>0.56088850144779556</c:v>
                </c:pt>
              </c:numCache>
            </c:numRef>
          </c:yVal>
          <c:smooth val="1"/>
        </c:ser>
        <c:ser>
          <c:idx val="2"/>
          <c:order val="4"/>
          <c:tx>
            <c:v>Curve slopes (axial fans) 327/2011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'IE3'!$B$10:$B$34</c:f>
              <c:numCache>
                <c:formatCode>0.000</c:formatCode>
                <c:ptCount val="25"/>
                <c:pt idx="0">
                  <c:v>0.12295677974008479</c:v>
                </c:pt>
                <c:pt idx="1">
                  <c:v>0.17524474240924973</c:v>
                </c:pt>
                <c:pt idx="2">
                  <c:v>0.25132101984103206</c:v>
                </c:pt>
                <c:pt idx="3">
                  <c:v>0.33791506372795932</c:v>
                </c:pt>
                <c:pt idx="4">
                  <c:v>0.48308332397122972</c:v>
                </c:pt>
                <c:pt idx="5">
                  <c:v>0.69614537662248155</c:v>
                </c:pt>
                <c:pt idx="6">
                  <c:v>0.92882322752756297</c:v>
                </c:pt>
                <c:pt idx="7">
                  <c:v>1.3297026743185529</c:v>
                </c:pt>
                <c:pt idx="8">
                  <c:v>1.7815944194173114</c:v>
                </c:pt>
                <c:pt idx="9">
                  <c:v>2.5625314792073048</c:v>
                </c:pt>
                <c:pt idx="10">
                  <c:v>3.4452714957564372</c:v>
                </c:pt>
                <c:pt idx="11">
                  <c:v>4.5392822092431286</c:v>
                </c:pt>
                <c:pt idx="12">
                  <c:v>6.1674180850446696</c:v>
                </c:pt>
                <c:pt idx="13">
                  <c:v>8.3225259983395343</c:v>
                </c:pt>
                <c:pt idx="14">
                  <c:v>10.000255151790567</c:v>
                </c:pt>
                <c:pt idx="15">
                  <c:v>12.067001280181127</c:v>
                </c:pt>
                <c:pt idx="16">
                  <c:v>16.320098657965371</c:v>
                </c:pt>
                <c:pt idx="17">
                  <c:v>20.026352795709851</c:v>
                </c:pt>
                <c:pt idx="18">
                  <c:v>23.722314926378555</c:v>
                </c:pt>
                <c:pt idx="19">
                  <c:v>32.142521952696946</c:v>
                </c:pt>
                <c:pt idx="20">
                  <c:v>39.487489279631134</c:v>
                </c:pt>
                <c:pt idx="21">
                  <c:v>47.863174145333751</c:v>
                </c:pt>
                <c:pt idx="22">
                  <c:v>58.311898985814203</c:v>
                </c:pt>
                <c:pt idx="23">
                  <c:v>79.159797409806259</c:v>
                </c:pt>
                <c:pt idx="24">
                  <c:v>94.764410838377515</c:v>
                </c:pt>
              </c:numCache>
            </c:numRef>
          </c:xVal>
          <c:yVal>
            <c:numRef>
              <c:f>'IE3'!$N$10:$N$34</c:f>
              <c:numCache>
                <c:formatCode>0.000</c:formatCode>
                <c:ptCount val="25"/>
                <c:pt idx="0">
                  <c:v>0.37927172707332779</c:v>
                </c:pt>
                <c:pt idx="1">
                  <c:v>0.38898093393943289</c:v>
                </c:pt>
                <c:pt idx="2">
                  <c:v>0.39885993709762296</c:v>
                </c:pt>
                <c:pt idx="3">
                  <c:v>0.40697207666043306</c:v>
                </c:pt>
                <c:pt idx="4">
                  <c:v>0.4167646881253978</c:v>
                </c:pt>
                <c:pt idx="5">
                  <c:v>0.42677580861156272</c:v>
                </c:pt>
                <c:pt idx="6">
                  <c:v>0.43467687056190074</c:v>
                </c:pt>
                <c:pt idx="7">
                  <c:v>0.44450777697628491</c:v>
                </c:pt>
                <c:pt idx="8">
                  <c:v>0.45252373850639321</c:v>
                </c:pt>
                <c:pt idx="9">
                  <c:v>0.46248328023344309</c:v>
                </c:pt>
                <c:pt idx="10">
                  <c:v>0.47059387425394406</c:v>
                </c:pt>
                <c:pt idx="11">
                  <c:v>0.47814986774663554</c:v>
                </c:pt>
                <c:pt idx="12">
                  <c:v>0.48654827988083532</c:v>
                </c:pt>
                <c:pt idx="13">
                  <c:v>0.49475966331247562</c:v>
                </c:pt>
                <c:pt idx="14">
                  <c:v>0.49979153065502419</c:v>
                </c:pt>
                <c:pt idx="15">
                  <c:v>0.50062570156941089</c:v>
                </c:pt>
                <c:pt idx="16">
                  <c:v>0.50298069967894199</c:v>
                </c:pt>
                <c:pt idx="17">
                  <c:v>0.50457698255890904</c:v>
                </c:pt>
                <c:pt idx="18">
                  <c:v>0.50589804607318134</c:v>
                </c:pt>
                <c:pt idx="19">
                  <c:v>0.50826740263466008</c:v>
                </c:pt>
                <c:pt idx="20">
                  <c:v>0.50987267437819594</c:v>
                </c:pt>
                <c:pt idx="21">
                  <c:v>0.51137310193362229</c:v>
                </c:pt>
                <c:pt idx="22">
                  <c:v>0.51291328813983039</c:v>
                </c:pt>
                <c:pt idx="23">
                  <c:v>0.51529745477955613</c:v>
                </c:pt>
                <c:pt idx="24">
                  <c:v>0.51670087262029274</c:v>
                </c:pt>
              </c:numCache>
            </c:numRef>
          </c:yVal>
          <c:smooth val="1"/>
        </c:ser>
        <c:ser>
          <c:idx val="11"/>
          <c:order val="5"/>
          <c:tx>
            <c:v>Tip clearance 0,5%,  &gt; 10kW</c:v>
          </c:tx>
          <c:spPr>
            <a:ln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'IE3'!$M$55:$M$65</c:f>
              <c:numCache>
                <c:formatCode>0.000</c:formatCode>
                <c:ptCount val="11"/>
                <c:pt idx="0">
                  <c:v>10.000682269615494</c:v>
                </c:pt>
                <c:pt idx="1">
                  <c:v>12.03266049323441</c:v>
                </c:pt>
                <c:pt idx="2">
                  <c:v>16.279092090504967</c:v>
                </c:pt>
                <c:pt idx="3">
                  <c:v>19.978521213742631</c:v>
                </c:pt>
                <c:pt idx="4">
                  <c:v>23.666925877490467</c:v>
                </c:pt>
                <c:pt idx="5">
                  <c:v>32.067863831638604</c:v>
                </c:pt>
                <c:pt idx="6">
                  <c:v>39.394455838537382</c:v>
                </c:pt>
                <c:pt idx="7">
                  <c:v>47.748152133486791</c:v>
                </c:pt>
                <c:pt idx="8">
                  <c:v>58.168702579148452</c:v>
                </c:pt>
                <c:pt idx="9">
                  <c:v>78.960443291815182</c:v>
                </c:pt>
                <c:pt idx="10">
                  <c:v>94.524669250808628</c:v>
                </c:pt>
              </c:numCache>
            </c:numRef>
          </c:xVal>
          <c:yVal>
            <c:numRef>
              <c:f>'IE3'!$P$55:$P$65</c:f>
              <c:numCache>
                <c:formatCode>0.000</c:formatCode>
                <c:ptCount val="11"/>
                <c:pt idx="0">
                  <c:v>0.55300503950874269</c:v>
                </c:pt>
                <c:pt idx="1">
                  <c:v>0.55387353852306909</c:v>
                </c:pt>
                <c:pt idx="2">
                  <c:v>0.55483020679449313</c:v>
                </c:pt>
                <c:pt idx="3">
                  <c:v>0.55547834035798971</c:v>
                </c:pt>
                <c:pt idx="4">
                  <c:v>0.55601457120041442</c:v>
                </c:pt>
                <c:pt idx="5">
                  <c:v>0.55697604701403547</c:v>
                </c:pt>
                <c:pt idx="6">
                  <c:v>0.55762732832593809</c:v>
                </c:pt>
                <c:pt idx="7">
                  <c:v>0.55823602213588031</c:v>
                </c:pt>
                <c:pt idx="8">
                  <c:v>0.5588608319488706</c:v>
                </c:pt>
                <c:pt idx="9">
                  <c:v>0.55982807990684913</c:v>
                </c:pt>
                <c:pt idx="10">
                  <c:v>0.56039752214793237</c:v>
                </c:pt>
              </c:numCache>
            </c:numRef>
          </c:yVal>
          <c:smooth val="1"/>
        </c:ser>
        <c:ser>
          <c:idx val="13"/>
          <c:order val="6"/>
          <c:tx>
            <c:v>Proposal new slopes (axial fans)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'IE3'!$B$40:$B$65</c:f>
              <c:numCache>
                <c:formatCode>0.000</c:formatCode>
                <c:ptCount val="26"/>
                <c:pt idx="0">
                  <c:v>0.12531725012293191</c:v>
                </c:pt>
                <c:pt idx="1">
                  <c:v>0.16332499957588065</c:v>
                </c:pt>
                <c:pt idx="2">
                  <c:v>0.23779723877449541</c:v>
                </c:pt>
                <c:pt idx="3">
                  <c:v>0.32299529902544738</c:v>
                </c:pt>
                <c:pt idx="4">
                  <c:v>0.46641848273050152</c:v>
                </c:pt>
                <c:pt idx="5">
                  <c:v>0.67768054537605338</c:v>
                </c:pt>
                <c:pt idx="6">
                  <c:v>0.90896930577478185</c:v>
                </c:pt>
                <c:pt idx="7">
                  <c:v>1.0007523127218581</c:v>
                </c:pt>
                <c:pt idx="8">
                  <c:v>1.3082133496615442</c:v>
                </c:pt>
                <c:pt idx="9">
                  <c:v>1.7588803561550068</c:v>
                </c:pt>
                <c:pt idx="10">
                  <c:v>2.5384406465930098</c:v>
                </c:pt>
                <c:pt idx="11">
                  <c:v>3.4201305194330529</c:v>
                </c:pt>
                <c:pt idx="12">
                  <c:v>4.5131121844071824</c:v>
                </c:pt>
                <c:pt idx="13">
                  <c:v>6.139812410194649</c:v>
                </c:pt>
                <c:pt idx="14">
                  <c:v>8.2928067213274144</c:v>
                </c:pt>
                <c:pt idx="15">
                  <c:v>10.000682269615494</c:v>
                </c:pt>
                <c:pt idx="16">
                  <c:v>12.03266049323441</c:v>
                </c:pt>
                <c:pt idx="17">
                  <c:v>16.279092090504967</c:v>
                </c:pt>
                <c:pt idx="18">
                  <c:v>19.978521213742631</c:v>
                </c:pt>
                <c:pt idx="19">
                  <c:v>23.666925877490467</c:v>
                </c:pt>
                <c:pt idx="20">
                  <c:v>32.067863831638604</c:v>
                </c:pt>
                <c:pt idx="21">
                  <c:v>39.394455838537382</c:v>
                </c:pt>
                <c:pt idx="22">
                  <c:v>47.748152133486791</c:v>
                </c:pt>
                <c:pt idx="23">
                  <c:v>58.168702579148452</c:v>
                </c:pt>
                <c:pt idx="24">
                  <c:v>78.960443291815182</c:v>
                </c:pt>
                <c:pt idx="25">
                  <c:v>94.524669250808628</c:v>
                </c:pt>
              </c:numCache>
            </c:numRef>
          </c:xVal>
          <c:yVal>
            <c:numRef>
              <c:f>'IE3'!$R$40:$R$65</c:f>
              <c:numCache>
                <c:formatCode>0.000</c:formatCode>
                <c:ptCount val="26"/>
                <c:pt idx="0">
                  <c:v>0.32012196948618832</c:v>
                </c:pt>
                <c:pt idx="1">
                  <c:v>0.33286064757366246</c:v>
                </c:pt>
                <c:pt idx="2">
                  <c:v>0.35092684544157215</c:v>
                </c:pt>
                <c:pt idx="3">
                  <c:v>0.36565287496922866</c:v>
                </c:pt>
                <c:pt idx="4">
                  <c:v>0.38332325527365668</c:v>
                </c:pt>
                <c:pt idx="5">
                  <c:v>0.40128925552487277</c:v>
                </c:pt>
                <c:pt idx="6">
                  <c:v>0.41541011941791206</c:v>
                </c:pt>
                <c:pt idx="7">
                  <c:v>0.42002612818761542</c:v>
                </c:pt>
                <c:pt idx="8">
                  <c:v>0.4293342838284156</c:v>
                </c:pt>
                <c:pt idx="9">
                  <c:v>0.4396188990559749</c:v>
                </c:pt>
                <c:pt idx="10">
                  <c:v>0.45236535309364517</c:v>
                </c:pt>
                <c:pt idx="11">
                  <c:v>0.46272340388112704</c:v>
                </c:pt>
                <c:pt idx="12">
                  <c:v>0.47235807744006036</c:v>
                </c:pt>
                <c:pt idx="13">
                  <c:v>0.48305239266631211</c:v>
                </c:pt>
                <c:pt idx="14">
                  <c:v>0.49349610538798122</c:v>
                </c:pt>
                <c:pt idx="15">
                  <c:v>0.50000235067368271</c:v>
                </c:pt>
                <c:pt idx="16">
                  <c:v>0.50271869388619761</c:v>
                </c:pt>
                <c:pt idx="17">
                  <c:v>0.50715915044783921</c:v>
                </c:pt>
                <c:pt idx="18">
                  <c:v>0.51016751711036545</c:v>
                </c:pt>
                <c:pt idx="19">
                  <c:v>0.51265647784411572</c:v>
                </c:pt>
                <c:pt idx="20">
                  <c:v>0.51711924901880724</c:v>
                </c:pt>
                <c:pt idx="21">
                  <c:v>0.52014222622135231</c:v>
                </c:pt>
                <c:pt idx="22">
                  <c:v>0.52296752993751416</c:v>
                </c:pt>
                <c:pt idx="23">
                  <c:v>0.52586763744263809</c:v>
                </c:pt>
                <c:pt idx="24">
                  <c:v>0.53035720051275748</c:v>
                </c:pt>
                <c:pt idx="25">
                  <c:v>0.53300031475770882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845696"/>
        <c:axId val="84847616"/>
      </c:scatterChart>
      <c:valAx>
        <c:axId val="84845696"/>
        <c:scaling>
          <c:logBase val="10"/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 input, motor [kW]</a:t>
                </a:r>
              </a:p>
            </c:rich>
          </c:tx>
          <c:layout>
            <c:manualLayout>
              <c:xMode val="edge"/>
              <c:yMode val="edge"/>
              <c:x val="0.45023019010411475"/>
              <c:y val="0.94645263788407707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4847616"/>
        <c:crosses val="autoZero"/>
        <c:crossBetween val="midCat"/>
        <c:majorUnit val="10"/>
      </c:valAx>
      <c:valAx>
        <c:axId val="84847616"/>
        <c:scaling>
          <c:orientation val="minMax"/>
          <c:min val="0.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Static</a:t>
                </a:r>
                <a:r>
                  <a:rPr lang="en-US" baseline="0"/>
                  <a:t> e</a:t>
                </a:r>
                <a:r>
                  <a:rPr lang="en-US"/>
                  <a:t>fficiency</a:t>
                </a:r>
              </a:p>
            </c:rich>
          </c:tx>
          <c:layout>
            <c:manualLayout>
              <c:xMode val="edge"/>
              <c:yMode val="edge"/>
              <c:x val="3.2147433704872962E-2"/>
              <c:y val="0.41375718818230073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84845696"/>
        <c:crossesAt val="0.1"/>
        <c:crossBetween val="midCat"/>
        <c:majorUnit val="5.000000000000001E-2"/>
      </c:valAx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51641892110751497"/>
          <c:y val="0.66920319488954139"/>
          <c:w val="0.41922078542328822"/>
          <c:h val="0.2229195580070654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0.12313</cdr:x>
      <cdr:y>0.26194</cdr:y>
    </cdr:from>
    <cdr:to>
      <cdr:x>0.18004</cdr:x>
      <cdr:y>0.30246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143000" y="1567297"/>
          <a:ext cx="528205" cy="2424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100" b="1">
              <a:solidFill>
                <a:schemeClr val="tx2">
                  <a:lumMod val="75000"/>
                </a:schemeClr>
              </a:solidFill>
            </a:rPr>
            <a:t>motor</a:t>
          </a:r>
        </a:p>
      </cdr:txBody>
    </cdr:sp>
  </cdr:relSizeAnchor>
  <cdr:relSizeAnchor xmlns:cdr="http://schemas.openxmlformats.org/drawingml/2006/chartDrawing">
    <cdr:from>
      <cdr:x>0.12174</cdr:x>
      <cdr:y>0.54051</cdr:y>
    </cdr:from>
    <cdr:to>
      <cdr:x>0.19089</cdr:x>
      <cdr:y>0.57795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1008112" y="2808312"/>
          <a:ext cx="572625" cy="19452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b="1" dirty="0" err="1">
              <a:solidFill>
                <a:schemeClr val="accent6">
                  <a:lumMod val="50000"/>
                </a:schemeClr>
              </a:solidFill>
            </a:rPr>
            <a:t>impeller</a:t>
          </a:r>
          <a:endParaRPr lang="de-DE" sz="1100" b="1" dirty="0">
            <a:solidFill>
              <a:schemeClr val="accent6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0.12394</cdr:x>
      <cdr:y>0.73474</cdr:y>
    </cdr:from>
    <cdr:to>
      <cdr:x>0.1604</cdr:x>
      <cdr:y>0.77526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1150848" y="4405691"/>
          <a:ext cx="338518" cy="24297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>
            <a:alpha val="0"/>
          </a:sysClr>
        </a:solidFill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1">
              <a:solidFill>
                <a:srgbClr val="006600"/>
              </a:solidFill>
            </a:rPr>
            <a:t>fan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0.1254</cdr:x>
      <cdr:y>0.32107</cdr:y>
    </cdr:from>
    <cdr:to>
      <cdr:x>0.18231</cdr:x>
      <cdr:y>0.36159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060768" y="1656184"/>
          <a:ext cx="481406" cy="20901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de-DE" sz="1100" b="1" dirty="0" err="1">
              <a:solidFill>
                <a:schemeClr val="tx2">
                  <a:lumMod val="75000"/>
                </a:schemeClr>
              </a:solidFill>
            </a:rPr>
            <a:t>motor</a:t>
          </a:r>
          <a:endParaRPr lang="de-DE" sz="1100" b="1" dirty="0">
            <a:solidFill>
              <a:schemeClr val="tx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0.1935</cdr:x>
      <cdr:y>0.41878</cdr:y>
    </cdr:from>
    <cdr:to>
      <cdr:x>0.5</cdr:x>
      <cdr:y>0.50527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1636831" y="2160240"/>
          <a:ext cx="2592710" cy="446148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b="1" dirty="0" err="1">
              <a:solidFill>
                <a:srgbClr val="FF0000"/>
              </a:solidFill>
            </a:rPr>
            <a:t>impeller</a:t>
          </a:r>
          <a:r>
            <a:rPr lang="de-DE" sz="1100" b="1" dirty="0">
              <a:solidFill>
                <a:srgbClr val="FF0000"/>
              </a:solidFill>
            </a:rPr>
            <a:t> </a:t>
          </a:r>
          <a:r>
            <a:rPr lang="de-DE" sz="1100" b="1" dirty="0" err="1">
              <a:solidFill>
                <a:srgbClr val="FF0000"/>
              </a:solidFill>
            </a:rPr>
            <a:t>efficiency</a:t>
          </a:r>
          <a:r>
            <a:rPr lang="de-DE" sz="1100" b="1" dirty="0">
              <a:solidFill>
                <a:srgbClr val="FF0000"/>
              </a:solidFill>
            </a:rPr>
            <a:t> </a:t>
          </a:r>
          <a:r>
            <a:rPr lang="de-DE" sz="1100" b="1" dirty="0" err="1">
              <a:solidFill>
                <a:srgbClr val="FF0000"/>
              </a:solidFill>
            </a:rPr>
            <a:t>resulting</a:t>
          </a:r>
          <a:r>
            <a:rPr lang="de-DE" sz="1100" b="1" dirty="0">
              <a:solidFill>
                <a:srgbClr val="FF0000"/>
              </a:solidFill>
            </a:rPr>
            <a:t> </a:t>
          </a:r>
          <a:endParaRPr lang="de-DE" sz="1100" b="1" dirty="0" smtClean="0">
            <a:solidFill>
              <a:srgbClr val="FF0000"/>
            </a:solidFill>
          </a:endParaRPr>
        </a:p>
        <a:p xmlns:a="http://schemas.openxmlformats.org/drawingml/2006/main">
          <a:r>
            <a:rPr lang="de-DE" sz="1100" b="1" dirty="0" err="1" smtClean="0">
              <a:solidFill>
                <a:srgbClr val="FF0000"/>
              </a:solidFill>
            </a:rPr>
            <a:t>from</a:t>
          </a:r>
          <a:r>
            <a:rPr lang="de-DE" sz="1100" b="1" dirty="0" smtClean="0">
              <a:solidFill>
                <a:srgbClr val="FF0000"/>
              </a:solidFill>
            </a:rPr>
            <a:t> </a:t>
          </a:r>
          <a:r>
            <a:rPr lang="de-DE" sz="1100" b="1" baseline="0" dirty="0" err="1">
              <a:solidFill>
                <a:srgbClr val="FF0000"/>
              </a:solidFill>
            </a:rPr>
            <a:t>current</a:t>
          </a:r>
          <a:r>
            <a:rPr lang="de-DE" sz="1100" b="1" baseline="0" dirty="0">
              <a:solidFill>
                <a:srgbClr val="FF0000"/>
              </a:solidFill>
            </a:rPr>
            <a:t> </a:t>
          </a:r>
          <a:r>
            <a:rPr lang="de-DE" sz="1100" b="1" baseline="0" dirty="0" err="1" smtClean="0">
              <a:solidFill>
                <a:srgbClr val="FF0000"/>
              </a:solidFill>
            </a:rPr>
            <a:t>slopes</a:t>
          </a:r>
          <a:r>
            <a:rPr lang="de-DE" sz="1100" b="1" baseline="0" dirty="0" smtClean="0">
              <a:solidFill>
                <a:srgbClr val="FF0000"/>
              </a:solidFill>
            </a:rPr>
            <a:t> / </a:t>
          </a:r>
          <a:r>
            <a:rPr lang="de-DE" sz="1100" b="1" baseline="0" dirty="0" err="1" smtClean="0">
              <a:solidFill>
                <a:schemeClr val="tx1"/>
              </a:solidFill>
            </a:rPr>
            <a:t>from</a:t>
          </a:r>
          <a:r>
            <a:rPr lang="de-DE" sz="1100" b="1" baseline="0" dirty="0" smtClean="0">
              <a:solidFill>
                <a:schemeClr val="tx1"/>
              </a:solidFill>
            </a:rPr>
            <a:t> </a:t>
          </a:r>
          <a:r>
            <a:rPr lang="de-DE" sz="1100" b="1" baseline="0" dirty="0" err="1" smtClean="0">
              <a:solidFill>
                <a:schemeClr val="tx1"/>
              </a:solidFill>
            </a:rPr>
            <a:t>proposal</a:t>
          </a:r>
          <a:endParaRPr lang="de-DE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0.13391</cdr:x>
      <cdr:y>0.62818</cdr:y>
    </cdr:from>
    <cdr:to>
      <cdr:x>0.25309</cdr:x>
      <cdr:y>0.67005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1132776" y="3240360"/>
          <a:ext cx="1008112" cy="21602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1" dirty="0" err="1">
              <a:solidFill>
                <a:srgbClr val="FF0000"/>
              </a:solidFill>
            </a:rPr>
            <a:t>current</a:t>
          </a:r>
          <a:r>
            <a:rPr lang="de-DE" sz="1100" b="1" dirty="0">
              <a:solidFill>
                <a:srgbClr val="FF0000"/>
              </a:solidFill>
            </a:rPr>
            <a:t> </a:t>
          </a:r>
          <a:r>
            <a:rPr lang="de-DE" sz="1100" b="1" dirty="0" err="1">
              <a:solidFill>
                <a:srgbClr val="FF0000"/>
              </a:solidFill>
            </a:rPr>
            <a:t>slopes</a:t>
          </a:r>
          <a:endParaRPr lang="de-DE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0.13391</cdr:x>
      <cdr:y>0.78173</cdr:y>
    </cdr:from>
    <cdr:to>
      <cdr:x>0.2133</cdr:x>
      <cdr:y>0.82225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1132776" y="4032448"/>
          <a:ext cx="671566" cy="20901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1">
              <a:solidFill>
                <a:sysClr val="windowText" lastClr="000000"/>
              </a:solidFill>
            </a:rPr>
            <a:t>proposal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191CD082-D90B-4B5B-9ED1-D62A1A5AC560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001BF298-6B14-4F72-9019-AAC1E1287E8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4787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ED9755F4-B662-4684-AB26-B1BA7CCEC31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49A33714-A1FD-4DF5-BC0C-328734E84A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6839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33714-A1FD-4DF5-BC0C-328734E84A3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56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33714-A1FD-4DF5-BC0C-328734E84A3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844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33714-A1FD-4DF5-BC0C-328734E84A3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844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33714-A1FD-4DF5-BC0C-328734E84A3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844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33714-A1FD-4DF5-BC0C-328734E84A3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8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0">
                <a:solidFill>
                  <a:srgbClr val="80808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699AA-9283-4DE0-8E9E-AFA0E95BBF53}" type="datetime1">
              <a:rPr lang="de-DE" smtClean="0"/>
              <a:t>26.06.2014</a:t>
            </a:fld>
            <a:endParaRPr lang="de-DE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4572000" y="6309320"/>
            <a:ext cx="2587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  <a:latin typeface="+mn-lt"/>
              </a:rPr>
              <a:t>Harry Keller, 25.06.2014</a:t>
            </a:r>
          </a:p>
          <a:p>
            <a:r>
              <a:rPr lang="de-DE" sz="1200" dirty="0" smtClean="0">
                <a:solidFill>
                  <a:schemeClr val="bg1"/>
                </a:solidFill>
                <a:latin typeface="+mn-lt"/>
              </a:rPr>
              <a:t>Helios Ventilatoren GmbH + Co KG</a:t>
            </a:r>
            <a:endParaRPr lang="de-DE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49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635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8" name="Textplatzhalt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de-DE" altLang="de-DE" noProof="0" smtClean="0"/>
              <a:t>Textmasterformat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E928-F99F-4940-9E8C-957538F8263A}" type="datetime1">
              <a:rPr lang="de-DE" smtClean="0"/>
              <a:t>26.06.2014</a:t>
            </a:fld>
            <a:endParaRPr lang="de-DE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4572000" y="6309320"/>
            <a:ext cx="2587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kern="120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Harry Keller, 25.06.2014</a:t>
            </a:r>
          </a:p>
          <a:p>
            <a:r>
              <a:rPr lang="de-DE" sz="1200" kern="120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Helios Ventilatoren GmbH + Co KG</a:t>
            </a:r>
            <a:endParaRPr lang="de-DE" sz="1200" kern="1200" dirty="0">
              <a:solidFill>
                <a:schemeClr val="bg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46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635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85113" y="59436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E39399-BC05-4011-953C-3E56CFA88311}" type="datetime1">
              <a:rPr lang="de-DE" smtClean="0"/>
              <a:t>26.06.2014</a:t>
            </a:fld>
            <a:endParaRPr lang="de-DE" dirty="0"/>
          </a:p>
        </p:txBody>
      </p:sp>
      <p:pic>
        <p:nvPicPr>
          <p:cNvPr id="1030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3950"/>
            <a:ext cx="91440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DC141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C141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DC1414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83568" y="696472"/>
            <a:ext cx="6768752" cy="70120"/>
          </a:xfrm>
          <a:prstGeom prst="rect">
            <a:avLst/>
          </a:prstGeom>
          <a:gradFill flip="none" rotWithShape="1">
            <a:gsLst>
              <a:gs pos="0">
                <a:srgbClr val="C00000">
                  <a:lumMod val="0"/>
                  <a:lumOff val="100000"/>
                </a:srgbClr>
              </a:gs>
              <a:gs pos="0">
                <a:srgbClr val="66008F">
                  <a:lumMod val="0"/>
                  <a:lumOff val="100000"/>
                </a:srgbClr>
              </a:gs>
              <a:gs pos="100000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 txBox="1">
            <a:spLocks/>
          </p:cNvSpPr>
          <p:nvPr/>
        </p:nvSpPr>
        <p:spPr bwMode="auto">
          <a:xfrm>
            <a:off x="1115616" y="1124744"/>
            <a:ext cx="6912768" cy="352839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bg1"/>
              </a:gs>
            </a:gsLst>
            <a:lin ang="5400000" scaled="0"/>
          </a:gradFill>
          <a:effectLst>
            <a:outerShdw blurRad="76200" dir="21540000" sy="23000" kx="-1200000" algn="bl" rotWithShape="0">
              <a:schemeClr val="accent1">
                <a:lumMod val="50000"/>
                <a:alpha val="20000"/>
              </a:scheme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New </a:t>
            </a: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slopes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for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fan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target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efficiency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curves</a:t>
            </a:r>
            <a:endParaRPr kumimoji="0" lang="de-DE" altLang="de-DE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---</a:t>
            </a:r>
            <a:endParaRPr lang="de-DE" altLang="de-DE" sz="2400" b="1" kern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 </a:t>
            </a:r>
            <a:r>
              <a:rPr kumimoji="0" lang="de-DE" altLang="de-DE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proposal</a:t>
            </a:r>
            <a:r>
              <a:rPr kumimoji="0" lang="de-DE" altLang="de-DE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based</a:t>
            </a:r>
            <a:r>
              <a:rPr kumimoji="0" lang="de-DE" altLang="de-DE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on a </a:t>
            </a:r>
            <a:r>
              <a:rPr kumimoji="0" lang="de-DE" altLang="de-DE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oretical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impeller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efficiency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and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motor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efficiencies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according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de-DE" altLang="de-DE" sz="18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to</a:t>
            </a:r>
            <a:r>
              <a:rPr kumimoji="0" lang="de-DE" altLang="de-DE" sz="18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IEC 60034-30 Ed 2.0 </a:t>
            </a:r>
            <a:endParaRPr kumimoji="0" lang="de-DE" altLang="de-DE" sz="1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83568" y="696472"/>
            <a:ext cx="6768752" cy="70120"/>
          </a:xfrm>
          <a:prstGeom prst="rect">
            <a:avLst/>
          </a:prstGeom>
          <a:gradFill flip="none" rotWithShape="1">
            <a:gsLst>
              <a:gs pos="0">
                <a:srgbClr val="C00000">
                  <a:lumMod val="0"/>
                  <a:lumOff val="100000"/>
                </a:srgbClr>
              </a:gs>
              <a:gs pos="0">
                <a:srgbClr val="66008F">
                  <a:lumMod val="0"/>
                  <a:lumOff val="100000"/>
                </a:srgbClr>
              </a:gs>
              <a:gs pos="100000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1"/>
          <p:cNvSpPr txBox="1">
            <a:spLocks noChangeArrowheads="1"/>
          </p:cNvSpPr>
          <p:nvPr/>
        </p:nvSpPr>
        <p:spPr bwMode="auto">
          <a:xfrm>
            <a:off x="612402" y="260648"/>
            <a:ext cx="7920038" cy="4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</a:p>
        </p:txBody>
      </p:sp>
      <p:sp>
        <p:nvSpPr>
          <p:cNvPr id="6" name="Text Box 1026"/>
          <p:cNvSpPr txBox="1">
            <a:spLocks noChangeArrowheads="1"/>
          </p:cNvSpPr>
          <p:nvPr/>
        </p:nvSpPr>
        <p:spPr bwMode="auto">
          <a:xfrm>
            <a:off x="1043608" y="980728"/>
            <a:ext cx="7056784" cy="4896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44000" tIns="108000" rIns="144000" bIns="1080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0"/>
            <a:endParaRPr lang="en-GB" sz="1600" dirty="0">
              <a:latin typeface="+mn-lt"/>
            </a:endParaRPr>
          </a:p>
          <a:p>
            <a:pPr lvl="0"/>
            <a:r>
              <a:rPr lang="en-GB" sz="1600" dirty="0" smtClean="0">
                <a:latin typeface="+mn-lt"/>
              </a:rPr>
              <a:t>In a first approach the progression of the fan target efficiency curve can </a:t>
            </a:r>
            <a:r>
              <a:rPr lang="en-GB" sz="1600" dirty="0">
                <a:latin typeface="+mn-lt"/>
              </a:rPr>
              <a:t>be derived from the pure impeller efficiency </a:t>
            </a:r>
            <a:r>
              <a:rPr lang="en-GB" sz="1600" dirty="0" smtClean="0">
                <a:latin typeface="+mn-lt"/>
              </a:rPr>
              <a:t>depending on fluid dynamic laws and manufacturing demands and the </a:t>
            </a:r>
            <a:r>
              <a:rPr lang="en-GB" sz="1600" dirty="0">
                <a:latin typeface="+mn-lt"/>
              </a:rPr>
              <a:t>motor efficiency </a:t>
            </a:r>
            <a:r>
              <a:rPr lang="en-GB" sz="1600" dirty="0" smtClean="0">
                <a:latin typeface="+mn-lt"/>
              </a:rPr>
              <a:t>requirements based </a:t>
            </a:r>
            <a:r>
              <a:rPr lang="en-GB" sz="1600" dirty="0">
                <a:latin typeface="+mn-lt"/>
              </a:rPr>
              <a:t>on IEC 60034-30 Ed 2.0</a:t>
            </a:r>
            <a:r>
              <a:rPr lang="en-GB" sz="1600" dirty="0" smtClean="0">
                <a:latin typeface="+mn-lt"/>
              </a:rPr>
              <a:t>.</a:t>
            </a:r>
          </a:p>
          <a:p>
            <a:pPr lvl="0"/>
            <a:endParaRPr lang="en-GB" sz="1600" dirty="0">
              <a:latin typeface="+mn-lt"/>
            </a:endParaRPr>
          </a:p>
          <a:p>
            <a:pPr lvl="0"/>
            <a:r>
              <a:rPr lang="en-GB" sz="1600" dirty="0" smtClean="0">
                <a:latin typeface="+mn-lt"/>
              </a:rPr>
              <a:t>The derived impeller </a:t>
            </a:r>
            <a:r>
              <a:rPr lang="en-GB" sz="1600" dirty="0">
                <a:latin typeface="+mn-lt"/>
              </a:rPr>
              <a:t>efficiency curve (brown line) is based on a scale-up considering the Reynolds-effect according to </a:t>
            </a:r>
            <a:r>
              <a:rPr lang="en-GB" sz="1600" i="1" dirty="0" err="1">
                <a:latin typeface="+mn-lt"/>
              </a:rPr>
              <a:t>Ackeret</a:t>
            </a:r>
            <a:r>
              <a:rPr lang="en-GB" sz="1600" i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(dotted line)</a:t>
            </a:r>
            <a:r>
              <a:rPr lang="en-GB" sz="1600" i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combined with the assumption that the tip clearance grows linearly in practice from 0,5 % at </a:t>
            </a:r>
            <a:r>
              <a:rPr lang="en-GB" sz="1600" dirty="0" err="1">
                <a:latin typeface="+mn-lt"/>
              </a:rPr>
              <a:t>Pe</a:t>
            </a:r>
            <a:r>
              <a:rPr lang="en-GB" sz="1600" dirty="0">
                <a:latin typeface="+mn-lt"/>
              </a:rPr>
              <a:t>= 10kW to 1,0%  at </a:t>
            </a:r>
            <a:r>
              <a:rPr lang="en-GB" sz="1600" dirty="0" err="1">
                <a:latin typeface="+mn-lt"/>
              </a:rPr>
              <a:t>Pe</a:t>
            </a:r>
            <a:r>
              <a:rPr lang="en-GB" sz="1600" dirty="0">
                <a:latin typeface="+mn-lt"/>
              </a:rPr>
              <a:t>=0,125 </a:t>
            </a:r>
            <a:r>
              <a:rPr lang="en-GB" sz="1600" dirty="0" smtClean="0">
                <a:latin typeface="+mn-lt"/>
              </a:rPr>
              <a:t>kW.</a:t>
            </a:r>
          </a:p>
          <a:p>
            <a:pPr lvl="0"/>
            <a:endParaRPr lang="en-GB" sz="1600" dirty="0">
              <a:latin typeface="+mn-lt"/>
            </a:endParaRPr>
          </a:p>
          <a:p>
            <a:pPr lvl="0"/>
            <a:r>
              <a:rPr lang="en-GB" sz="1600" dirty="0" smtClean="0">
                <a:latin typeface="+mn-lt"/>
              </a:rPr>
              <a:t>The fan efficiency curves resulting from the combination of impeller efficiency and motor efficiencies (IE3) are considerably lower than the  requirement of the current regulation - especially for small fans.</a:t>
            </a:r>
          </a:p>
          <a:p>
            <a:pPr lvl="0"/>
            <a:endParaRPr lang="en-GB" sz="1600" dirty="0">
              <a:latin typeface="+mn-lt"/>
            </a:endParaRPr>
          </a:p>
          <a:p>
            <a:r>
              <a:rPr lang="en-GB" sz="1600" dirty="0" smtClean="0">
                <a:latin typeface="+mj-lt"/>
              </a:rPr>
              <a:t>With the new slopes this technical distortion can be corrected. </a:t>
            </a:r>
          </a:p>
          <a:p>
            <a:endParaRPr lang="en-GB" sz="1600" dirty="0">
              <a:latin typeface="+mj-lt"/>
            </a:endParaRPr>
          </a:p>
          <a:p>
            <a:r>
              <a:rPr lang="en-GB" sz="1600" u="sng" dirty="0" smtClean="0">
                <a:latin typeface="+mj-lt"/>
              </a:rPr>
              <a:t>Note: This proposal is related exclusively to the shape </a:t>
            </a:r>
            <a:r>
              <a:rPr lang="en-GB" sz="1600" u="sng" dirty="0">
                <a:latin typeface="+mj-lt"/>
              </a:rPr>
              <a:t>(slopes) </a:t>
            </a:r>
            <a:r>
              <a:rPr lang="en-GB" sz="1600" u="sng" dirty="0" smtClean="0">
                <a:latin typeface="+mj-lt"/>
              </a:rPr>
              <a:t>of the fan target efficiency curves, </a:t>
            </a:r>
            <a:r>
              <a:rPr lang="en-GB" sz="1600" u="sng" dirty="0">
                <a:latin typeface="+mj-lt"/>
              </a:rPr>
              <a:t>not </a:t>
            </a:r>
            <a:r>
              <a:rPr lang="en-GB" sz="1600" u="sng" dirty="0" smtClean="0">
                <a:latin typeface="+mj-lt"/>
              </a:rPr>
              <a:t>to the absolute level!</a:t>
            </a:r>
            <a:endParaRPr lang="de-DE" sz="1600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12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612402" y="260648"/>
            <a:ext cx="792003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Derivation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slopes</a:t>
            </a:r>
            <a:endParaRPr lang="de-DE" alt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83568" y="696472"/>
            <a:ext cx="6768752" cy="70120"/>
          </a:xfrm>
          <a:prstGeom prst="rect">
            <a:avLst/>
          </a:prstGeom>
          <a:gradFill flip="none" rotWithShape="1">
            <a:gsLst>
              <a:gs pos="0">
                <a:srgbClr val="C00000">
                  <a:lumMod val="0"/>
                  <a:lumOff val="100000"/>
                </a:srgbClr>
              </a:gs>
              <a:gs pos="0">
                <a:srgbClr val="66008F">
                  <a:lumMod val="0"/>
                  <a:lumOff val="100000"/>
                </a:srgbClr>
              </a:gs>
              <a:gs pos="100000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6" name="Diagramm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764157"/>
              </p:ext>
            </p:extLst>
          </p:nvPr>
        </p:nvGraphicFramePr>
        <p:xfrm>
          <a:off x="323528" y="908720"/>
          <a:ext cx="8424936" cy="519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68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612402" y="260648"/>
            <a:ext cx="792003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Realistic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impeller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progression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slopes</a:t>
            </a:r>
            <a:endParaRPr lang="de-DE" alt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83568" y="696472"/>
            <a:ext cx="6768752" cy="70120"/>
          </a:xfrm>
          <a:prstGeom prst="rect">
            <a:avLst/>
          </a:prstGeom>
          <a:gradFill flip="none" rotWithShape="1">
            <a:gsLst>
              <a:gs pos="0">
                <a:srgbClr val="C00000">
                  <a:lumMod val="0"/>
                  <a:lumOff val="100000"/>
                </a:srgbClr>
              </a:gs>
              <a:gs pos="0">
                <a:srgbClr val="66008F">
                  <a:lumMod val="0"/>
                  <a:lumOff val="100000"/>
                </a:srgbClr>
              </a:gs>
              <a:gs pos="100000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7" name="Diagramm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371247"/>
              </p:ext>
            </p:extLst>
          </p:nvPr>
        </p:nvGraphicFramePr>
        <p:xfrm>
          <a:off x="342880" y="908720"/>
          <a:ext cx="8459082" cy="5158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54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612402" y="260648"/>
            <a:ext cx="7920038" cy="4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Formulas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slopes</a:t>
            </a:r>
            <a:endParaRPr lang="de-DE" alt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83568" y="696472"/>
            <a:ext cx="6768752" cy="70120"/>
          </a:xfrm>
          <a:prstGeom prst="rect">
            <a:avLst/>
          </a:prstGeom>
          <a:gradFill flip="none" rotWithShape="1">
            <a:gsLst>
              <a:gs pos="0">
                <a:srgbClr val="C00000">
                  <a:lumMod val="0"/>
                  <a:lumOff val="100000"/>
                </a:srgbClr>
              </a:gs>
              <a:gs pos="0">
                <a:srgbClr val="66008F">
                  <a:lumMod val="0"/>
                  <a:lumOff val="100000"/>
                </a:srgbClr>
              </a:gs>
              <a:gs pos="100000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 Box 1026"/>
          <p:cNvSpPr txBox="1">
            <a:spLocks noChangeArrowheads="1"/>
          </p:cNvSpPr>
          <p:nvPr/>
        </p:nvSpPr>
        <p:spPr bwMode="auto">
          <a:xfrm>
            <a:off x="683568" y="1484784"/>
            <a:ext cx="7704856" cy="2372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44000" tIns="108000" rIns="144000" bIns="1080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971600" y="1841105"/>
                <a:ext cx="7272808" cy="395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𝜼</m:t>
                        </m:r>
                      </m:e>
                      <m:sub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𝒕𝒂𝒓𝒈𝒆𝒕</m:t>
                        </m:r>
                      </m:sub>
                    </m:sSub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de-DE" b="1" i="1">
                        <a:latin typeface="Cambria Math"/>
                      </a:rPr>
                      <m:t>𝟒</m:t>
                    </m:r>
                    <m:r>
                      <a:rPr lang="de-DE" b="1" i="1">
                        <a:latin typeface="Cambria Math"/>
                      </a:rPr>
                      <m:t>,</m:t>
                    </m:r>
                    <m:r>
                      <a:rPr lang="de-DE" b="1" i="1">
                        <a:latin typeface="Cambria Math"/>
                      </a:rPr>
                      <m:t>𝟖𝟏</m:t>
                    </m:r>
                    <m:r>
                      <a:rPr lang="de-DE" b="1" i="0" smtClean="0">
                        <a:latin typeface="Cambria Math"/>
                      </a:rPr>
                      <m:t> </m:t>
                    </m:r>
                    <m:r>
                      <a:rPr lang="de-DE" b="1" i="0" smtClean="0">
                        <a:solidFill>
                          <a:schemeClr val="tx1"/>
                        </a:solidFill>
                        <a:latin typeface="Cambria Math"/>
                      </a:rPr>
                      <m:t>∗ </m:t>
                    </m:r>
                    <m:func>
                      <m:func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𝒍𝒏</m:t>
                        </m:r>
                      </m:fName>
                      <m:e>
                        <m:d>
                          <m:dPr>
                            <m:ctrlP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𝑷</m:t>
                            </m:r>
                          </m:e>
                        </m:d>
                      </m:e>
                    </m:func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𝟖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 +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𝑵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              ;    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𝟏𝟐𝟓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 ≤</m:t>
                    </m:r>
                    <m:r>
                      <a:rPr lang="de-DE" b="1" i="1">
                        <a:latin typeface="Cambria Math"/>
                      </a:rPr>
                      <m:t>𝑷</m:t>
                    </m:r>
                    <m:r>
                      <a:rPr lang="de-DE" b="1" i="1" smtClean="0">
                        <a:latin typeface="Cambria Math"/>
                      </a:rPr>
                      <m:t> [</m:t>
                    </m:r>
                    <m:r>
                      <a:rPr lang="de-DE" b="1" i="1" smtClean="0">
                        <a:latin typeface="Cambria Math"/>
                      </a:rPr>
                      <m:t>𝒌𝑾</m:t>
                    </m:r>
                    <m:r>
                      <a:rPr lang="de-DE" b="1" i="1" smtClean="0">
                        <a:latin typeface="Cambria Math"/>
                      </a:rPr>
                      <m:t>]≤</m:t>
                    </m:r>
                  </m:oMath>
                </a14:m>
                <a:r>
                  <a:rPr lang="de-DE" b="1" dirty="0" smtClean="0">
                    <a:solidFill>
                      <a:schemeClr val="tx1"/>
                    </a:solidFill>
                  </a:rPr>
                  <a:t>1</a:t>
                </a:r>
                <a:endParaRPr lang="de-DE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41105"/>
                <a:ext cx="7272808" cy="395621"/>
              </a:xfrm>
              <a:prstGeom prst="rect">
                <a:avLst/>
              </a:prstGeom>
              <a:blipFill rotWithShape="1">
                <a:blip r:embed="rId3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971600" y="2489177"/>
                <a:ext cx="7272808" cy="395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𝜼</m:t>
                        </m:r>
                      </m:e>
                      <m:sub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𝒕𝒂𝒓𝒈𝒆𝒕</m:t>
                        </m:r>
                      </m:sub>
                    </m:sSub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de-DE" b="1" i="1">
                        <a:latin typeface="Cambria Math"/>
                      </a:rPr>
                      <m:t>𝟑</m:t>
                    </m:r>
                    <m:r>
                      <a:rPr lang="de-DE" b="1" i="1">
                        <a:latin typeface="Cambria Math"/>
                      </a:rPr>
                      <m:t>,</m:t>
                    </m:r>
                    <m:r>
                      <a:rPr lang="de-DE" b="1" i="1">
                        <a:latin typeface="Cambria Math"/>
                      </a:rPr>
                      <m:t>𝟒𝟕</m:t>
                    </m:r>
                    <m:r>
                      <a:rPr lang="de-DE" b="1" i="1" smtClean="0">
                        <a:latin typeface="Cambria Math"/>
                      </a:rPr>
                      <m:t> </m:t>
                    </m:r>
                    <m:r>
                      <a:rPr lang="de-DE" b="1" i="0" smtClean="0">
                        <a:solidFill>
                          <a:schemeClr val="tx1"/>
                        </a:solidFill>
                        <a:latin typeface="Cambria Math"/>
                      </a:rPr>
                      <m:t>∗ </m:t>
                    </m:r>
                    <m:func>
                      <m:func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𝒍𝒏</m:t>
                        </m:r>
                      </m:fName>
                      <m:e>
                        <m:d>
                          <m:dPr>
                            <m:ctrlP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𝑷</m:t>
                            </m:r>
                          </m:e>
                        </m:d>
                      </m:e>
                    </m:func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𝟖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 +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𝑵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              ;               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/>
                      </a:rPr>
                      <m:t>&lt;</m:t>
                    </m:r>
                    <m:r>
                      <a:rPr lang="de-DE" b="1" i="1">
                        <a:latin typeface="Cambria Math"/>
                      </a:rPr>
                      <m:t>𝑷</m:t>
                    </m:r>
                    <m:r>
                      <a:rPr lang="de-DE" b="1" i="1" smtClean="0">
                        <a:latin typeface="Cambria Math"/>
                      </a:rPr>
                      <m:t> [</m:t>
                    </m:r>
                    <m:r>
                      <a:rPr lang="de-DE" b="1" i="1" smtClean="0">
                        <a:latin typeface="Cambria Math"/>
                      </a:rPr>
                      <m:t>𝒌𝑾</m:t>
                    </m:r>
                    <m:r>
                      <a:rPr lang="de-DE" b="1" i="1" smtClean="0">
                        <a:latin typeface="Cambria Math"/>
                      </a:rPr>
                      <m:t>]≤</m:t>
                    </m:r>
                  </m:oMath>
                </a14:m>
                <a:r>
                  <a:rPr lang="de-DE" b="1" dirty="0" smtClean="0">
                    <a:solidFill>
                      <a:schemeClr val="tx1"/>
                    </a:solidFill>
                  </a:rPr>
                  <a:t>10</a:t>
                </a:r>
                <a:endParaRPr lang="de-DE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489177"/>
                <a:ext cx="7272808" cy="395621"/>
              </a:xfrm>
              <a:prstGeom prst="rect">
                <a:avLst/>
              </a:prstGeom>
              <a:blipFill rotWithShape="1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971600" y="3177395"/>
                <a:ext cx="6840760" cy="395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𝜼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𝒕𝒂𝒓𝒈𝒆𝒕</m:t>
                          </m:r>
                        </m:sub>
                      </m:sSub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𝟒𝟕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de-DE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∗ </m:t>
                      </m:r>
                      <m:func>
                        <m:funcPr>
                          <m:ctrlP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𝑷</m:t>
                              </m:r>
                            </m:e>
                          </m:d>
                        </m:e>
                      </m:func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𝟑𝟖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+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𝑵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  ;            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𝟏𝟎</m:t>
                      </m:r>
                      <m:r>
                        <a:rPr lang="de-DE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de-DE" b="1" i="1">
                          <a:latin typeface="Cambria Math"/>
                        </a:rPr>
                        <m:t>𝑷</m:t>
                      </m:r>
                      <m:r>
                        <a:rPr lang="de-DE" b="1" i="1" smtClean="0">
                          <a:latin typeface="Cambria Math"/>
                        </a:rPr>
                        <m:t> [</m:t>
                      </m:r>
                      <m:r>
                        <a:rPr lang="de-DE" b="1" i="1" smtClean="0">
                          <a:latin typeface="Cambria Math"/>
                        </a:rPr>
                        <m:t>𝒌𝑾</m:t>
                      </m:r>
                      <m:r>
                        <a:rPr lang="de-DE" b="1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de-DE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177395"/>
                <a:ext cx="6840760" cy="395621"/>
              </a:xfrm>
              <a:prstGeom prst="rect">
                <a:avLst/>
              </a:prstGeom>
              <a:blipFill rotWithShape="1">
                <a:blip r:embed="rId5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Folie_neutral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eli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Master_Folie_neutral</Template>
  <TotalTime>0</TotalTime>
  <Words>323</Words>
  <Application>Microsoft Office PowerPoint</Application>
  <PresentationFormat>On-screen Show (4:3)</PresentationFormat>
  <Paragraphs>41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Master_Folie_neutral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hkeller</dc:creator>
  <cp:lastModifiedBy>Geoff Lockwood</cp:lastModifiedBy>
  <cp:revision>307</cp:revision>
  <cp:lastPrinted>2014-06-26T12:20:20Z</cp:lastPrinted>
  <dcterms:created xsi:type="dcterms:W3CDTF">2014-02-11T07:09:24Z</dcterms:created>
  <dcterms:modified xsi:type="dcterms:W3CDTF">2014-06-26T16:22:12Z</dcterms:modified>
</cp:coreProperties>
</file>